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51120675" cy="313213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555" userDrawn="1">
          <p15:clr>
            <a:srgbClr val="A4A3A4"/>
          </p15:clr>
        </p15:guide>
        <p15:guide id="3" orient="horz" pos="2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3C8"/>
    <a:srgbClr val="B41672"/>
    <a:srgbClr val="00AEEF"/>
    <a:srgbClr val="84ABD9"/>
    <a:srgbClr val="00B8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997"/>
    <p:restoredTop sz="95000"/>
  </p:normalViewPr>
  <p:slideViewPr>
    <p:cSldViewPr snapToGrid="0" snapToObjects="1">
      <p:cViewPr varScale="1">
        <p:scale>
          <a:sx n="39" d="100"/>
          <a:sy n="39" d="100"/>
        </p:scale>
        <p:origin x="2744" y="248"/>
      </p:cViewPr>
      <p:guideLst>
        <p:guide pos="555"/>
        <p:guide orient="horz" pos="240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CEAEC2-C692-4B46-978F-109B22A150D2}" type="datetimeFigureOut">
              <a:rPr lang="en-US" smtClean="0"/>
              <a:t>9/27/26</a:t>
            </a:fld>
            <a:endParaRPr lang="en-US" dirty="0"/>
          </a:p>
        </p:txBody>
      </p:sp>
      <p:sp>
        <p:nvSpPr>
          <p:cNvPr id="4" name="Plassholder for lysbilde 3"/>
          <p:cNvSpPr>
            <a:spLocks noGrp="1" noRot="1" noChangeAspect="1"/>
          </p:cNvSpPr>
          <p:nvPr>
            <p:ph type="sldImg" idx="2"/>
          </p:nvPr>
        </p:nvSpPr>
        <p:spPr>
          <a:xfrm>
            <a:off x="911225" y="1143000"/>
            <a:ext cx="503555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9ECD2-5647-1F4F-BF62-73CAE4D174AC}" type="slidenum">
              <a:rPr lang="en-US" smtClean="0"/>
              <a:t>‹#›</a:t>
            </a:fld>
            <a:endParaRPr lang="en-US" dirty="0"/>
          </a:p>
        </p:txBody>
      </p:sp>
    </p:spTree>
    <p:extLst>
      <p:ext uri="{BB962C8B-B14F-4D97-AF65-F5344CB8AC3E}">
        <p14:creationId xmlns:p14="http://schemas.microsoft.com/office/powerpoint/2010/main" val="26313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1225" y="1143000"/>
            <a:ext cx="5035550" cy="3086100"/>
          </a:xfrm>
        </p:spPr>
        <p:txBody>
          <a:bodyPr/>
          <a:lstStyle/>
          <a:p>
            <a:endParaRPr lang="nb-NO" dirty="0"/>
          </a:p>
        </p:txBody>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87F9ECD2-5647-1F4F-BF62-73CAE4D174AC}" type="slidenum">
              <a:rPr lang="en-US" smtClean="0"/>
              <a:t>1</a:t>
            </a:fld>
            <a:endParaRPr lang="en-US" dirty="0"/>
          </a:p>
        </p:txBody>
      </p:sp>
    </p:spTree>
    <p:extLst>
      <p:ext uri="{BB962C8B-B14F-4D97-AF65-F5344CB8AC3E}">
        <p14:creationId xmlns:p14="http://schemas.microsoft.com/office/powerpoint/2010/main" val="53480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390085" y="5125977"/>
            <a:ext cx="38340506" cy="10904479"/>
          </a:xfrm>
        </p:spPr>
        <p:txBody>
          <a:bodyPr anchor="b"/>
          <a:lstStyle>
            <a:lvl1pPr algn="ctr">
              <a:defRPr sz="25158"/>
            </a:lvl1pPr>
          </a:lstStyle>
          <a:p>
            <a:r>
              <a:rPr lang="en-US"/>
              <a:t>Click to edit Master title style</a:t>
            </a:r>
            <a:endParaRPr lang="en-US" dirty="0"/>
          </a:p>
        </p:txBody>
      </p:sp>
      <p:sp>
        <p:nvSpPr>
          <p:cNvPr id="3" name="Subtitle 2"/>
          <p:cNvSpPr>
            <a:spLocks noGrp="1"/>
          </p:cNvSpPr>
          <p:nvPr>
            <p:ph type="subTitle" idx="1"/>
          </p:nvPr>
        </p:nvSpPr>
        <p:spPr>
          <a:xfrm>
            <a:off x="6390085" y="16450974"/>
            <a:ext cx="38340506" cy="7562080"/>
          </a:xfrm>
        </p:spPr>
        <p:txBody>
          <a:bodyPr/>
          <a:lstStyle>
            <a:lvl1pPr marL="0" indent="0" algn="ctr">
              <a:buNone/>
              <a:defRPr sz="10063"/>
            </a:lvl1pPr>
            <a:lvl2pPr marL="1917040" indent="0" algn="ctr">
              <a:buNone/>
              <a:defRPr sz="8386"/>
            </a:lvl2pPr>
            <a:lvl3pPr marL="3834079" indent="0" algn="ctr">
              <a:buNone/>
              <a:defRPr sz="7547"/>
            </a:lvl3pPr>
            <a:lvl4pPr marL="5751119" indent="0" algn="ctr">
              <a:buNone/>
              <a:defRPr sz="6709"/>
            </a:lvl4pPr>
            <a:lvl5pPr marL="7668158" indent="0" algn="ctr">
              <a:buNone/>
              <a:defRPr sz="6709"/>
            </a:lvl5pPr>
            <a:lvl6pPr marL="9585198" indent="0" algn="ctr">
              <a:buNone/>
              <a:defRPr sz="6709"/>
            </a:lvl6pPr>
            <a:lvl7pPr marL="11502238" indent="0" algn="ctr">
              <a:buNone/>
              <a:defRPr sz="6709"/>
            </a:lvl7pPr>
            <a:lvl8pPr marL="13419277" indent="0" algn="ctr">
              <a:buNone/>
              <a:defRPr sz="6709"/>
            </a:lvl8pPr>
            <a:lvl9pPr marL="15336317" indent="0" algn="ctr">
              <a:buNone/>
              <a:defRPr sz="67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2196530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2954432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87921" y="7808597"/>
            <a:ext cx="44091582" cy="13028820"/>
          </a:xfrm>
        </p:spPr>
        <p:txBody>
          <a:bodyPr anchor="b"/>
          <a:lstStyle>
            <a:lvl1pPr>
              <a:defRPr sz="25158"/>
            </a:lvl1pPr>
          </a:lstStyle>
          <a:p>
            <a:r>
              <a:rPr lang="en-US"/>
              <a:t>Click to edit Master title style</a:t>
            </a:r>
            <a:endParaRPr lang="en-US" dirty="0"/>
          </a:p>
        </p:txBody>
      </p:sp>
      <p:sp>
        <p:nvSpPr>
          <p:cNvPr id="3" name="Text Placeholder 2"/>
          <p:cNvSpPr>
            <a:spLocks noGrp="1"/>
          </p:cNvSpPr>
          <p:nvPr>
            <p:ph type="body" idx="1"/>
          </p:nvPr>
        </p:nvSpPr>
        <p:spPr>
          <a:xfrm>
            <a:off x="3487921" y="20960675"/>
            <a:ext cx="44091582" cy="6851548"/>
          </a:xfrm>
        </p:spPr>
        <p:txBody>
          <a:bodyPr/>
          <a:lstStyle>
            <a:lvl1pPr marL="0" indent="0">
              <a:buNone/>
              <a:defRPr sz="10063">
                <a:solidFill>
                  <a:schemeClr val="tx1">
                    <a:tint val="75000"/>
                  </a:schemeClr>
                </a:solidFill>
              </a:defRPr>
            </a:lvl1pPr>
            <a:lvl2pPr marL="1917040" indent="0">
              <a:buNone/>
              <a:defRPr sz="8386">
                <a:solidFill>
                  <a:schemeClr val="tx1">
                    <a:tint val="75000"/>
                  </a:schemeClr>
                </a:solidFill>
              </a:defRPr>
            </a:lvl2pPr>
            <a:lvl3pPr marL="3834079" indent="0">
              <a:buNone/>
              <a:defRPr sz="7547">
                <a:solidFill>
                  <a:schemeClr val="tx1">
                    <a:tint val="75000"/>
                  </a:schemeClr>
                </a:solidFill>
              </a:defRPr>
            </a:lvl3pPr>
            <a:lvl4pPr marL="5751119" indent="0">
              <a:buNone/>
              <a:defRPr sz="6709">
                <a:solidFill>
                  <a:schemeClr val="tx1">
                    <a:tint val="75000"/>
                  </a:schemeClr>
                </a:solidFill>
              </a:defRPr>
            </a:lvl4pPr>
            <a:lvl5pPr marL="7668158" indent="0">
              <a:buNone/>
              <a:defRPr sz="6709">
                <a:solidFill>
                  <a:schemeClr val="tx1">
                    <a:tint val="75000"/>
                  </a:schemeClr>
                </a:solidFill>
              </a:defRPr>
            </a:lvl5pPr>
            <a:lvl6pPr marL="9585198" indent="0">
              <a:buNone/>
              <a:defRPr sz="6709">
                <a:solidFill>
                  <a:schemeClr val="tx1">
                    <a:tint val="75000"/>
                  </a:schemeClr>
                </a:solidFill>
              </a:defRPr>
            </a:lvl6pPr>
            <a:lvl7pPr marL="11502238" indent="0">
              <a:buNone/>
              <a:defRPr sz="6709">
                <a:solidFill>
                  <a:schemeClr val="tx1">
                    <a:tint val="75000"/>
                  </a:schemeClr>
                </a:solidFill>
              </a:defRPr>
            </a:lvl7pPr>
            <a:lvl8pPr marL="13419277" indent="0">
              <a:buNone/>
              <a:defRPr sz="6709">
                <a:solidFill>
                  <a:schemeClr val="tx1">
                    <a:tint val="75000"/>
                  </a:schemeClr>
                </a:solidFill>
              </a:defRPr>
            </a:lvl8pPr>
            <a:lvl9pPr marL="15336317" indent="0">
              <a:buNone/>
              <a:defRPr sz="67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135920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514546" y="8337866"/>
            <a:ext cx="21726287" cy="19873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5879842" y="8337866"/>
            <a:ext cx="21726287" cy="19873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649038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521205" y="1667576"/>
            <a:ext cx="44091582" cy="6054018"/>
          </a:xfrm>
        </p:spPr>
        <p:txBody>
          <a:bodyPr/>
          <a:lstStyle/>
          <a:p>
            <a:r>
              <a:rPr lang="en-US"/>
              <a:t>Click to edit Master title style</a:t>
            </a:r>
            <a:endParaRPr lang="en-US" dirty="0"/>
          </a:p>
        </p:txBody>
      </p:sp>
      <p:sp>
        <p:nvSpPr>
          <p:cNvPr id="3" name="Text Placeholder 2"/>
          <p:cNvSpPr>
            <a:spLocks noGrp="1"/>
          </p:cNvSpPr>
          <p:nvPr>
            <p:ph type="body" idx="1"/>
          </p:nvPr>
        </p:nvSpPr>
        <p:spPr>
          <a:xfrm>
            <a:off x="3521207" y="7678089"/>
            <a:ext cx="21626440" cy="3762913"/>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a:t>Click to edit Master text styles</a:t>
            </a:r>
          </a:p>
        </p:txBody>
      </p:sp>
      <p:sp>
        <p:nvSpPr>
          <p:cNvPr id="4" name="Content Placeholder 3"/>
          <p:cNvSpPr>
            <a:spLocks noGrp="1"/>
          </p:cNvSpPr>
          <p:nvPr>
            <p:ph sz="half" idx="2"/>
          </p:nvPr>
        </p:nvSpPr>
        <p:spPr>
          <a:xfrm>
            <a:off x="3521207" y="11441002"/>
            <a:ext cx="21626440" cy="168279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5879842" y="7678089"/>
            <a:ext cx="21732945" cy="3762913"/>
          </a:xfrm>
        </p:spPr>
        <p:txBody>
          <a:bodyPr anchor="b"/>
          <a:lstStyle>
            <a:lvl1pPr marL="0" indent="0">
              <a:buNone/>
              <a:defRPr sz="10063" b="1"/>
            </a:lvl1pPr>
            <a:lvl2pPr marL="1917040" indent="0">
              <a:buNone/>
              <a:defRPr sz="8386" b="1"/>
            </a:lvl2pPr>
            <a:lvl3pPr marL="3834079" indent="0">
              <a:buNone/>
              <a:defRPr sz="7547" b="1"/>
            </a:lvl3pPr>
            <a:lvl4pPr marL="5751119" indent="0">
              <a:buNone/>
              <a:defRPr sz="6709" b="1"/>
            </a:lvl4pPr>
            <a:lvl5pPr marL="7668158" indent="0">
              <a:buNone/>
              <a:defRPr sz="6709" b="1"/>
            </a:lvl5pPr>
            <a:lvl6pPr marL="9585198" indent="0">
              <a:buNone/>
              <a:defRPr sz="6709" b="1"/>
            </a:lvl6pPr>
            <a:lvl7pPr marL="11502238" indent="0">
              <a:buNone/>
              <a:defRPr sz="6709" b="1"/>
            </a:lvl7pPr>
            <a:lvl8pPr marL="13419277" indent="0">
              <a:buNone/>
              <a:defRPr sz="6709" b="1"/>
            </a:lvl8pPr>
            <a:lvl9pPr marL="15336317" indent="0">
              <a:buNone/>
              <a:defRPr sz="6709" b="1"/>
            </a:lvl9pPr>
          </a:lstStyle>
          <a:p>
            <a:pPr lvl="0"/>
            <a:r>
              <a:rPr lang="en-US"/>
              <a:t>Click to edit Master text styles</a:t>
            </a:r>
          </a:p>
        </p:txBody>
      </p:sp>
      <p:sp>
        <p:nvSpPr>
          <p:cNvPr id="6" name="Content Placeholder 5"/>
          <p:cNvSpPr>
            <a:spLocks noGrp="1"/>
          </p:cNvSpPr>
          <p:nvPr>
            <p:ph sz="quarter" idx="4"/>
          </p:nvPr>
        </p:nvSpPr>
        <p:spPr>
          <a:xfrm>
            <a:off x="25879842" y="11441002"/>
            <a:ext cx="21732945" cy="168279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F32165-6009-0A44-BE1F-48670E89FB19}" type="datetimeFigureOut">
              <a:rPr lang="en-US" smtClean="0"/>
              <a:t>9/27/26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3986641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F32165-6009-0A44-BE1F-48670E89FB19}" type="datetimeFigureOut">
              <a:rPr lang="en-US" smtClean="0"/>
              <a:t>9/27/26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29643012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2165-6009-0A44-BE1F-48670E89FB19}" type="datetimeFigureOut">
              <a:rPr lang="en-US" smtClean="0"/>
              <a:t>9/27/26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3246327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088092"/>
            <a:ext cx="16487747" cy="7308321"/>
          </a:xfrm>
        </p:spPr>
        <p:txBody>
          <a:bodyPr anchor="b"/>
          <a:lstStyle>
            <a:lvl1pPr>
              <a:defRPr sz="13418"/>
            </a:lvl1pPr>
          </a:lstStyle>
          <a:p>
            <a:r>
              <a:rPr lang="en-US"/>
              <a:t>Click to edit Master title style</a:t>
            </a:r>
            <a:endParaRPr lang="en-US" dirty="0"/>
          </a:p>
        </p:txBody>
      </p:sp>
      <p:sp>
        <p:nvSpPr>
          <p:cNvPr id="3" name="Content Placeholder 2"/>
          <p:cNvSpPr>
            <a:spLocks noGrp="1"/>
          </p:cNvSpPr>
          <p:nvPr>
            <p:ph idx="1"/>
          </p:nvPr>
        </p:nvSpPr>
        <p:spPr>
          <a:xfrm>
            <a:off x="21732945" y="4509700"/>
            <a:ext cx="25879842" cy="22258477"/>
          </a:xfrm>
        </p:spPr>
        <p:txBody>
          <a:bodyPr/>
          <a:lstStyle>
            <a:lvl1pPr>
              <a:defRPr sz="13418"/>
            </a:lvl1pPr>
            <a:lvl2pPr>
              <a:defRPr sz="11740"/>
            </a:lvl2pPr>
            <a:lvl3pPr>
              <a:defRPr sz="10063"/>
            </a:lvl3pPr>
            <a:lvl4pPr>
              <a:defRPr sz="8386"/>
            </a:lvl4pPr>
            <a:lvl5pPr>
              <a:defRPr sz="8386"/>
            </a:lvl5pPr>
            <a:lvl6pPr>
              <a:defRPr sz="8386"/>
            </a:lvl6pPr>
            <a:lvl7pPr>
              <a:defRPr sz="8386"/>
            </a:lvl7pPr>
            <a:lvl8pPr>
              <a:defRPr sz="8386"/>
            </a:lvl8pPr>
            <a:lvl9pPr>
              <a:defRPr sz="83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521207" y="9396413"/>
            <a:ext cx="16487747" cy="17408016"/>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a:t>Click to edit Master text styles</a:t>
            </a:r>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1914900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21207" y="2088092"/>
            <a:ext cx="16487747" cy="7308321"/>
          </a:xfrm>
        </p:spPr>
        <p:txBody>
          <a:bodyPr anchor="b"/>
          <a:lstStyle>
            <a:lvl1pPr>
              <a:defRPr sz="13418"/>
            </a:lvl1pPr>
          </a:lstStyle>
          <a:p>
            <a:r>
              <a:rPr lang="en-US"/>
              <a:t>Click to edit Master title style</a:t>
            </a:r>
            <a:endParaRPr lang="en-US" dirty="0"/>
          </a:p>
        </p:txBody>
      </p:sp>
      <p:sp>
        <p:nvSpPr>
          <p:cNvPr id="3" name="Picture Placeholder 2"/>
          <p:cNvSpPr>
            <a:spLocks noGrp="1" noChangeAspect="1"/>
          </p:cNvSpPr>
          <p:nvPr>
            <p:ph type="pic" idx="1"/>
          </p:nvPr>
        </p:nvSpPr>
        <p:spPr>
          <a:xfrm>
            <a:off x="21732945" y="4509700"/>
            <a:ext cx="25879842" cy="22258477"/>
          </a:xfrm>
        </p:spPr>
        <p:txBody>
          <a:bodyPr anchor="t"/>
          <a:lstStyle>
            <a:lvl1pPr marL="0" indent="0">
              <a:buNone/>
              <a:defRPr sz="13418"/>
            </a:lvl1pPr>
            <a:lvl2pPr marL="1917040" indent="0">
              <a:buNone/>
              <a:defRPr sz="11740"/>
            </a:lvl2pPr>
            <a:lvl3pPr marL="3834079" indent="0">
              <a:buNone/>
              <a:defRPr sz="10063"/>
            </a:lvl3pPr>
            <a:lvl4pPr marL="5751119" indent="0">
              <a:buNone/>
              <a:defRPr sz="8386"/>
            </a:lvl4pPr>
            <a:lvl5pPr marL="7668158" indent="0">
              <a:buNone/>
              <a:defRPr sz="8386"/>
            </a:lvl5pPr>
            <a:lvl6pPr marL="9585198" indent="0">
              <a:buNone/>
              <a:defRPr sz="8386"/>
            </a:lvl6pPr>
            <a:lvl7pPr marL="11502238" indent="0">
              <a:buNone/>
              <a:defRPr sz="8386"/>
            </a:lvl7pPr>
            <a:lvl8pPr marL="13419277" indent="0">
              <a:buNone/>
              <a:defRPr sz="8386"/>
            </a:lvl8pPr>
            <a:lvl9pPr marL="15336317" indent="0">
              <a:buNone/>
              <a:defRPr sz="8386"/>
            </a:lvl9pPr>
          </a:lstStyle>
          <a:p>
            <a:r>
              <a:rPr lang="en-US" dirty="0"/>
              <a:t>Click icon to add picture</a:t>
            </a:r>
          </a:p>
        </p:txBody>
      </p:sp>
      <p:sp>
        <p:nvSpPr>
          <p:cNvPr id="4" name="Text Placeholder 3"/>
          <p:cNvSpPr>
            <a:spLocks noGrp="1"/>
          </p:cNvSpPr>
          <p:nvPr>
            <p:ph type="body" sz="half" idx="2"/>
          </p:nvPr>
        </p:nvSpPr>
        <p:spPr>
          <a:xfrm>
            <a:off x="3521207" y="9396413"/>
            <a:ext cx="16487747" cy="17408016"/>
          </a:xfrm>
        </p:spPr>
        <p:txBody>
          <a:bodyPr/>
          <a:lstStyle>
            <a:lvl1pPr marL="0" indent="0">
              <a:buNone/>
              <a:defRPr sz="6709"/>
            </a:lvl1pPr>
            <a:lvl2pPr marL="1917040" indent="0">
              <a:buNone/>
              <a:defRPr sz="5870"/>
            </a:lvl2pPr>
            <a:lvl3pPr marL="3834079" indent="0">
              <a:buNone/>
              <a:defRPr sz="5032"/>
            </a:lvl3pPr>
            <a:lvl4pPr marL="5751119" indent="0">
              <a:buNone/>
              <a:defRPr sz="4193"/>
            </a:lvl4pPr>
            <a:lvl5pPr marL="7668158" indent="0">
              <a:buNone/>
              <a:defRPr sz="4193"/>
            </a:lvl5pPr>
            <a:lvl6pPr marL="9585198" indent="0">
              <a:buNone/>
              <a:defRPr sz="4193"/>
            </a:lvl6pPr>
            <a:lvl7pPr marL="11502238" indent="0">
              <a:buNone/>
              <a:defRPr sz="4193"/>
            </a:lvl7pPr>
            <a:lvl8pPr marL="13419277" indent="0">
              <a:buNone/>
              <a:defRPr sz="4193"/>
            </a:lvl8pPr>
            <a:lvl9pPr marL="15336317" indent="0">
              <a:buNone/>
              <a:defRPr sz="4193"/>
            </a:lvl9pPr>
          </a:lstStyle>
          <a:p>
            <a:pPr lvl="0"/>
            <a:r>
              <a:rPr lang="en-US"/>
              <a:t>Click to edit Master text styles</a:t>
            </a:r>
          </a:p>
        </p:txBody>
      </p:sp>
      <p:sp>
        <p:nvSpPr>
          <p:cNvPr id="5" name="Date Placeholder 4"/>
          <p:cNvSpPr>
            <a:spLocks noGrp="1"/>
          </p:cNvSpPr>
          <p:nvPr>
            <p:ph type="dt" sz="half" idx="10"/>
          </p:nvPr>
        </p:nvSpPr>
        <p:spPr/>
        <p:txBody>
          <a:bodyPr/>
          <a:lstStyle/>
          <a:p>
            <a:fld id="{EDF32165-6009-0A44-BE1F-48670E89FB19}" type="datetimeFigureOut">
              <a:rPr lang="en-US" smtClean="0"/>
              <a:t>9/27/26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755378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330974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6583233" y="1667573"/>
            <a:ext cx="11022896" cy="2654341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514547" y="1667573"/>
            <a:ext cx="32429678" cy="2654341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F32165-6009-0A44-BE1F-48670E89FB19}" type="datetimeFigureOut">
              <a:rPr lang="en-US" smtClean="0"/>
              <a:t>9/27/26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1B12367-391A-064F-889E-BBBCC6E43CD2}" type="slidenum">
              <a:rPr lang="en-US" smtClean="0"/>
              <a:t>‹#›</a:t>
            </a:fld>
            <a:endParaRPr lang="en-US" dirty="0"/>
          </a:p>
        </p:txBody>
      </p:sp>
    </p:spTree>
    <p:extLst>
      <p:ext uri="{BB962C8B-B14F-4D97-AF65-F5344CB8AC3E}">
        <p14:creationId xmlns:p14="http://schemas.microsoft.com/office/powerpoint/2010/main" val="28157164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514547" y="1667576"/>
            <a:ext cx="44091582" cy="60540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514547" y="8337866"/>
            <a:ext cx="44091582" cy="19873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514546" y="29030277"/>
            <a:ext cx="11502152" cy="1667573"/>
          </a:xfrm>
          <a:prstGeom prst="rect">
            <a:avLst/>
          </a:prstGeom>
        </p:spPr>
        <p:txBody>
          <a:bodyPr vert="horz" lIns="91440" tIns="45720" rIns="91440" bIns="45720" rtlCol="0" anchor="ctr"/>
          <a:lstStyle>
            <a:lvl1pPr algn="l">
              <a:defRPr sz="5032">
                <a:solidFill>
                  <a:schemeClr val="tx1">
                    <a:tint val="75000"/>
                  </a:schemeClr>
                </a:solidFill>
              </a:defRPr>
            </a:lvl1pPr>
          </a:lstStyle>
          <a:p>
            <a:fld id="{EDF32165-6009-0A44-BE1F-48670E89FB19}" type="datetimeFigureOut">
              <a:rPr lang="en-US" smtClean="0"/>
              <a:t>9/27/26</a:t>
            </a:fld>
            <a:endParaRPr lang="en-US" dirty="0"/>
          </a:p>
        </p:txBody>
      </p:sp>
      <p:sp>
        <p:nvSpPr>
          <p:cNvPr id="5" name="Footer Placeholder 4"/>
          <p:cNvSpPr>
            <a:spLocks noGrp="1"/>
          </p:cNvSpPr>
          <p:nvPr>
            <p:ph type="ftr" sz="quarter" idx="3"/>
          </p:nvPr>
        </p:nvSpPr>
        <p:spPr>
          <a:xfrm>
            <a:off x="16933724" y="29030277"/>
            <a:ext cx="17253228" cy="1667573"/>
          </a:xfrm>
          <a:prstGeom prst="rect">
            <a:avLst/>
          </a:prstGeom>
        </p:spPr>
        <p:txBody>
          <a:bodyPr vert="horz" lIns="91440" tIns="45720" rIns="91440" bIns="45720" rtlCol="0" anchor="ctr"/>
          <a:lstStyle>
            <a:lvl1pPr algn="ctr">
              <a:defRPr sz="5032">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36103977" y="29030277"/>
            <a:ext cx="11502152" cy="1667573"/>
          </a:xfrm>
          <a:prstGeom prst="rect">
            <a:avLst/>
          </a:prstGeom>
        </p:spPr>
        <p:txBody>
          <a:bodyPr vert="horz" lIns="91440" tIns="45720" rIns="91440" bIns="45720" rtlCol="0" anchor="ctr"/>
          <a:lstStyle>
            <a:lvl1pPr algn="r">
              <a:defRPr sz="5032">
                <a:solidFill>
                  <a:schemeClr val="tx1">
                    <a:tint val="75000"/>
                  </a:schemeClr>
                </a:solidFill>
              </a:defRPr>
            </a:lvl1pPr>
          </a:lstStyle>
          <a:p>
            <a:fld id="{81B12367-391A-064F-889E-BBBCC6E43CD2}" type="slidenum">
              <a:rPr lang="en-US" smtClean="0"/>
              <a:t>‹#›</a:t>
            </a:fld>
            <a:endParaRPr lang="en-US" dirty="0"/>
          </a:p>
        </p:txBody>
      </p:sp>
    </p:spTree>
    <p:extLst>
      <p:ext uri="{BB962C8B-B14F-4D97-AF65-F5344CB8AC3E}">
        <p14:creationId xmlns:p14="http://schemas.microsoft.com/office/powerpoint/2010/main" val="157538404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3834079" rtl="0" eaLnBrk="1" latinLnBrk="0" hangingPunct="1">
        <a:lnSpc>
          <a:spcPct val="90000"/>
        </a:lnSpc>
        <a:spcBef>
          <a:spcPct val="0"/>
        </a:spcBef>
        <a:buNone/>
        <a:defRPr sz="18449" kern="1200">
          <a:solidFill>
            <a:schemeClr val="tx1"/>
          </a:solidFill>
          <a:latin typeface="+mj-lt"/>
          <a:ea typeface="+mj-ea"/>
          <a:cs typeface="+mj-cs"/>
        </a:defRPr>
      </a:lvl1pPr>
    </p:titleStyle>
    <p:bodyStyle>
      <a:lvl1pPr marL="958520" indent="-958520" algn="l" defTabSz="3834079" rtl="0" eaLnBrk="1" latinLnBrk="0" hangingPunct="1">
        <a:lnSpc>
          <a:spcPct val="90000"/>
        </a:lnSpc>
        <a:spcBef>
          <a:spcPts val="4193"/>
        </a:spcBef>
        <a:buFont typeface="Arial" panose="020B0604020202020204" pitchFamily="34" charset="0"/>
        <a:buChar char="•"/>
        <a:defRPr sz="11740" kern="1200">
          <a:solidFill>
            <a:schemeClr val="tx1"/>
          </a:solidFill>
          <a:latin typeface="+mn-lt"/>
          <a:ea typeface="+mn-ea"/>
          <a:cs typeface="+mn-cs"/>
        </a:defRPr>
      </a:lvl1pPr>
      <a:lvl2pPr marL="2875559" indent="-958520" algn="l" defTabSz="3834079" rtl="0" eaLnBrk="1" latinLnBrk="0" hangingPunct="1">
        <a:lnSpc>
          <a:spcPct val="90000"/>
        </a:lnSpc>
        <a:spcBef>
          <a:spcPts val="2097"/>
        </a:spcBef>
        <a:buFont typeface="Arial" panose="020B0604020202020204" pitchFamily="34" charset="0"/>
        <a:buChar char="•"/>
        <a:defRPr sz="10063" kern="1200">
          <a:solidFill>
            <a:schemeClr val="tx1"/>
          </a:solidFill>
          <a:latin typeface="+mn-lt"/>
          <a:ea typeface="+mn-ea"/>
          <a:cs typeface="+mn-cs"/>
        </a:defRPr>
      </a:lvl2pPr>
      <a:lvl3pPr marL="4792599" indent="-958520" algn="l" defTabSz="3834079" rtl="0" eaLnBrk="1" latinLnBrk="0" hangingPunct="1">
        <a:lnSpc>
          <a:spcPct val="90000"/>
        </a:lnSpc>
        <a:spcBef>
          <a:spcPts val="2097"/>
        </a:spcBef>
        <a:buFont typeface="Arial" panose="020B0604020202020204" pitchFamily="34" charset="0"/>
        <a:buChar char="•"/>
        <a:defRPr sz="8386" kern="1200">
          <a:solidFill>
            <a:schemeClr val="tx1"/>
          </a:solidFill>
          <a:latin typeface="+mn-lt"/>
          <a:ea typeface="+mn-ea"/>
          <a:cs typeface="+mn-cs"/>
        </a:defRPr>
      </a:lvl3pPr>
      <a:lvl4pPr marL="6709639"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4pPr>
      <a:lvl5pPr marL="862667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5pPr>
      <a:lvl6pPr marL="10543718"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6pPr>
      <a:lvl7pPr marL="1246075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7pPr>
      <a:lvl8pPr marL="1437779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8pPr>
      <a:lvl9pPr marL="16294837" indent="-958520" algn="l" defTabSz="3834079" rtl="0" eaLnBrk="1" latinLnBrk="0" hangingPunct="1">
        <a:lnSpc>
          <a:spcPct val="90000"/>
        </a:lnSpc>
        <a:spcBef>
          <a:spcPts val="2097"/>
        </a:spcBef>
        <a:buFont typeface="Arial" panose="020B0604020202020204" pitchFamily="34" charset="0"/>
        <a:buChar char="•"/>
        <a:defRPr sz="7547" kern="1200">
          <a:solidFill>
            <a:schemeClr val="tx1"/>
          </a:solidFill>
          <a:latin typeface="+mn-lt"/>
          <a:ea typeface="+mn-ea"/>
          <a:cs typeface="+mn-cs"/>
        </a:defRPr>
      </a:lvl9pPr>
    </p:bodyStyle>
    <p:otherStyle>
      <a:defPPr>
        <a:defRPr lang="en-US"/>
      </a:defPPr>
      <a:lvl1pPr marL="0" algn="l" defTabSz="3834079" rtl="0" eaLnBrk="1" latinLnBrk="0" hangingPunct="1">
        <a:defRPr sz="7547" kern="1200">
          <a:solidFill>
            <a:schemeClr val="tx1"/>
          </a:solidFill>
          <a:latin typeface="+mn-lt"/>
          <a:ea typeface="+mn-ea"/>
          <a:cs typeface="+mn-cs"/>
        </a:defRPr>
      </a:lvl1pPr>
      <a:lvl2pPr marL="1917040" algn="l" defTabSz="3834079" rtl="0" eaLnBrk="1" latinLnBrk="0" hangingPunct="1">
        <a:defRPr sz="7547" kern="1200">
          <a:solidFill>
            <a:schemeClr val="tx1"/>
          </a:solidFill>
          <a:latin typeface="+mn-lt"/>
          <a:ea typeface="+mn-ea"/>
          <a:cs typeface="+mn-cs"/>
        </a:defRPr>
      </a:lvl2pPr>
      <a:lvl3pPr marL="3834079" algn="l" defTabSz="3834079" rtl="0" eaLnBrk="1" latinLnBrk="0" hangingPunct="1">
        <a:defRPr sz="7547" kern="1200">
          <a:solidFill>
            <a:schemeClr val="tx1"/>
          </a:solidFill>
          <a:latin typeface="+mn-lt"/>
          <a:ea typeface="+mn-ea"/>
          <a:cs typeface="+mn-cs"/>
        </a:defRPr>
      </a:lvl3pPr>
      <a:lvl4pPr marL="5751119" algn="l" defTabSz="3834079" rtl="0" eaLnBrk="1" latinLnBrk="0" hangingPunct="1">
        <a:defRPr sz="7547" kern="1200">
          <a:solidFill>
            <a:schemeClr val="tx1"/>
          </a:solidFill>
          <a:latin typeface="+mn-lt"/>
          <a:ea typeface="+mn-ea"/>
          <a:cs typeface="+mn-cs"/>
        </a:defRPr>
      </a:lvl4pPr>
      <a:lvl5pPr marL="7668158" algn="l" defTabSz="3834079" rtl="0" eaLnBrk="1" latinLnBrk="0" hangingPunct="1">
        <a:defRPr sz="7547" kern="1200">
          <a:solidFill>
            <a:schemeClr val="tx1"/>
          </a:solidFill>
          <a:latin typeface="+mn-lt"/>
          <a:ea typeface="+mn-ea"/>
          <a:cs typeface="+mn-cs"/>
        </a:defRPr>
      </a:lvl5pPr>
      <a:lvl6pPr marL="9585198" algn="l" defTabSz="3834079" rtl="0" eaLnBrk="1" latinLnBrk="0" hangingPunct="1">
        <a:defRPr sz="7547" kern="1200">
          <a:solidFill>
            <a:schemeClr val="tx1"/>
          </a:solidFill>
          <a:latin typeface="+mn-lt"/>
          <a:ea typeface="+mn-ea"/>
          <a:cs typeface="+mn-cs"/>
        </a:defRPr>
      </a:lvl6pPr>
      <a:lvl7pPr marL="11502238" algn="l" defTabSz="3834079" rtl="0" eaLnBrk="1" latinLnBrk="0" hangingPunct="1">
        <a:defRPr sz="7547" kern="1200">
          <a:solidFill>
            <a:schemeClr val="tx1"/>
          </a:solidFill>
          <a:latin typeface="+mn-lt"/>
          <a:ea typeface="+mn-ea"/>
          <a:cs typeface="+mn-cs"/>
        </a:defRPr>
      </a:lvl7pPr>
      <a:lvl8pPr marL="13419277" algn="l" defTabSz="3834079" rtl="0" eaLnBrk="1" latinLnBrk="0" hangingPunct="1">
        <a:defRPr sz="7547" kern="1200">
          <a:solidFill>
            <a:schemeClr val="tx1"/>
          </a:solidFill>
          <a:latin typeface="+mn-lt"/>
          <a:ea typeface="+mn-ea"/>
          <a:cs typeface="+mn-cs"/>
        </a:defRPr>
      </a:lvl8pPr>
      <a:lvl9pPr marL="15336317" algn="l" defTabSz="3834079" rtl="0" eaLnBrk="1" latinLnBrk="0" hangingPunct="1">
        <a:defRPr sz="754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 name="Figure 1 DAG" descr="Directed acyclic graph of the assumed relationships between treatment, CRP, TMB/BRAF, age/sex and survival"/>
          <p:cNvPicPr>
            <a:picLocks noChangeAspect="1"/>
          </p:cNvPicPr>
          <p:nvPr/>
        </p:nvPicPr>
        <p:blipFill>
          <a:blip r:embed="rId3"/>
          <a:stretch>
            <a:fillRect/>
          </a:stretch>
        </p:blipFill>
        <p:spPr>
          <a:xfrm>
            <a:off x="2468880" y="19740592"/>
            <a:ext cx="7863840" cy="5392347"/>
          </a:xfrm>
          <a:prstGeom prst="rect">
            <a:avLst/>
          </a:prstGeom>
        </p:spPr>
      </p:pic>
      <p:sp>
        <p:nvSpPr>
          <p:cNvPr id="101" name="Title box"/>
          <p:cNvSpPr/>
          <p:nvPr/>
        </p:nvSpPr>
        <p:spPr>
          <a:xfrm>
            <a:off x="320040" y="283464"/>
            <a:ext cx="50557176" cy="3858768"/>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en-US" sz="7200" b="1" dirty="0">
                <a:cs typeface="Arial" panose="020B0604020202020204" pitchFamily="34" charset="0"/>
              </a:rPr>
              <a:t>Biomarker signals in MSS/pMMR metastatic colorectal cancer (mCRC) are predominantly  prognostic, not predictive</a:t>
            </a:r>
          </a:p>
          <a:p>
            <a:pPr algn="ctr"/>
            <a:r>
              <a:rPr lang="en-US" sz="7200" b="1" dirty="0">
                <a:cs typeface="Arial" panose="020B0604020202020204" pitchFamily="34" charset="0"/>
              </a:rPr>
              <a:t>– lessons from the randomized phase-2 METIMMOX trial</a:t>
            </a:r>
          </a:p>
          <a:p>
            <a:pPr algn="ctr">
              <a:spcAft>
                <a:spcPts val="400"/>
              </a:spcAft>
            </a:pPr>
            <a:r>
              <a:rPr lang="en-US" sz="4800" b="1" dirty="0">
                <a:cs typeface="Arial" panose="020B0604020202020204" pitchFamily="34" charset="0"/>
              </a:rPr>
              <a:t>Benjamin P. Geisler</a:t>
            </a:r>
            <a:r>
              <a:rPr lang="en-US" sz="4800" baseline="30000" dirty="0">
                <a:cs typeface="Arial" panose="020B0604020202020204" pitchFamily="34" charset="0"/>
              </a:rPr>
              <a:t>1,2@</a:t>
            </a:r>
            <a:r>
              <a:rPr lang="en-US" sz="4800" dirty="0">
                <a:cs typeface="Arial" panose="020B0604020202020204" pitchFamily="34" charset="0"/>
              </a:rPr>
              <a:t>, </a:t>
            </a:r>
            <a:r>
              <a:rPr lang="en-US" sz="4800" b="1" dirty="0">
                <a:cs typeface="Arial" panose="020B0604020202020204" pitchFamily="34" charset="0"/>
              </a:rPr>
              <a:t>Megan Othus</a:t>
            </a:r>
            <a:r>
              <a:rPr lang="en-US" sz="4800" baseline="30000" dirty="0">
                <a:cs typeface="Arial" panose="020B0604020202020204" pitchFamily="34" charset="0"/>
              </a:rPr>
              <a:t>3</a:t>
            </a:r>
            <a:r>
              <a:rPr lang="en-US" sz="4800" dirty="0">
                <a:cs typeface="Arial" panose="020B0604020202020204" pitchFamily="34" charset="0"/>
              </a:rPr>
              <a:t>, </a:t>
            </a:r>
            <a:r>
              <a:rPr lang="en-US" sz="4800" b="1" dirty="0">
                <a:cs typeface="Arial" panose="020B0604020202020204" pitchFamily="34" charset="0"/>
              </a:rPr>
              <a:t>Sebastian Meltzer</a:t>
            </a:r>
            <a:r>
              <a:rPr lang="en-US" sz="4800" baseline="30000" dirty="0">
                <a:cs typeface="Arial" panose="020B0604020202020204" pitchFamily="34" charset="0"/>
              </a:rPr>
              <a:t>2</a:t>
            </a:r>
            <a:r>
              <a:rPr lang="en-US" sz="4800" dirty="0">
                <a:cs typeface="Arial" panose="020B0604020202020204" pitchFamily="34" charset="0"/>
              </a:rPr>
              <a:t>, </a:t>
            </a:r>
            <a:r>
              <a:rPr lang="en-US" sz="4800" b="1" dirty="0">
                <a:cs typeface="Arial" panose="020B0604020202020204" pitchFamily="34" charset="0"/>
              </a:rPr>
              <a:t>Paula A. Bousquet</a:t>
            </a:r>
            <a:r>
              <a:rPr lang="en-US" sz="4800" baseline="30000" dirty="0">
                <a:cs typeface="Arial" panose="020B0604020202020204" pitchFamily="34" charset="0"/>
              </a:rPr>
              <a:t>2</a:t>
            </a:r>
            <a:r>
              <a:rPr lang="en-US" sz="4800" dirty="0">
                <a:cs typeface="Arial" panose="020B0604020202020204" pitchFamily="34" charset="0"/>
              </a:rPr>
              <a:t>, </a:t>
            </a:r>
            <a:r>
              <a:rPr lang="en-US" sz="4800" b="1" dirty="0">
                <a:cs typeface="Arial" panose="020B0604020202020204" pitchFamily="34" charset="0"/>
              </a:rPr>
              <a:t>Emily A. Burger</a:t>
            </a:r>
            <a:r>
              <a:rPr lang="en-US" sz="4800" baseline="30000" dirty="0">
                <a:cs typeface="Arial" panose="020B0604020202020204" pitchFamily="34" charset="0"/>
              </a:rPr>
              <a:t>1,4</a:t>
            </a:r>
            <a:r>
              <a:rPr lang="en-US" sz="4800" dirty="0">
                <a:cs typeface="Arial" panose="020B0604020202020204" pitchFamily="34" charset="0"/>
              </a:rPr>
              <a:t>, </a:t>
            </a:r>
            <a:r>
              <a:rPr lang="en-US" sz="4800" b="1" dirty="0">
                <a:cs typeface="Arial" panose="020B0604020202020204" pitchFamily="34" charset="0"/>
              </a:rPr>
              <a:t>Eline Aas</a:t>
            </a:r>
            <a:r>
              <a:rPr lang="en-US" sz="4800" baseline="30000" dirty="0">
                <a:cs typeface="Arial" panose="020B0604020202020204" pitchFamily="34" charset="0"/>
              </a:rPr>
              <a:t>1,5</a:t>
            </a:r>
            <a:r>
              <a:rPr lang="en-US" sz="4800" dirty="0">
                <a:cs typeface="Arial" panose="020B0604020202020204" pitchFamily="34" charset="0"/>
              </a:rPr>
              <a:t>, </a:t>
            </a:r>
            <a:r>
              <a:rPr lang="en-US" sz="4800" b="1" dirty="0">
                <a:cs typeface="Arial" panose="020B0604020202020204" pitchFamily="34" charset="0"/>
              </a:rPr>
              <a:t>Anne Hansen Ree</a:t>
            </a:r>
            <a:r>
              <a:rPr lang="en-US" sz="4800" baseline="30000" dirty="0">
                <a:cs typeface="Arial" panose="020B0604020202020204" pitchFamily="34" charset="0"/>
              </a:rPr>
              <a:t>2,6</a:t>
            </a:r>
          </a:p>
          <a:p>
            <a:pPr marL="2743200" marR="2743200" algn="ctr"/>
            <a:r>
              <a:rPr lang="en-US" sz="3200" baseline="30000" dirty="0">
                <a:cs typeface="Arial" panose="020B0604020202020204" pitchFamily="34" charset="0"/>
              </a:rPr>
              <a:t>1</a:t>
            </a:r>
            <a:r>
              <a:rPr lang="en-US" sz="3200" dirty="0">
                <a:cs typeface="Arial" panose="020B0604020202020204" pitchFamily="34" charset="0"/>
              </a:rPr>
              <a:t>Department of Health Management and Health Economics, University of Oslo, Oslo, Norway; </a:t>
            </a:r>
            <a:r>
              <a:rPr lang="en-US" sz="3200" baseline="30000" dirty="0">
                <a:cs typeface="Arial" panose="020B0604020202020204" pitchFamily="34" charset="0"/>
              </a:rPr>
              <a:t>2</a:t>
            </a:r>
            <a:r>
              <a:rPr lang="en-US" sz="3200" dirty="0">
                <a:cs typeface="Arial" panose="020B0604020202020204" pitchFamily="34" charset="0"/>
              </a:rPr>
              <a:t>Department of Oncology, Akershus University Hospital, Lørenskog, Norway; </a:t>
            </a:r>
            <a:r>
              <a:rPr lang="en-US" sz="3200" baseline="30000" dirty="0">
                <a:cs typeface="Arial" panose="020B0604020202020204" pitchFamily="34" charset="0"/>
              </a:rPr>
              <a:t>3</a:t>
            </a:r>
            <a:r>
              <a:rPr lang="en-US" sz="3200" dirty="0">
                <a:cs typeface="Arial" panose="020B0604020202020204" pitchFamily="34" charset="0"/>
              </a:rPr>
              <a:t>Fred Hutchinson Cancer Center, Seattle WA, United States; </a:t>
            </a:r>
            <a:r>
              <a:rPr lang="en-US" sz="3200" baseline="30000" dirty="0">
                <a:cs typeface="Arial" panose="020B0604020202020204" pitchFamily="34" charset="0"/>
              </a:rPr>
              <a:t>4</a:t>
            </a:r>
            <a:r>
              <a:rPr lang="en-US" sz="3200" dirty="0">
                <a:cs typeface="Arial" panose="020B0604020202020204" pitchFamily="34" charset="0"/>
              </a:rPr>
              <a:t>Center for Health Decision Science, Harvard T. H. Chan School of Public Health, Boston MA, United States; </a:t>
            </a:r>
            <a:r>
              <a:rPr lang="en-US" sz="3200" baseline="30000" dirty="0">
                <a:cs typeface="Arial" panose="020B0604020202020204" pitchFamily="34" charset="0"/>
              </a:rPr>
              <a:t>5</a:t>
            </a:r>
            <a:r>
              <a:rPr lang="en-US" sz="3200" dirty="0">
                <a:cs typeface="Arial" panose="020B0604020202020204" pitchFamily="34" charset="0"/>
              </a:rPr>
              <a:t>Division for Health Services, Norwegian Institute of Public Health, Oslo, Norway; </a:t>
            </a:r>
            <a:r>
              <a:rPr lang="en-US" sz="3200" baseline="30000" dirty="0">
                <a:cs typeface="Arial" panose="020B0604020202020204" pitchFamily="34" charset="0"/>
              </a:rPr>
              <a:t>6</a:t>
            </a:r>
            <a:r>
              <a:rPr lang="en-US" sz="3200" dirty="0">
                <a:cs typeface="Arial" panose="020B0604020202020204" pitchFamily="34" charset="0"/>
              </a:rPr>
              <a:t>Institute of Clinical Medicine, University of Oslo, Oslo, Norway.</a:t>
            </a:r>
          </a:p>
        </p:txBody>
      </p:sp>
      <p:sp>
        <p:nvSpPr>
          <p:cNvPr id="102" name="Poster number"/>
          <p:cNvSpPr txBox="1"/>
          <p:nvPr/>
        </p:nvSpPr>
        <p:spPr>
          <a:xfrm>
            <a:off x="786384" y="2944368"/>
            <a:ext cx="2651760" cy="1197864"/>
          </a:xfrm>
          <a:prstGeom prst="rect">
            <a:avLst/>
          </a:prstGeom>
          <a:noFill/>
        </p:spPr>
        <p:txBody>
          <a:bodyPr wrap="square" rtlCol="0" anchor="t">
            <a:spAutoFit/>
          </a:bodyPr>
          <a:lstStyle/>
          <a:p>
            <a:r>
              <a:rPr lang="en-US" sz="7200" b="1" dirty="0">
                <a:solidFill>
                  <a:srgbClr val="B41672"/>
                </a:solidFill>
              </a:rPr>
              <a:t>4355P</a:t>
            </a:r>
          </a:p>
        </p:txBody>
      </p:sp>
      <p:sp>
        <p:nvSpPr>
          <p:cNvPr id="103" name="Background header"/>
          <p:cNvSpPr/>
          <p:nvPr/>
        </p:nvSpPr>
        <p:spPr>
          <a:xfrm>
            <a:off x="316121" y="4471416"/>
            <a:ext cx="12188952" cy="987552"/>
          </a:xfrm>
          <a:prstGeom prst="roundRect">
            <a:avLst/>
          </a:prstGeom>
          <a:solidFill>
            <a:srgbClr val="0093C8"/>
          </a:solidFill>
          <a:ln w="12700" cap="flat" cmpd="sng" algn="ctr">
            <a:solidFill>
              <a:srgbClr val="0093C8"/>
            </a:solidFill>
            <a:prstDash val="solid"/>
            <a:miter lim="800000"/>
          </a:ln>
          <a:effectLst/>
        </p:spPr>
        <p:txBody>
          <a:bodyPr rtlCol="0" anchor="ctr"/>
          <a:lstStyle/>
          <a:p>
            <a:pPr algn="ctr"/>
            <a:r>
              <a:rPr lang="en-US" sz="6600" b="1" dirty="0">
                <a:solidFill>
                  <a:prstClr val="white"/>
                </a:solidFill>
                <a:latin typeface="Calibri" panose="020F0502020204030204"/>
                <a:ea typeface="+mn-ea"/>
                <a:cs typeface="+mn-cs"/>
              </a:rPr>
              <a:t>Background</a:t>
            </a:r>
          </a:p>
        </p:txBody>
      </p:sp>
      <p:sp>
        <p:nvSpPr>
          <p:cNvPr id="104" name="Results header"/>
          <p:cNvSpPr/>
          <p:nvPr/>
        </p:nvSpPr>
        <p:spPr>
          <a:xfrm>
            <a:off x="12929616" y="4462272"/>
            <a:ext cx="37938456" cy="1005840"/>
          </a:xfrm>
          <a:prstGeom prst="roundRect">
            <a:avLst/>
          </a:prstGeom>
          <a:solidFill>
            <a:srgbClr val="0093C8"/>
          </a:solidFill>
          <a:ln w="12700" cap="flat" cmpd="sng" algn="ctr">
            <a:solidFill>
              <a:srgbClr val="0093C8"/>
            </a:solidFill>
            <a:prstDash val="solid"/>
            <a:miter lim="800000"/>
          </a:ln>
          <a:effectLst/>
        </p:spPr>
        <p:txBody>
          <a:bodyPr rtlCol="0" anchor="ctr"/>
          <a:lstStyle/>
          <a:p>
            <a:pPr algn="ctr"/>
            <a:r>
              <a:rPr lang="en-US" sz="6600" b="1" dirty="0">
                <a:solidFill>
                  <a:prstClr val="white"/>
                </a:solidFill>
                <a:latin typeface="Calibri" panose="020F0502020204030204"/>
                <a:ea typeface="+mn-ea"/>
                <a:cs typeface="+mn-cs"/>
              </a:rPr>
              <a:t>Results</a:t>
            </a:r>
          </a:p>
        </p:txBody>
      </p:sp>
      <p:sp>
        <p:nvSpPr>
          <p:cNvPr id="105" name="Background box"/>
          <p:cNvSpPr/>
          <p:nvPr/>
        </p:nvSpPr>
        <p:spPr>
          <a:xfrm>
            <a:off x="365760" y="5751575"/>
            <a:ext cx="12106656" cy="4579441"/>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marL="571500" indent="-571500">
              <a:spcAft>
                <a:spcPts val="1200"/>
              </a:spcAft>
              <a:buFont typeface="Courier New" panose="02070309020205020404" pitchFamily="49" charset="0"/>
              <a:buChar char="o"/>
            </a:pPr>
            <a:r>
              <a:rPr lang="en-US" sz="3200" dirty="0"/>
              <a:t>Immune checkpoint blockade is ineffective in unselected MSS/pMMR mCRC.</a:t>
            </a:r>
          </a:p>
          <a:p>
            <a:pPr marL="571500" indent="-571500">
              <a:spcAft>
                <a:spcPts val="1200"/>
              </a:spcAft>
              <a:buFont typeface="Courier New" panose="02070309020205020404" pitchFamily="49" charset="0"/>
              <a:buChar char="o"/>
            </a:pPr>
            <a:r>
              <a:rPr lang="en-US" sz="3200" dirty="0"/>
              <a:t>METIMMOX (randomized phase 2; NCT03388190): alternating oxaliplatin-based chemotherapy (FLOX) + nivolumab vs FLOX alone; identical PFS.</a:t>
            </a:r>
          </a:p>
          <a:p>
            <a:pPr marL="571500" indent="-571500">
              <a:spcAft>
                <a:spcPts val="1200"/>
              </a:spcAft>
              <a:buFont typeface="Courier New" panose="02070309020205020404" pitchFamily="49" charset="0"/>
              <a:buChar char="o"/>
            </a:pPr>
            <a:r>
              <a:rPr lang="en-US" sz="3200" dirty="0"/>
              <a:t>Post hoc subgroup signals (TMB/</a:t>
            </a:r>
            <a:r>
              <a:rPr lang="en-US" sz="3200" i="1" dirty="0"/>
              <a:t>BRAF</a:t>
            </a:r>
            <a:r>
              <a:rPr lang="en-US" sz="3200" dirty="0"/>
              <a:t>, CRP, TLR) conflated prognostic and predictive effects; we separated them in one pre-specified interaction model per endpoint.</a:t>
            </a:r>
          </a:p>
        </p:txBody>
      </p:sp>
      <p:sp>
        <p:nvSpPr>
          <p:cNvPr id="106" name="Methods header"/>
          <p:cNvSpPr/>
          <p:nvPr/>
        </p:nvSpPr>
        <p:spPr>
          <a:xfrm>
            <a:off x="316121" y="10716372"/>
            <a:ext cx="12188952" cy="978408"/>
          </a:xfrm>
          <a:prstGeom prst="roundRect">
            <a:avLst/>
          </a:prstGeom>
          <a:solidFill>
            <a:srgbClr val="0093C8"/>
          </a:solidFill>
          <a:ln w="12700" cap="flat" cmpd="sng" algn="ctr">
            <a:solidFill>
              <a:srgbClr val="0093C8"/>
            </a:solidFill>
            <a:prstDash val="solid"/>
            <a:miter lim="800000"/>
          </a:ln>
          <a:effectLst/>
        </p:spPr>
        <p:txBody>
          <a:bodyPr rtlCol="0" anchor="ctr"/>
          <a:lstStyle/>
          <a:p>
            <a:pPr algn="ctr"/>
            <a:r>
              <a:rPr lang="en-US" sz="6600" b="1" dirty="0">
                <a:solidFill>
                  <a:prstClr val="white"/>
                </a:solidFill>
                <a:latin typeface="Calibri" panose="020F0502020204030204"/>
                <a:ea typeface="+mn-ea"/>
                <a:cs typeface="+mn-cs"/>
              </a:rPr>
              <a:t>Methods</a:t>
            </a:r>
          </a:p>
        </p:txBody>
      </p:sp>
      <p:sp>
        <p:nvSpPr>
          <p:cNvPr id="107" name="Methods box"/>
          <p:cNvSpPr/>
          <p:nvPr/>
        </p:nvSpPr>
        <p:spPr>
          <a:xfrm>
            <a:off x="329184" y="11964666"/>
            <a:ext cx="12143232" cy="14089203"/>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tIns="109728" rtlCol="0" anchor="t">
            <a:noAutofit/>
          </a:bodyPr>
          <a:lstStyle/>
          <a:p>
            <a:pPr marL="571500" indent="-571500">
              <a:spcAft>
                <a:spcPts val="1200"/>
              </a:spcAft>
              <a:buFont typeface="Courier New" panose="02070309020205020404" pitchFamily="49" charset="0"/>
              <a:buChar char="o"/>
            </a:pPr>
            <a:r>
              <a:rPr lang="en-US" sz="3600" dirty="0"/>
              <a:t>68 complete cases (59 deaths; 63 PFS events).</a:t>
            </a:r>
          </a:p>
          <a:p>
            <a:pPr marL="571500" indent="-571500">
              <a:spcAft>
                <a:spcPts val="1200"/>
              </a:spcAft>
              <a:buFont typeface="Courier New" panose="02070309020205020404" pitchFamily="49" charset="0"/>
              <a:buChar char="o"/>
            </a:pPr>
            <a:r>
              <a:rPr lang="en-US" sz="3600" dirty="0"/>
              <a:t>Biomarkers before nivolumab: TMB ≥9 mut/Mb or </a:t>
            </a:r>
            <a:r>
              <a:rPr lang="en-US" sz="3600" i="1" dirty="0"/>
              <a:t>BRAF</a:t>
            </a:r>
            <a:r>
              <a:rPr lang="en-US" sz="3600" dirty="0"/>
              <a:t> V600E; CRP &lt;5 mg/L after 2 FLOX cycles common to both arms (by chance 47% vs 19% positive).</a:t>
            </a:r>
          </a:p>
          <a:p>
            <a:pPr marL="571500" indent="-571500">
              <a:spcAft>
                <a:spcPts val="1200"/>
              </a:spcAft>
              <a:buFont typeface="Courier New" panose="02070309020205020404" pitchFamily="49" charset="0"/>
              <a:buChar char="o"/>
            </a:pPr>
            <a:r>
              <a:rPr lang="en-US" sz="3600" dirty="0"/>
              <a:t>TLR ≥10% at the first on-treatment CT: analyzed as intermediate endpoint with a week-9 landmark.</a:t>
            </a:r>
          </a:p>
          <a:p>
            <a:pPr marL="571500" indent="-571500">
              <a:spcAft>
                <a:spcPts val="1200"/>
              </a:spcAft>
              <a:buFont typeface="Courier New" panose="02070309020205020404" pitchFamily="49" charset="0"/>
              <a:buChar char="o"/>
            </a:pPr>
            <a:r>
              <a:rPr lang="en-US" sz="3600" dirty="0"/>
              <a:t>Per endpoint (PFS, OS): one Firth-corrected Cox model with age, sex, treatment, biomarker main effects and treatment × biomarker interactions (</a:t>
            </a:r>
            <a:r>
              <a:rPr lang="en-US" sz="3600" b="1" dirty="0"/>
              <a:t>Figure 1</a:t>
            </a:r>
            <a:r>
              <a:rPr lang="en-US" sz="3600" dirty="0"/>
              <a:t>); profile-likelihood 95% CIs, PLRT.</a:t>
            </a:r>
          </a:p>
          <a:p>
            <a:pPr marL="571500" indent="-571500">
              <a:spcAft>
                <a:spcPts val="1200"/>
              </a:spcAft>
              <a:buFont typeface="Courier New" panose="02070309020205020404" pitchFamily="49" charset="0"/>
              <a:buChar char="o"/>
            </a:pPr>
            <a:r>
              <a:rPr lang="en-US" sz="3600" dirty="0"/>
              <a:t>Ridge-penalized Cox as co-primary stability estimator.</a:t>
            </a:r>
          </a:p>
        </p:txBody>
      </p:sp>
      <p:sp>
        <p:nvSpPr>
          <p:cNvPr id="109" name="Figure 1 caption"/>
          <p:cNvSpPr txBox="1"/>
          <p:nvPr/>
        </p:nvSpPr>
        <p:spPr>
          <a:xfrm>
            <a:off x="822960" y="25132939"/>
            <a:ext cx="11155680" cy="777240"/>
          </a:xfrm>
          <a:prstGeom prst="rect">
            <a:avLst/>
          </a:prstGeom>
          <a:noFill/>
        </p:spPr>
        <p:txBody>
          <a:bodyPr wrap="square" rtlCol="0" anchor="t">
            <a:noAutofit/>
          </a:bodyPr>
          <a:lstStyle/>
          <a:p>
            <a:pPr algn="ctr"/>
            <a:r>
              <a:rPr lang="en-US" sz="2400" b="1" dirty="0"/>
              <a:t>Figure 1. Assumed relationships (DAG) behind the model. </a:t>
            </a:r>
            <a:r>
              <a:rPr lang="en-US" sz="2400" dirty="0"/>
              <a:t>Dashed arrow: treatment effect possibly modified by CRP and TMB/</a:t>
            </a:r>
            <a:r>
              <a:rPr lang="en-US" sz="2400" i="1" dirty="0"/>
              <a:t>BRAF</a:t>
            </a:r>
            <a:r>
              <a:rPr lang="en-US" sz="2400" dirty="0"/>
              <a:t>.</a:t>
            </a:r>
          </a:p>
        </p:txBody>
      </p:sp>
      <p:pic>
        <p:nvPicPr>
          <p:cNvPr id="110" name="Figure 2 Kaplan-Meier" descr="Kaplan-Meier curves by biomarker status and treatment arm"/>
          <p:cNvPicPr>
            <a:picLocks noChangeAspect="1"/>
          </p:cNvPicPr>
          <p:nvPr/>
        </p:nvPicPr>
        <p:blipFill>
          <a:blip r:embed="rId4"/>
          <a:stretch>
            <a:fillRect/>
          </a:stretch>
        </p:blipFill>
        <p:spPr>
          <a:xfrm>
            <a:off x="12929616" y="5751576"/>
            <a:ext cx="24505920" cy="13784580"/>
          </a:xfrm>
          <a:prstGeom prst="rect">
            <a:avLst/>
          </a:prstGeom>
        </p:spPr>
      </p:pic>
      <p:sp>
        <p:nvSpPr>
          <p:cNvPr id="111" name="Key findings box"/>
          <p:cNvSpPr/>
          <p:nvPr/>
        </p:nvSpPr>
        <p:spPr>
          <a:xfrm>
            <a:off x="37801296" y="5751576"/>
            <a:ext cx="13066776" cy="13784580"/>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lIns="137160" rIns="137160" rtlCol="0" anchor="ctr">
            <a:noAutofit/>
          </a:bodyPr>
          <a:lstStyle/>
          <a:p>
            <a:pPr marL="571500" indent="-571500">
              <a:spcAft>
                <a:spcPts val="1600"/>
              </a:spcAft>
              <a:buFont typeface="Courier New" panose="02070309020205020404" pitchFamily="49" charset="0"/>
              <a:buChar char="o"/>
            </a:pPr>
            <a:r>
              <a:rPr lang="en-US" sz="4000" b="1" dirty="0"/>
              <a:t>No marginal treatment effect: </a:t>
            </a:r>
            <a:r>
              <a:rPr lang="en-US" sz="4000" dirty="0"/>
              <a:t>OS HR 0.96 (95% CI 0.58–1.61); PFS HR 0.80 (0.49–1.33).</a:t>
            </a:r>
          </a:p>
          <a:p>
            <a:pPr marL="571500" indent="-571500">
              <a:spcAft>
                <a:spcPts val="1600"/>
              </a:spcAft>
              <a:buFont typeface="Courier New" panose="02070309020205020404" pitchFamily="49" charset="0"/>
              <a:buChar char="o"/>
            </a:pPr>
            <a:endParaRPr lang="en-US" sz="2000" dirty="0"/>
          </a:p>
          <a:p>
            <a:pPr marL="571500" indent="-571500">
              <a:spcAft>
                <a:spcPts val="1600"/>
              </a:spcAft>
              <a:buFont typeface="Courier New" panose="02070309020205020404" pitchFamily="49" charset="0"/>
              <a:buChar char="o"/>
            </a:pPr>
            <a:r>
              <a:rPr lang="en-US" sz="4000" b="1" dirty="0"/>
              <a:t>Prognostic: </a:t>
            </a:r>
            <a:r>
              <a:rPr lang="en-US" sz="4000" dirty="0"/>
              <a:t>CRP &lt;5 mg/L and TMB/</a:t>
            </a:r>
            <a:r>
              <a:rPr lang="en-US" sz="4000" i="1" dirty="0"/>
              <a:t>BRAF</a:t>
            </a:r>
            <a:r>
              <a:rPr lang="en-US" sz="4000" dirty="0"/>
              <a:t> positivity were associated with longer PFS (HR 0.41 and 0.49) and, for CRP, longer OS (HR 0.49), regardless of treatment (</a:t>
            </a:r>
            <a:r>
              <a:rPr lang="en-US" sz="4000" b="1" dirty="0"/>
              <a:t>Table 1</a:t>
            </a:r>
            <a:r>
              <a:rPr lang="en-US" sz="4000" dirty="0"/>
              <a:t>, </a:t>
            </a:r>
            <a:r>
              <a:rPr lang="en-US" sz="4000" b="1" dirty="0"/>
              <a:t>Figure 2</a:t>
            </a:r>
            <a:r>
              <a:rPr lang="en-US" sz="4000" dirty="0"/>
              <a:t>).</a:t>
            </a:r>
          </a:p>
          <a:p>
            <a:pPr marL="571500" indent="-571500">
              <a:spcAft>
                <a:spcPts val="1600"/>
              </a:spcAft>
              <a:buFont typeface="Courier New" panose="02070309020205020404" pitchFamily="49" charset="0"/>
              <a:buChar char="o"/>
            </a:pPr>
            <a:endParaRPr lang="en-US" sz="2000" dirty="0"/>
          </a:p>
          <a:p>
            <a:pPr marL="571500" indent="-571500">
              <a:spcAft>
                <a:spcPts val="1600"/>
              </a:spcAft>
              <a:buFont typeface="Courier New" panose="02070309020205020404" pitchFamily="49" charset="0"/>
              <a:buChar char="o"/>
            </a:pPr>
            <a:r>
              <a:rPr lang="en-US" sz="4000" b="1" dirty="0"/>
              <a:t>Not predictive: </a:t>
            </a:r>
            <a:r>
              <a:rPr lang="en-US" sz="4000" dirty="0"/>
              <a:t>no treatment × biomarker interaction reached significance (</a:t>
            </a:r>
            <a:r>
              <a:rPr lang="en-US" sz="4000" b="1" dirty="0"/>
              <a:t>Figure 3</a:t>
            </a:r>
            <a:r>
              <a:rPr lang="en-US" sz="4000" dirty="0"/>
              <a:t>). Most consistent signal: CRP × treatment for PFS, HR 0.42 (0.11–1.68), p = 0.21, ridge HR 0.33; attenuated for OS (HR 0.65).</a:t>
            </a:r>
          </a:p>
          <a:p>
            <a:pPr marL="571500" indent="-571500">
              <a:spcAft>
                <a:spcPts val="1600"/>
              </a:spcAft>
              <a:buFont typeface="Courier New" panose="02070309020205020404" pitchFamily="49" charset="0"/>
              <a:buChar char="o"/>
            </a:pPr>
            <a:endParaRPr lang="en-US" sz="2000" dirty="0"/>
          </a:p>
          <a:p>
            <a:pPr marL="571500" indent="-571500">
              <a:spcAft>
                <a:spcPts val="0"/>
              </a:spcAft>
              <a:buFont typeface="Courier New" panose="02070309020205020404" pitchFamily="49" charset="0"/>
              <a:buChar char="o"/>
            </a:pPr>
            <a:r>
              <a:rPr lang="en-US" sz="4000" b="1" dirty="0"/>
              <a:t>TLR: </a:t>
            </a:r>
            <a:r>
              <a:rPr lang="en-US" sz="4000" dirty="0"/>
              <a:t>strongly prognostic for both endpoints (landmark HR 0.35), but more frequent with FLOX alone (76% vs 53%) and with an interaction HR &gt;1</a:t>
            </a:r>
            <a:r>
              <a:rPr lang="en-US" sz="4000"/>
              <a:t>: </a:t>
            </a:r>
            <a:br>
              <a:rPr lang="en-US" sz="4000"/>
            </a:br>
            <a:r>
              <a:rPr lang="en-US" sz="4000"/>
              <a:t>a </a:t>
            </a:r>
            <a:r>
              <a:rPr lang="en-US" sz="4000" dirty="0"/>
              <a:t>marker of chemotherapy-responsive disease, not of nivolumab benefit.</a:t>
            </a:r>
          </a:p>
        </p:txBody>
      </p:sp>
      <p:sp>
        <p:nvSpPr>
          <p:cNvPr id="112" name="Table 1 caption"/>
          <p:cNvSpPr txBox="1"/>
          <p:nvPr/>
        </p:nvSpPr>
        <p:spPr>
          <a:xfrm>
            <a:off x="12929616" y="19883628"/>
            <a:ext cx="25594056" cy="566928"/>
          </a:xfrm>
          <a:prstGeom prst="rect">
            <a:avLst/>
          </a:prstGeom>
          <a:noFill/>
        </p:spPr>
        <p:txBody>
          <a:bodyPr wrap="square" rtlCol="0" anchor="t">
            <a:noAutofit/>
          </a:bodyPr>
          <a:lstStyle/>
          <a:p>
            <a:r>
              <a:rPr lang="en-US" sz="2800" b="1" dirty="0"/>
              <a:t>Table 1. </a:t>
            </a:r>
            <a:r>
              <a:rPr lang="en-US" sz="2800" dirty="0"/>
              <a:t>Hazard ratios (95% profile-likelihood CI) from Firth-corrected Cox regression</a:t>
            </a:r>
          </a:p>
        </p:txBody>
      </p:sp>
      <p:graphicFrame>
        <p:nvGraphicFramePr>
          <p:cNvPr id="113" name="Table 1"/>
          <p:cNvGraphicFramePr>
            <a:graphicFrameLocks noGrp="1"/>
          </p:cNvGraphicFramePr>
          <p:nvPr>
            <p:extLst>
              <p:ext uri="{D42A27DB-BD31-4B8C-83A1-F6EECF244321}">
                <p14:modId xmlns:p14="http://schemas.microsoft.com/office/powerpoint/2010/main" val="485809887"/>
              </p:ext>
            </p:extLst>
          </p:nvPr>
        </p:nvGraphicFramePr>
        <p:xfrm>
          <a:off x="12929616" y="20487132"/>
          <a:ext cx="25594056" cy="4773168"/>
        </p:xfrm>
        <a:graphic>
          <a:graphicData uri="http://schemas.openxmlformats.org/drawingml/2006/table">
            <a:tbl>
              <a:tblPr firstRow="1" bandRow="1"/>
              <a:tblGrid>
                <a:gridCol w="6400800">
                  <a:extLst>
                    <a:ext uri="{9D8B030D-6E8A-4147-A177-3AD203B41FA5}">
                      <a16:colId xmlns:a16="http://schemas.microsoft.com/office/drawing/2014/main" val="20000"/>
                    </a:ext>
                  </a:extLst>
                </a:gridCol>
                <a:gridCol w="502920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1554480">
                  <a:extLst>
                    <a:ext uri="{9D8B030D-6E8A-4147-A177-3AD203B41FA5}">
                      <a16:colId xmlns:a16="http://schemas.microsoft.com/office/drawing/2014/main" val="20003"/>
                    </a:ext>
                  </a:extLst>
                </a:gridCol>
                <a:gridCol w="2011680">
                  <a:extLst>
                    <a:ext uri="{9D8B030D-6E8A-4147-A177-3AD203B41FA5}">
                      <a16:colId xmlns:a16="http://schemas.microsoft.com/office/drawing/2014/main" val="20004"/>
                    </a:ext>
                  </a:extLst>
                </a:gridCol>
                <a:gridCol w="3474720">
                  <a:extLst>
                    <a:ext uri="{9D8B030D-6E8A-4147-A177-3AD203B41FA5}">
                      <a16:colId xmlns:a16="http://schemas.microsoft.com/office/drawing/2014/main" val="20005"/>
                    </a:ext>
                  </a:extLst>
                </a:gridCol>
                <a:gridCol w="1554480">
                  <a:extLst>
                    <a:ext uri="{9D8B030D-6E8A-4147-A177-3AD203B41FA5}">
                      <a16:colId xmlns:a16="http://schemas.microsoft.com/office/drawing/2014/main" val="20006"/>
                    </a:ext>
                  </a:extLst>
                </a:gridCol>
                <a:gridCol w="2093976">
                  <a:extLst>
                    <a:ext uri="{9D8B030D-6E8A-4147-A177-3AD203B41FA5}">
                      <a16:colId xmlns:a16="http://schemas.microsoft.com/office/drawing/2014/main" val="20007"/>
                    </a:ext>
                  </a:extLst>
                </a:gridCol>
              </a:tblGrid>
              <a:tr h="530352">
                <a:tc rowSpan="2">
                  <a:txBody>
                    <a:bodyPr/>
                    <a:lstStyle/>
                    <a:p>
                      <a:pPr algn="l"/>
                      <a:r>
                        <a:rPr lang="en-US" sz="2800" b="1" dirty="0"/>
                        <a:t>Term</a:t>
                      </a: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rowSpan="2">
                  <a:txBody>
                    <a:bodyPr/>
                    <a:lstStyle/>
                    <a:p>
                      <a:pPr algn="l"/>
                      <a:r>
                        <a:rPr lang="en-US" sz="2800" b="1" dirty="0"/>
                        <a:t>Model</a:t>
                      </a: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gridSpan="3">
                  <a:txBody>
                    <a:bodyPr/>
                    <a:lstStyle/>
                    <a:p>
                      <a:pPr algn="ctr"/>
                      <a:r>
                        <a:rPr lang="en-US" sz="2800" b="1" dirty="0"/>
                        <a:t>Overall survival</a:t>
                      </a: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hMerge="1">
                  <a:txBody>
                    <a:bodyPr/>
                    <a:lstStyle/>
                    <a:p>
                      <a:pPr algn="ct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hMerge="1">
                  <a:txBody>
                    <a:bodyPr/>
                    <a:lstStyle/>
                    <a:p>
                      <a:pPr algn="ct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gridSpan="3">
                  <a:txBody>
                    <a:bodyPr/>
                    <a:lstStyle/>
                    <a:p>
                      <a:pPr algn="ctr"/>
                      <a:r>
                        <a:rPr lang="en-US" sz="2800" b="1" dirty="0"/>
                        <a:t>Progression-free survival</a:t>
                      </a: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hMerge="1">
                  <a:txBody>
                    <a:bodyPr/>
                    <a:lstStyle/>
                    <a:p>
                      <a:pPr algn="ct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tc hMerge="1">
                  <a:txBody>
                    <a:bodyPr/>
                    <a:lstStyle/>
                    <a:p>
                      <a:pPr algn="ctr"/>
                      <a:endParaRPr lang="en-US" sz="2800" dirty="0"/>
                    </a:p>
                  </a:txBody>
                  <a:tcPr marL="60000" marR="60000" marT="18000" marB="18000" anchor="ctr">
                    <a:lnL>
                      <a:noFill/>
                    </a:lnL>
                    <a:lnR>
                      <a:noFill/>
                    </a:lnR>
                    <a:lnT w="19050" cap="flat" cmpd="sng" algn="ctr">
                      <a:solidFill>
                        <a:srgbClr val="000000"/>
                      </a:solidFill>
                      <a:prstDash val="solid"/>
                      <a:round/>
                    </a:lnT>
                    <a:lnB>
                      <a:noFill/>
                    </a:lnB>
                    <a:solidFill>
                      <a:srgbClr val="D9D9D9"/>
                    </a:solidFill>
                  </a:tcPr>
                </a:tc>
                <a:extLst>
                  <a:ext uri="{0D108BD9-81ED-4DB2-BD59-A6C34878D82A}">
                    <a16:rowId xmlns:a16="http://schemas.microsoft.com/office/drawing/2014/main" val="10000"/>
                  </a:ext>
                </a:extLst>
              </a:tr>
              <a:tr h="530352">
                <a:tc vMerge="1">
                  <a:txBody>
                    <a:bodyPr/>
                    <a:lstStyle/>
                    <a:p>
                      <a:pPr algn="ct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vMerge="1">
                  <a:txBody>
                    <a:bodyPr/>
                    <a:lstStyle/>
                    <a:p>
                      <a:pPr algn="ct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HR (95% CI)</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p</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Ridge HR</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HR (95% CI)</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p</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tc>
                  <a:txBody>
                    <a:bodyPr/>
                    <a:lstStyle/>
                    <a:p>
                      <a:pPr algn="ctr"/>
                      <a:r>
                        <a:rPr lang="en-US" sz="2800" b="1" dirty="0"/>
                        <a:t>Ridge HR</a:t>
                      </a:r>
                      <a:endParaRPr lang="en-US" sz="2800" dirty="0"/>
                    </a:p>
                  </a:txBody>
                  <a:tcPr marL="60000" marR="60000" marT="18000" marB="18000" anchor="ctr">
                    <a:lnL>
                      <a:noFill/>
                    </a:lnL>
                    <a:lnR>
                      <a:noFill/>
                    </a:lnR>
                    <a:lnT>
                      <a:noFill/>
                    </a:lnT>
                    <a:lnB w="12700" cap="flat" cmpd="sng" algn="ctr">
                      <a:solidFill>
                        <a:srgbClr val="000000"/>
                      </a:solidFill>
                      <a:prstDash val="solid"/>
                      <a:round/>
                    </a:lnB>
                    <a:solidFill>
                      <a:srgbClr val="D9D9D9"/>
                    </a:solidFill>
                  </a:tcPr>
                </a:tc>
                <a:extLst>
                  <a:ext uri="{0D108BD9-81ED-4DB2-BD59-A6C34878D82A}">
                    <a16:rowId xmlns:a16="http://schemas.microsoft.com/office/drawing/2014/main" val="10001"/>
                  </a:ext>
                </a:extLst>
              </a:tr>
              <a:tr h="530352">
                <a:tc>
                  <a:txBody>
                    <a:bodyPr/>
                    <a:lstStyle/>
                    <a:p>
                      <a:pPr algn="l"/>
                      <a:r>
                        <a:rPr lang="en-US" sz="2800" dirty="0"/>
                        <a:t>Treatment (FLOX/nivolumab vs FLOX)</a:t>
                      </a:r>
                    </a:p>
                  </a:txBody>
                  <a:tcPr marL="60000" marR="60000" marT="18000" marB="18000" anchor="ctr">
                    <a:lnL>
                      <a:noFill/>
                    </a:lnL>
                    <a:lnR>
                      <a:noFill/>
                    </a:lnR>
                    <a:lnT>
                      <a:noFill/>
                    </a:lnT>
                    <a:lnB>
                      <a:noFill/>
                    </a:lnB>
                    <a:noFill/>
                  </a:tcPr>
                </a:tc>
                <a:tc>
                  <a:txBody>
                    <a:bodyPr/>
                    <a:lstStyle/>
                    <a:p>
                      <a:pPr algn="l"/>
                      <a:r>
                        <a:rPr lang="en-US" sz="2800" dirty="0"/>
                        <a:t>Univariable</a:t>
                      </a:r>
                    </a:p>
                  </a:txBody>
                  <a:tcPr marL="60000" marR="60000" marT="18000" marB="18000" anchor="ctr">
                    <a:lnL>
                      <a:noFill/>
                    </a:lnL>
                    <a:lnR>
                      <a:noFill/>
                    </a:lnR>
                    <a:lnT>
                      <a:noFill/>
                    </a:lnT>
                    <a:lnB>
                      <a:noFill/>
                    </a:lnB>
                    <a:noFill/>
                  </a:tcPr>
                </a:tc>
                <a:tc>
                  <a:txBody>
                    <a:bodyPr/>
                    <a:lstStyle/>
                    <a:p>
                      <a:pPr algn="ctr"/>
                      <a:r>
                        <a:rPr lang="en-US" sz="2800" dirty="0"/>
                        <a:t>0.96 (0.58–1.61)</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r>
                        <a:rPr lang="en-US" sz="2800" dirty="0"/>
                        <a:t>0.87</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r>
                        <a:rPr lang="en-US" sz="2800" dirty="0"/>
                        <a:t>–</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r>
                        <a:rPr lang="en-US" sz="2800" dirty="0"/>
                        <a:t>0.80 (0.49–1.33)</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r>
                        <a:rPr lang="en-US" sz="2800" dirty="0"/>
                        <a:t>0.39</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ctr"/>
                      <a:r>
                        <a:rPr lang="en-US" sz="2800" dirty="0"/>
                        <a:t>–</a:t>
                      </a:r>
                    </a:p>
                  </a:txBody>
                  <a:tcPr marL="60000" marR="60000" marT="18000" marB="18000" anchor="ctr">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10002"/>
                  </a:ext>
                </a:extLst>
              </a:tr>
              <a:tr h="530352">
                <a:tc>
                  <a:txBody>
                    <a:bodyPr/>
                    <a:lstStyle/>
                    <a:p>
                      <a:pPr algn="l"/>
                      <a:r>
                        <a:rPr lang="en-US" sz="2800" dirty="0"/>
                        <a:t>CRP &lt;5 mg/L at week 4</a:t>
                      </a:r>
                    </a:p>
                  </a:txBody>
                  <a:tcPr marL="60000" marR="60000" marT="18000" marB="18000" anchor="ctr">
                    <a:lnL>
                      <a:noFill/>
                    </a:lnL>
                    <a:lnR>
                      <a:noFill/>
                    </a:lnR>
                    <a:lnT>
                      <a:noFill/>
                    </a:lnT>
                    <a:lnB>
                      <a:noFill/>
                    </a:lnB>
                    <a:noFill/>
                  </a:tcPr>
                </a:tc>
                <a:tc>
                  <a:txBody>
                    <a:bodyPr/>
                    <a:lstStyle/>
                    <a:p>
                      <a:pPr algn="l"/>
                      <a:r>
                        <a:rPr lang="en-US" sz="2800" dirty="0"/>
                        <a:t>Univariable (prognostic)</a:t>
                      </a:r>
                    </a:p>
                  </a:txBody>
                  <a:tcPr marL="60000" marR="60000" marT="18000" marB="18000" anchor="ctr">
                    <a:lnL>
                      <a:noFill/>
                    </a:lnL>
                    <a:lnR>
                      <a:noFill/>
                    </a:lnR>
                    <a:lnT>
                      <a:noFill/>
                    </a:lnT>
                    <a:lnB>
                      <a:noFill/>
                    </a:lnB>
                    <a:noFill/>
                  </a:tcPr>
                </a:tc>
                <a:tc>
                  <a:txBody>
                    <a:bodyPr/>
                    <a:lstStyle/>
                    <a:p>
                      <a:pPr algn="ctr"/>
                      <a:r>
                        <a:rPr lang="en-US" sz="2800" dirty="0"/>
                        <a:t>0.49 (0.27–0.84)</a:t>
                      </a:r>
                    </a:p>
                  </a:txBody>
                  <a:tcPr marL="60000" marR="60000" marT="18000" marB="18000" anchor="ctr">
                    <a:lnL>
                      <a:noFill/>
                    </a:lnL>
                    <a:lnR>
                      <a:noFill/>
                    </a:lnR>
                    <a:lnT>
                      <a:noFill/>
                    </a:lnT>
                    <a:lnB>
                      <a:noFill/>
                    </a:lnB>
                    <a:noFill/>
                  </a:tcPr>
                </a:tc>
                <a:tc>
                  <a:txBody>
                    <a:bodyPr/>
                    <a:lstStyle/>
                    <a:p>
                      <a:pPr algn="ctr"/>
                      <a:r>
                        <a:rPr lang="en-US" sz="2800" dirty="0"/>
                        <a:t>0.009</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tc>
                  <a:txBody>
                    <a:bodyPr/>
                    <a:lstStyle/>
                    <a:p>
                      <a:pPr algn="ctr"/>
                      <a:r>
                        <a:rPr lang="en-US" sz="2800" dirty="0"/>
                        <a:t>0.41 (0.23–0.71)</a:t>
                      </a:r>
                    </a:p>
                  </a:txBody>
                  <a:tcPr marL="60000" marR="60000" marT="18000" marB="18000" anchor="ctr">
                    <a:lnL>
                      <a:noFill/>
                    </a:lnL>
                    <a:lnR>
                      <a:noFill/>
                    </a:lnR>
                    <a:lnT>
                      <a:noFill/>
                    </a:lnT>
                    <a:lnB>
                      <a:noFill/>
                    </a:lnB>
                    <a:noFill/>
                  </a:tcPr>
                </a:tc>
                <a:tc>
                  <a:txBody>
                    <a:bodyPr/>
                    <a:lstStyle/>
                    <a:p>
                      <a:pPr algn="ctr"/>
                      <a:r>
                        <a:rPr lang="en-US" sz="2800" dirty="0"/>
                        <a:t>0.001</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extLst>
                  <a:ext uri="{0D108BD9-81ED-4DB2-BD59-A6C34878D82A}">
                    <a16:rowId xmlns:a16="http://schemas.microsoft.com/office/drawing/2014/main" val="10003"/>
                  </a:ext>
                </a:extLst>
              </a:tr>
              <a:tr h="530352">
                <a:tc>
                  <a:txBody>
                    <a:bodyPr/>
                    <a:lstStyle/>
                    <a:p>
                      <a:pPr algn="l"/>
                      <a:r>
                        <a:rPr lang="en-US" sz="2800" dirty="0"/>
                        <a:t>TMB ≥9 mut/Mb or </a:t>
                      </a:r>
                      <a:r>
                        <a:rPr lang="en-US" sz="2800" i="1" dirty="0"/>
                        <a:t>BRAF</a:t>
                      </a:r>
                      <a:r>
                        <a:rPr lang="en-US" sz="2800" dirty="0"/>
                        <a:t> V600E</a:t>
                      </a:r>
                    </a:p>
                  </a:txBody>
                  <a:tcPr marL="60000" marR="60000" marT="18000" marB="18000" anchor="ctr">
                    <a:lnL>
                      <a:noFill/>
                    </a:lnL>
                    <a:lnR>
                      <a:noFill/>
                    </a:lnR>
                    <a:lnT>
                      <a:noFill/>
                    </a:lnT>
                    <a:lnB>
                      <a:noFill/>
                    </a:lnB>
                    <a:noFill/>
                  </a:tcPr>
                </a:tc>
                <a:tc>
                  <a:txBody>
                    <a:bodyPr/>
                    <a:lstStyle/>
                    <a:p>
                      <a:pPr algn="l"/>
                      <a:r>
                        <a:rPr lang="en-US" sz="2800" dirty="0"/>
                        <a:t>Univariable (prognostic)</a:t>
                      </a:r>
                    </a:p>
                  </a:txBody>
                  <a:tcPr marL="60000" marR="60000" marT="18000" marB="18000" anchor="ctr">
                    <a:lnL>
                      <a:noFill/>
                    </a:lnL>
                    <a:lnR>
                      <a:noFill/>
                    </a:lnR>
                    <a:lnT>
                      <a:noFill/>
                    </a:lnT>
                    <a:lnB>
                      <a:noFill/>
                    </a:lnB>
                    <a:noFill/>
                  </a:tcPr>
                </a:tc>
                <a:tc>
                  <a:txBody>
                    <a:bodyPr/>
                    <a:lstStyle/>
                    <a:p>
                      <a:pPr algn="ctr"/>
                      <a:r>
                        <a:rPr lang="en-US" sz="2800" dirty="0"/>
                        <a:t>0.68 (0.40–1.13)</a:t>
                      </a:r>
                    </a:p>
                  </a:txBody>
                  <a:tcPr marL="60000" marR="60000" marT="18000" marB="18000" anchor="ctr">
                    <a:lnL>
                      <a:noFill/>
                    </a:lnL>
                    <a:lnR>
                      <a:noFill/>
                    </a:lnR>
                    <a:lnT>
                      <a:noFill/>
                    </a:lnT>
                    <a:lnB>
                      <a:noFill/>
                    </a:lnB>
                    <a:noFill/>
                  </a:tcPr>
                </a:tc>
                <a:tc>
                  <a:txBody>
                    <a:bodyPr/>
                    <a:lstStyle/>
                    <a:p>
                      <a:pPr algn="ctr"/>
                      <a:r>
                        <a:rPr lang="en-US" sz="2800" dirty="0"/>
                        <a:t>0.14</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tc>
                  <a:txBody>
                    <a:bodyPr/>
                    <a:lstStyle/>
                    <a:p>
                      <a:pPr algn="ctr"/>
                      <a:r>
                        <a:rPr lang="en-US" sz="2800" dirty="0"/>
                        <a:t>0.49 (0.28–0.84)</a:t>
                      </a:r>
                    </a:p>
                  </a:txBody>
                  <a:tcPr marL="60000" marR="60000" marT="18000" marB="18000" anchor="ctr">
                    <a:lnL>
                      <a:noFill/>
                    </a:lnL>
                    <a:lnR>
                      <a:noFill/>
                    </a:lnR>
                    <a:lnT>
                      <a:noFill/>
                    </a:lnT>
                    <a:lnB>
                      <a:noFill/>
                    </a:lnB>
                    <a:noFill/>
                  </a:tcPr>
                </a:tc>
                <a:tc>
                  <a:txBody>
                    <a:bodyPr/>
                    <a:lstStyle/>
                    <a:p>
                      <a:pPr algn="ctr"/>
                      <a:r>
                        <a:rPr lang="en-US" sz="2800" dirty="0"/>
                        <a:t>0.009</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extLst>
                  <a:ext uri="{0D108BD9-81ED-4DB2-BD59-A6C34878D82A}">
                    <a16:rowId xmlns:a16="http://schemas.microsoft.com/office/drawing/2014/main" val="10004"/>
                  </a:ext>
                </a:extLst>
              </a:tr>
              <a:tr h="530352">
                <a:tc>
                  <a:txBody>
                    <a:bodyPr/>
                    <a:lstStyle/>
                    <a:p>
                      <a:pPr algn="l"/>
                      <a:r>
                        <a:rPr lang="en-US" sz="2800" dirty="0"/>
                        <a:t>TLR ≥10% (week-9 landmark)†</a:t>
                      </a:r>
                    </a:p>
                  </a:txBody>
                  <a:tcPr marL="60000" marR="60000" marT="18000" marB="18000" anchor="ctr">
                    <a:lnL>
                      <a:noFill/>
                    </a:lnL>
                    <a:lnR>
                      <a:noFill/>
                    </a:lnR>
                    <a:lnT>
                      <a:noFill/>
                    </a:lnT>
                    <a:lnB>
                      <a:noFill/>
                    </a:lnB>
                    <a:noFill/>
                  </a:tcPr>
                </a:tc>
                <a:tc>
                  <a:txBody>
                    <a:bodyPr/>
                    <a:lstStyle/>
                    <a:p>
                      <a:pPr algn="l"/>
                      <a:r>
                        <a:rPr lang="en-US" sz="2800" dirty="0"/>
                        <a:t>Univariable (prognostic)</a:t>
                      </a:r>
                    </a:p>
                  </a:txBody>
                  <a:tcPr marL="60000" marR="60000" marT="18000" marB="18000" anchor="ctr">
                    <a:lnL>
                      <a:noFill/>
                    </a:lnL>
                    <a:lnR>
                      <a:noFill/>
                    </a:lnR>
                    <a:lnT>
                      <a:noFill/>
                    </a:lnT>
                    <a:lnB>
                      <a:noFill/>
                    </a:lnB>
                    <a:noFill/>
                  </a:tcPr>
                </a:tc>
                <a:tc>
                  <a:txBody>
                    <a:bodyPr/>
                    <a:lstStyle/>
                    <a:p>
                      <a:pPr algn="ctr"/>
                      <a:r>
                        <a:rPr lang="en-US" sz="2800" dirty="0"/>
                        <a:t>0.35 (0.21–0.61)</a:t>
                      </a:r>
                    </a:p>
                  </a:txBody>
                  <a:tcPr marL="60000" marR="60000" marT="18000" marB="18000" anchor="ctr">
                    <a:lnL>
                      <a:noFill/>
                    </a:lnL>
                    <a:lnR>
                      <a:noFill/>
                    </a:lnR>
                    <a:lnT>
                      <a:noFill/>
                    </a:lnT>
                    <a:lnB>
                      <a:noFill/>
                    </a:lnB>
                    <a:noFill/>
                  </a:tcPr>
                </a:tc>
                <a:tc>
                  <a:txBody>
                    <a:bodyPr/>
                    <a:lstStyle/>
                    <a:p>
                      <a:pPr algn="ctr"/>
                      <a:r>
                        <a:rPr lang="en-US" sz="2800" dirty="0"/>
                        <a:t>&lt;0.001</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tc>
                  <a:txBody>
                    <a:bodyPr/>
                    <a:lstStyle/>
                    <a:p>
                      <a:pPr algn="ctr"/>
                      <a:r>
                        <a:rPr lang="en-US" sz="2800" dirty="0"/>
                        <a:t>0.35 (0.20–0.63)</a:t>
                      </a:r>
                    </a:p>
                  </a:txBody>
                  <a:tcPr marL="60000" marR="60000" marT="18000" marB="18000" anchor="ctr">
                    <a:lnL>
                      <a:noFill/>
                    </a:lnL>
                    <a:lnR>
                      <a:noFill/>
                    </a:lnR>
                    <a:lnT>
                      <a:noFill/>
                    </a:lnT>
                    <a:lnB>
                      <a:noFill/>
                    </a:lnB>
                    <a:noFill/>
                  </a:tcPr>
                </a:tc>
                <a:tc>
                  <a:txBody>
                    <a:bodyPr/>
                    <a:lstStyle/>
                    <a:p>
                      <a:pPr algn="ctr"/>
                      <a:r>
                        <a:rPr lang="en-US" sz="2800" dirty="0"/>
                        <a:t>&lt;0.001</a:t>
                      </a:r>
                    </a:p>
                  </a:txBody>
                  <a:tcPr marL="60000" marR="60000" marT="18000" marB="18000" anchor="ctr">
                    <a:lnL>
                      <a:noFill/>
                    </a:lnL>
                    <a:lnR>
                      <a:noFill/>
                    </a:lnR>
                    <a:lnT>
                      <a:noFill/>
                    </a:lnT>
                    <a:lnB>
                      <a:noFill/>
                    </a:lnB>
                    <a:noFill/>
                  </a:tcPr>
                </a:tc>
                <a:tc>
                  <a:txBody>
                    <a:bodyPr/>
                    <a:lstStyle/>
                    <a:p>
                      <a:pPr algn="ctr"/>
                      <a:r>
                        <a:rPr lang="en-US" sz="2800" dirty="0"/>
                        <a:t>–</a:t>
                      </a:r>
                    </a:p>
                  </a:txBody>
                  <a:tcPr marL="60000" marR="60000" marT="18000" marB="18000" anchor="ctr">
                    <a:lnL>
                      <a:noFill/>
                    </a:lnL>
                    <a:lnR>
                      <a:noFill/>
                    </a:lnR>
                    <a:lnT>
                      <a:noFill/>
                    </a:lnT>
                    <a:lnB>
                      <a:noFill/>
                    </a:lnB>
                    <a:noFill/>
                  </a:tcPr>
                </a:tc>
                <a:extLst>
                  <a:ext uri="{0D108BD9-81ED-4DB2-BD59-A6C34878D82A}">
                    <a16:rowId xmlns:a16="http://schemas.microsoft.com/office/drawing/2014/main" val="10005"/>
                  </a:ext>
                </a:extLst>
              </a:tr>
              <a:tr h="530352">
                <a:tc>
                  <a:txBody>
                    <a:bodyPr/>
                    <a:lstStyle/>
                    <a:p>
                      <a:pPr algn="l"/>
                      <a:r>
                        <a:rPr lang="en-US" sz="2800" dirty="0"/>
                        <a:t>CRP × treatment</a:t>
                      </a:r>
                    </a:p>
                  </a:txBody>
                  <a:tcPr marL="60000" marR="60000" marT="18000" marB="18000" anchor="ctr">
                    <a:lnL>
                      <a:noFill/>
                    </a:lnL>
                    <a:lnR>
                      <a:noFill/>
                    </a:lnR>
                    <a:lnT>
                      <a:noFill/>
                    </a:lnT>
                    <a:lnB>
                      <a:noFill/>
                    </a:lnB>
                    <a:noFill/>
                  </a:tcPr>
                </a:tc>
                <a:tc>
                  <a:txBody>
                    <a:bodyPr/>
                    <a:lstStyle/>
                    <a:p>
                      <a:pPr algn="l"/>
                      <a:r>
                        <a:rPr lang="en-US" sz="2800" dirty="0"/>
                        <a:t>Unified interaction model</a:t>
                      </a:r>
                    </a:p>
                  </a:txBody>
                  <a:tcPr marL="60000" marR="60000" marT="18000" marB="18000" anchor="ctr">
                    <a:lnL>
                      <a:noFill/>
                    </a:lnL>
                    <a:lnR>
                      <a:noFill/>
                    </a:lnR>
                    <a:lnT>
                      <a:noFill/>
                    </a:lnT>
                    <a:lnB>
                      <a:noFill/>
                    </a:lnB>
                    <a:noFill/>
                  </a:tcPr>
                </a:tc>
                <a:tc>
                  <a:txBody>
                    <a:bodyPr/>
                    <a:lstStyle/>
                    <a:p>
                      <a:pPr algn="ctr"/>
                      <a:r>
                        <a:rPr lang="en-US" sz="2800" dirty="0"/>
                        <a:t>0.65 (0.19–2.60)</a:t>
                      </a:r>
                    </a:p>
                  </a:txBody>
                  <a:tcPr marL="60000" marR="60000" marT="18000" marB="18000" anchor="ctr">
                    <a:lnL>
                      <a:noFill/>
                    </a:lnL>
                    <a:lnR>
                      <a:noFill/>
                    </a:lnR>
                    <a:lnT>
                      <a:noFill/>
                    </a:lnT>
                    <a:lnB>
                      <a:noFill/>
                    </a:lnB>
                    <a:noFill/>
                  </a:tcPr>
                </a:tc>
                <a:tc>
                  <a:txBody>
                    <a:bodyPr/>
                    <a:lstStyle/>
                    <a:p>
                      <a:pPr algn="ctr"/>
                      <a:r>
                        <a:rPr lang="en-US" sz="2800" dirty="0"/>
                        <a:t>0.52</a:t>
                      </a:r>
                    </a:p>
                  </a:txBody>
                  <a:tcPr marL="60000" marR="60000" marT="18000" marB="18000" anchor="ctr">
                    <a:lnL>
                      <a:noFill/>
                    </a:lnL>
                    <a:lnR>
                      <a:noFill/>
                    </a:lnR>
                    <a:lnT>
                      <a:noFill/>
                    </a:lnT>
                    <a:lnB>
                      <a:noFill/>
                    </a:lnB>
                    <a:noFill/>
                  </a:tcPr>
                </a:tc>
                <a:tc>
                  <a:txBody>
                    <a:bodyPr/>
                    <a:lstStyle/>
                    <a:p>
                      <a:pPr algn="ctr"/>
                      <a:r>
                        <a:rPr lang="en-US" sz="2800" dirty="0"/>
                        <a:t>0.40</a:t>
                      </a:r>
                    </a:p>
                  </a:txBody>
                  <a:tcPr marL="60000" marR="60000" marT="18000" marB="18000" anchor="ctr">
                    <a:lnL>
                      <a:noFill/>
                    </a:lnL>
                    <a:lnR>
                      <a:noFill/>
                    </a:lnR>
                    <a:lnT>
                      <a:noFill/>
                    </a:lnT>
                    <a:lnB>
                      <a:noFill/>
                    </a:lnB>
                    <a:noFill/>
                  </a:tcPr>
                </a:tc>
                <a:tc>
                  <a:txBody>
                    <a:bodyPr/>
                    <a:lstStyle/>
                    <a:p>
                      <a:pPr algn="ctr"/>
                      <a:r>
                        <a:rPr lang="en-US" sz="2800" dirty="0"/>
                        <a:t>0.42 (0.11–1.68)</a:t>
                      </a:r>
                    </a:p>
                  </a:txBody>
                  <a:tcPr marL="60000" marR="60000" marT="18000" marB="18000" anchor="ctr">
                    <a:lnL>
                      <a:noFill/>
                    </a:lnL>
                    <a:lnR>
                      <a:noFill/>
                    </a:lnR>
                    <a:lnT>
                      <a:noFill/>
                    </a:lnT>
                    <a:lnB>
                      <a:noFill/>
                    </a:lnB>
                    <a:noFill/>
                  </a:tcPr>
                </a:tc>
                <a:tc>
                  <a:txBody>
                    <a:bodyPr/>
                    <a:lstStyle/>
                    <a:p>
                      <a:pPr algn="ctr"/>
                      <a:r>
                        <a:rPr lang="en-US" sz="2800" dirty="0"/>
                        <a:t>0.21</a:t>
                      </a:r>
                    </a:p>
                  </a:txBody>
                  <a:tcPr marL="60000" marR="60000" marT="18000" marB="18000" anchor="ctr">
                    <a:lnL>
                      <a:noFill/>
                    </a:lnL>
                    <a:lnR>
                      <a:noFill/>
                    </a:lnR>
                    <a:lnT>
                      <a:noFill/>
                    </a:lnT>
                    <a:lnB>
                      <a:noFill/>
                    </a:lnB>
                    <a:noFill/>
                  </a:tcPr>
                </a:tc>
                <a:tc>
                  <a:txBody>
                    <a:bodyPr/>
                    <a:lstStyle/>
                    <a:p>
                      <a:pPr algn="ctr"/>
                      <a:r>
                        <a:rPr lang="en-US" sz="2800" dirty="0"/>
                        <a:t>0.33</a:t>
                      </a:r>
                    </a:p>
                  </a:txBody>
                  <a:tcPr marL="60000" marR="60000" marT="18000" marB="18000" anchor="ctr">
                    <a:lnL>
                      <a:noFill/>
                    </a:lnL>
                    <a:lnR>
                      <a:noFill/>
                    </a:lnR>
                    <a:lnT>
                      <a:noFill/>
                    </a:lnT>
                    <a:lnB>
                      <a:noFill/>
                    </a:lnB>
                    <a:noFill/>
                  </a:tcPr>
                </a:tc>
                <a:extLst>
                  <a:ext uri="{0D108BD9-81ED-4DB2-BD59-A6C34878D82A}">
                    <a16:rowId xmlns:a16="http://schemas.microsoft.com/office/drawing/2014/main" val="10006"/>
                  </a:ext>
                </a:extLst>
              </a:tr>
              <a:tr h="530352">
                <a:tc>
                  <a:txBody>
                    <a:bodyPr/>
                    <a:lstStyle/>
                    <a:p>
                      <a:pPr algn="l"/>
                      <a:r>
                        <a:rPr lang="en-US" sz="2800" dirty="0"/>
                        <a:t>TMB/</a:t>
                      </a:r>
                      <a:r>
                        <a:rPr lang="en-US" sz="2800" i="1" dirty="0"/>
                        <a:t>BRAF</a:t>
                      </a:r>
                      <a:r>
                        <a:rPr lang="en-US" sz="2800" dirty="0"/>
                        <a:t> × treatment</a:t>
                      </a:r>
                    </a:p>
                  </a:txBody>
                  <a:tcPr marL="60000" marR="60000" marT="18000" marB="18000" anchor="ctr">
                    <a:lnL>
                      <a:noFill/>
                    </a:lnL>
                    <a:lnR>
                      <a:noFill/>
                    </a:lnR>
                    <a:lnT>
                      <a:noFill/>
                    </a:lnT>
                    <a:lnB>
                      <a:noFill/>
                    </a:lnB>
                    <a:noFill/>
                  </a:tcPr>
                </a:tc>
                <a:tc>
                  <a:txBody>
                    <a:bodyPr/>
                    <a:lstStyle/>
                    <a:p>
                      <a:pPr algn="l"/>
                      <a:r>
                        <a:rPr lang="en-US" sz="2800" dirty="0"/>
                        <a:t>Unified interaction model</a:t>
                      </a:r>
                    </a:p>
                  </a:txBody>
                  <a:tcPr marL="60000" marR="60000" marT="18000" marB="18000" anchor="ctr">
                    <a:lnL>
                      <a:noFill/>
                    </a:lnL>
                    <a:lnR>
                      <a:noFill/>
                    </a:lnR>
                    <a:lnT>
                      <a:noFill/>
                    </a:lnT>
                    <a:lnB>
                      <a:noFill/>
                    </a:lnB>
                    <a:noFill/>
                  </a:tcPr>
                </a:tc>
                <a:tc>
                  <a:txBody>
                    <a:bodyPr/>
                    <a:lstStyle/>
                    <a:p>
                      <a:pPr algn="ctr"/>
                      <a:r>
                        <a:rPr lang="en-US" sz="2800" dirty="0"/>
                        <a:t>0.95 (0.32–2.82)</a:t>
                      </a:r>
                    </a:p>
                  </a:txBody>
                  <a:tcPr marL="60000" marR="60000" marT="18000" marB="18000" anchor="ctr">
                    <a:lnL>
                      <a:noFill/>
                    </a:lnL>
                    <a:lnR>
                      <a:noFill/>
                    </a:lnR>
                    <a:lnT>
                      <a:noFill/>
                    </a:lnT>
                    <a:lnB>
                      <a:noFill/>
                    </a:lnB>
                    <a:noFill/>
                  </a:tcPr>
                </a:tc>
                <a:tc>
                  <a:txBody>
                    <a:bodyPr/>
                    <a:lstStyle/>
                    <a:p>
                      <a:pPr algn="ctr"/>
                      <a:r>
                        <a:rPr lang="en-US" sz="2800" dirty="0"/>
                        <a:t>0.92</a:t>
                      </a:r>
                    </a:p>
                  </a:txBody>
                  <a:tcPr marL="60000" marR="60000" marT="18000" marB="18000" anchor="ctr">
                    <a:lnL>
                      <a:noFill/>
                    </a:lnL>
                    <a:lnR>
                      <a:noFill/>
                    </a:lnR>
                    <a:lnT>
                      <a:noFill/>
                    </a:lnT>
                    <a:lnB>
                      <a:noFill/>
                    </a:lnB>
                    <a:noFill/>
                  </a:tcPr>
                </a:tc>
                <a:tc>
                  <a:txBody>
                    <a:bodyPr/>
                    <a:lstStyle/>
                    <a:p>
                      <a:pPr algn="ctr"/>
                      <a:r>
                        <a:rPr lang="en-US" sz="2800" dirty="0"/>
                        <a:t>0.86</a:t>
                      </a:r>
                    </a:p>
                  </a:txBody>
                  <a:tcPr marL="60000" marR="60000" marT="18000" marB="18000" anchor="ctr">
                    <a:lnL>
                      <a:noFill/>
                    </a:lnL>
                    <a:lnR>
                      <a:noFill/>
                    </a:lnR>
                    <a:lnT>
                      <a:noFill/>
                    </a:lnT>
                    <a:lnB>
                      <a:noFill/>
                    </a:lnB>
                    <a:noFill/>
                  </a:tcPr>
                </a:tc>
                <a:tc>
                  <a:txBody>
                    <a:bodyPr/>
                    <a:lstStyle/>
                    <a:p>
                      <a:pPr algn="ctr"/>
                      <a:r>
                        <a:rPr lang="en-US" sz="2800" dirty="0"/>
                        <a:t>0.66 (0.21–2.05)</a:t>
                      </a:r>
                    </a:p>
                  </a:txBody>
                  <a:tcPr marL="60000" marR="60000" marT="18000" marB="18000" anchor="ctr">
                    <a:lnL>
                      <a:noFill/>
                    </a:lnL>
                    <a:lnR>
                      <a:noFill/>
                    </a:lnR>
                    <a:lnT>
                      <a:noFill/>
                    </a:lnT>
                    <a:lnB>
                      <a:noFill/>
                    </a:lnB>
                    <a:noFill/>
                  </a:tcPr>
                </a:tc>
                <a:tc>
                  <a:txBody>
                    <a:bodyPr/>
                    <a:lstStyle/>
                    <a:p>
                      <a:pPr algn="ctr"/>
                      <a:r>
                        <a:rPr lang="en-US" sz="2800" dirty="0"/>
                        <a:t>0.47</a:t>
                      </a:r>
                    </a:p>
                  </a:txBody>
                  <a:tcPr marL="60000" marR="60000" marT="18000" marB="18000" anchor="ctr">
                    <a:lnL>
                      <a:noFill/>
                    </a:lnL>
                    <a:lnR>
                      <a:noFill/>
                    </a:lnR>
                    <a:lnT>
                      <a:noFill/>
                    </a:lnT>
                    <a:lnB>
                      <a:noFill/>
                    </a:lnB>
                    <a:noFill/>
                  </a:tcPr>
                </a:tc>
                <a:tc>
                  <a:txBody>
                    <a:bodyPr/>
                    <a:lstStyle/>
                    <a:p>
                      <a:pPr algn="ctr"/>
                      <a:r>
                        <a:rPr lang="en-US" sz="2800" dirty="0"/>
                        <a:t>0.51</a:t>
                      </a:r>
                    </a:p>
                  </a:txBody>
                  <a:tcPr marL="60000" marR="60000" marT="18000" marB="18000" anchor="ctr">
                    <a:lnL>
                      <a:noFill/>
                    </a:lnL>
                    <a:lnR>
                      <a:noFill/>
                    </a:lnR>
                    <a:lnT>
                      <a:noFill/>
                    </a:lnT>
                    <a:lnB>
                      <a:noFill/>
                    </a:lnB>
                    <a:noFill/>
                  </a:tcPr>
                </a:tc>
                <a:extLst>
                  <a:ext uri="{0D108BD9-81ED-4DB2-BD59-A6C34878D82A}">
                    <a16:rowId xmlns:a16="http://schemas.microsoft.com/office/drawing/2014/main" val="10007"/>
                  </a:ext>
                </a:extLst>
              </a:tr>
              <a:tr h="530352">
                <a:tc>
                  <a:txBody>
                    <a:bodyPr/>
                    <a:lstStyle/>
                    <a:p>
                      <a:pPr algn="l"/>
                      <a:r>
                        <a:rPr lang="en-US" sz="2800" dirty="0"/>
                        <a:t>TLR × treatment</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l"/>
                      <a:r>
                        <a:rPr lang="en-US" sz="2800" dirty="0"/>
                        <a:t>Landmark responder model†</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2.47 (0.75–7.75)</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0.14</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1.88 (0.52–6.38)</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0.33</a:t>
                      </a:r>
                    </a:p>
                  </a:txBody>
                  <a:tcPr marL="60000" marR="60000" marT="18000" marB="18000" anchor="ctr">
                    <a:lnL>
                      <a:noFill/>
                    </a:lnL>
                    <a:lnR>
                      <a:noFill/>
                    </a:lnR>
                    <a:lnT>
                      <a:noFill/>
                    </a:lnT>
                    <a:lnB w="19050" cap="flat" cmpd="sng" algn="ctr">
                      <a:solidFill>
                        <a:srgbClr val="000000"/>
                      </a:solidFill>
                      <a:prstDash val="solid"/>
                      <a:round/>
                    </a:lnB>
                    <a:noFill/>
                  </a:tcPr>
                </a:tc>
                <a:tc>
                  <a:txBody>
                    <a:bodyPr/>
                    <a:lstStyle/>
                    <a:p>
                      <a:pPr algn="ctr"/>
                      <a:r>
                        <a:rPr lang="en-US" sz="2800" dirty="0"/>
                        <a:t>–</a:t>
                      </a:r>
                    </a:p>
                  </a:txBody>
                  <a:tcPr marL="60000" marR="60000" marT="18000" marB="18000" anchor="ctr">
                    <a:lnL>
                      <a:noFill/>
                    </a:lnL>
                    <a:lnR>
                      <a:noFill/>
                    </a:lnR>
                    <a:lnT>
                      <a:noFill/>
                    </a:lnT>
                    <a:lnB w="19050" cap="flat" cmpd="sng" algn="ctr">
                      <a:solidFill>
                        <a:srgbClr val="000000"/>
                      </a:solidFill>
                      <a:prstDash val="solid"/>
                      <a:round/>
                    </a:lnB>
                    <a:noFill/>
                  </a:tcPr>
                </a:tc>
                <a:extLst>
                  <a:ext uri="{0D108BD9-81ED-4DB2-BD59-A6C34878D82A}">
                    <a16:rowId xmlns:a16="http://schemas.microsoft.com/office/drawing/2014/main" val="10008"/>
                  </a:ext>
                </a:extLst>
              </a:tr>
            </a:tbl>
          </a:graphicData>
        </a:graphic>
      </p:graphicFrame>
      <p:sp>
        <p:nvSpPr>
          <p:cNvPr id="114" name="Table 1 footnote"/>
          <p:cNvSpPr/>
          <p:nvPr/>
        </p:nvSpPr>
        <p:spPr>
          <a:xfrm>
            <a:off x="12929616" y="25333452"/>
            <a:ext cx="25594056" cy="1046988"/>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lIns="109728" tIns="36576" rIns="109728" bIns="36576" rtlCol="0" anchor="ctr">
            <a:noAutofit/>
          </a:bodyPr>
          <a:lstStyle/>
          <a:p>
            <a:r>
              <a:rPr lang="en-US" sz="2400" dirty="0"/>
              <a:t>n = 68; p = PLRT. </a:t>
            </a:r>
            <a:r>
              <a:rPr lang="en-US" sz="2400" b="1" dirty="0"/>
              <a:t>Unified model: </a:t>
            </a:r>
            <a:r>
              <a:rPr lang="en-US" sz="2400" dirty="0"/>
              <a:t>age + sex + treatment + CRP + TMB/</a:t>
            </a:r>
            <a:r>
              <a:rPr lang="en-US" sz="2400" i="1" dirty="0"/>
              <a:t>BRAF</a:t>
            </a:r>
            <a:r>
              <a:rPr lang="en-US" sz="2400" dirty="0"/>
              <a:t> + both treatment × biomarker interactions. </a:t>
            </a:r>
            <a:r>
              <a:rPr lang="en-US" sz="2400" b="1" dirty="0"/>
              <a:t>Ridge: </a:t>
            </a:r>
            <a:r>
              <a:rPr lang="en-US" sz="2400" dirty="0"/>
              <a:t>L2-penalized Cox, point estimates. </a:t>
            </a:r>
            <a:br>
              <a:rPr lang="en-US" sz="2400" dirty="0"/>
            </a:br>
            <a:r>
              <a:rPr lang="en-US" sz="2400" b="1" dirty="0"/>
              <a:t>†</a:t>
            </a:r>
            <a:r>
              <a:rPr lang="en-US" sz="2400" dirty="0"/>
              <a:t>Week-9 landmark, TLR-classified patients (n = 65 OS, 60 PFS); the responder model adjusts for age, sex, CRP and TMB/</a:t>
            </a:r>
            <a:r>
              <a:rPr lang="en-US" sz="2400" i="1" dirty="0"/>
              <a:t>BRAF</a:t>
            </a:r>
            <a:r>
              <a:rPr lang="en-US" sz="2400" dirty="0"/>
              <a:t>; TLR is measured on treatment, so this is not a treatment-selection estimate.</a:t>
            </a:r>
          </a:p>
        </p:txBody>
      </p:sp>
      <p:pic>
        <p:nvPicPr>
          <p:cNvPr id="115" name="Figure 3 forest plot" descr="Forest plot of treatment by biomarker interaction hazard ratios"/>
          <p:cNvPicPr>
            <a:picLocks noChangeAspect="1"/>
          </p:cNvPicPr>
          <p:nvPr/>
        </p:nvPicPr>
        <p:blipFill>
          <a:blip r:embed="rId5"/>
          <a:stretch>
            <a:fillRect/>
          </a:stretch>
        </p:blipFill>
        <p:spPr>
          <a:xfrm>
            <a:off x="38889432" y="19883628"/>
            <a:ext cx="11978640" cy="6400800"/>
          </a:xfrm>
          <a:prstGeom prst="rect">
            <a:avLst/>
          </a:prstGeom>
        </p:spPr>
      </p:pic>
      <p:sp>
        <p:nvSpPr>
          <p:cNvPr id="116" name="Conclusion header"/>
          <p:cNvSpPr/>
          <p:nvPr/>
        </p:nvSpPr>
        <p:spPr>
          <a:xfrm>
            <a:off x="12931775" y="26654760"/>
            <a:ext cx="37936297" cy="1046989"/>
          </a:xfrm>
          <a:prstGeom prst="roundRect">
            <a:avLst/>
          </a:prstGeom>
          <a:solidFill>
            <a:srgbClr val="0093C8"/>
          </a:solidFill>
          <a:ln w="12700" cap="flat" cmpd="sng" algn="ctr">
            <a:solidFill>
              <a:srgbClr val="0093C8"/>
            </a:solidFill>
            <a:prstDash val="solid"/>
            <a:miter lim="800000"/>
          </a:ln>
          <a:effectLst/>
        </p:spPr>
        <p:txBody>
          <a:bodyPr rtlCol="0" anchor="ctr"/>
          <a:lstStyle/>
          <a:p>
            <a:pPr algn="ctr"/>
            <a:r>
              <a:rPr lang="en-US" sz="6600" b="1" dirty="0">
                <a:solidFill>
                  <a:prstClr val="white"/>
                </a:solidFill>
                <a:latin typeface="Calibri" panose="020F0502020204030204"/>
                <a:ea typeface="+mn-ea"/>
                <a:cs typeface="+mn-cs"/>
              </a:rPr>
              <a:t>Conclusion</a:t>
            </a:r>
          </a:p>
        </p:txBody>
      </p:sp>
      <p:sp>
        <p:nvSpPr>
          <p:cNvPr id="117" name="Conclusion box"/>
          <p:cNvSpPr/>
          <p:nvPr/>
        </p:nvSpPr>
        <p:spPr>
          <a:xfrm>
            <a:off x="12931776" y="27961047"/>
            <a:ext cx="37936296" cy="1744676"/>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lgn="ctr"/>
            <a:r>
              <a:rPr lang="en-US" sz="4400" b="1" dirty="0"/>
              <a:t>In this exploratory analysis, biomarker signals in MSS/pMMR mCRC were predominantly prognostic rather than predictive. </a:t>
            </a:r>
          </a:p>
          <a:p>
            <a:pPr algn="ctr"/>
            <a:r>
              <a:rPr lang="en-US" sz="4400" b="1" dirty="0"/>
              <a:t>The CRP × treatment interaction for PFS is hypothesis-generating, and evaluation in adequately powered prospective studies could be considered.</a:t>
            </a:r>
          </a:p>
        </p:txBody>
      </p:sp>
      <p:pic>
        <p:nvPicPr>
          <p:cNvPr id="118" name="Ahus logo" descr="Akershus University Hospital Cancer Center logo"/>
          <p:cNvPicPr>
            <a:picLocks noChangeAspect="1"/>
          </p:cNvPicPr>
          <p:nvPr/>
        </p:nvPicPr>
        <p:blipFill>
          <a:blip r:embed="rId6"/>
          <a:srcRect b="50329"/>
          <a:stretch>
            <a:fillRect/>
          </a:stretch>
        </p:blipFill>
        <p:spPr>
          <a:xfrm>
            <a:off x="338328" y="29983176"/>
            <a:ext cx="9272016" cy="1197864"/>
          </a:xfrm>
          <a:prstGeom prst="rect">
            <a:avLst/>
          </a:prstGeom>
        </p:spPr>
      </p:pic>
      <p:sp>
        <p:nvSpPr>
          <p:cNvPr id="119" name="Disclosure and funding"/>
          <p:cNvSpPr txBox="1"/>
          <p:nvPr/>
        </p:nvSpPr>
        <p:spPr>
          <a:xfrm>
            <a:off x="9966960" y="29809440"/>
            <a:ext cx="24963120" cy="1463040"/>
          </a:xfrm>
          <a:prstGeom prst="rect">
            <a:avLst/>
          </a:prstGeom>
          <a:noFill/>
        </p:spPr>
        <p:txBody>
          <a:bodyPr wrap="square" rtlCol="0" anchor="ctr">
            <a:noAutofit/>
          </a:bodyPr>
          <a:lstStyle/>
          <a:p>
            <a:r>
              <a:rPr lang="en-US" sz="2400" b="1" dirty="0"/>
              <a:t>Disclosure: </a:t>
            </a:r>
            <a:r>
              <a:rPr lang="en-US" sz="2400" dirty="0"/>
              <a:t>B.P. Geisler has no potential conflicts of interest to declare. </a:t>
            </a:r>
            <a:r>
              <a:rPr lang="en-US" sz="2400" b="1" dirty="0"/>
              <a:t>Funding: </a:t>
            </a:r>
            <a:r>
              <a:rPr lang="en-US" sz="2400" dirty="0"/>
              <a:t>Study sponsored by Horizon Europe (101094938; ASCERTAIN project, www.access2meds.eu), Research Council of Norway (296114), Norwegian Cancer Society (215613 and 245151), South-Eastern Regional Health Authority (2018054), and Bristol-Myers Squibb and Sigma2 AS (in-kind donations). Views and opinions expressed are, however, those of the authors only and do not necessarily reflect those of the European Union or the European Health and Digital Executive Agency (HaDEA).</a:t>
            </a:r>
          </a:p>
        </p:txBody>
      </p:sp>
      <p:sp>
        <p:nvSpPr>
          <p:cNvPr id="120" name="Email"/>
          <p:cNvSpPr txBox="1"/>
          <p:nvPr/>
        </p:nvSpPr>
        <p:spPr>
          <a:xfrm>
            <a:off x="35021520" y="29919168"/>
            <a:ext cx="9509760" cy="822960"/>
          </a:xfrm>
          <a:prstGeom prst="rect">
            <a:avLst/>
          </a:prstGeom>
          <a:noFill/>
        </p:spPr>
        <p:txBody>
          <a:bodyPr wrap="square" rtlCol="0" anchor="ctr">
            <a:noAutofit/>
          </a:bodyPr>
          <a:lstStyle/>
          <a:p>
            <a:r>
              <a:rPr lang="en-US" sz="4400" b="1" baseline="30000" dirty="0"/>
              <a:t>@ </a:t>
            </a:r>
            <a:r>
              <a:rPr lang="en-US" sz="4400" b="1" dirty="0"/>
              <a:t>b.p.geisler@medisin.uio.no</a:t>
            </a:r>
          </a:p>
        </p:txBody>
      </p:sp>
      <p:pic>
        <p:nvPicPr>
          <p:cNvPr id="121" name="UiO logo" descr="University of Oslo logo"/>
          <p:cNvPicPr>
            <a:picLocks noChangeAspect="1"/>
          </p:cNvPicPr>
          <p:nvPr/>
        </p:nvPicPr>
        <p:blipFill>
          <a:blip r:embed="rId7"/>
          <a:stretch>
            <a:fillRect/>
          </a:stretch>
        </p:blipFill>
        <p:spPr>
          <a:xfrm>
            <a:off x="44686728" y="29910024"/>
            <a:ext cx="6163056" cy="1033272"/>
          </a:xfrm>
          <a:prstGeom prst="rect">
            <a:avLst/>
          </a:prstGeom>
        </p:spPr>
      </p:pic>
      <p:sp>
        <p:nvSpPr>
          <p:cNvPr id="3" name="Methods header">
            <a:extLst>
              <a:ext uri="{FF2B5EF4-FFF2-40B4-BE49-F238E27FC236}">
                <a16:creationId xmlns:a16="http://schemas.microsoft.com/office/drawing/2014/main" id="{5A6E1F6F-0F4A-7E1A-3A27-3D274F09E741}"/>
              </a:ext>
            </a:extLst>
          </p:cNvPr>
          <p:cNvSpPr/>
          <p:nvPr/>
        </p:nvSpPr>
        <p:spPr>
          <a:xfrm>
            <a:off x="365760" y="26692641"/>
            <a:ext cx="12139313" cy="1047516"/>
          </a:xfrm>
          <a:prstGeom prst="roundRect">
            <a:avLst/>
          </a:prstGeom>
          <a:solidFill>
            <a:srgbClr val="0093C8"/>
          </a:solidFill>
          <a:ln w="12700" cap="flat" cmpd="sng" algn="ctr">
            <a:solidFill>
              <a:srgbClr val="0093C8"/>
            </a:solidFill>
            <a:prstDash val="solid"/>
            <a:miter lim="800000"/>
          </a:ln>
          <a:effectLst/>
        </p:spPr>
        <p:txBody>
          <a:bodyPr rtlCol="0" anchor="ctr"/>
          <a:lstStyle/>
          <a:p>
            <a:pPr algn="ctr"/>
            <a:r>
              <a:rPr lang="en-US" sz="5400" b="1" dirty="0">
                <a:solidFill>
                  <a:prstClr val="white"/>
                </a:solidFill>
                <a:latin typeface="Calibri" panose="020F0502020204030204"/>
              </a:rPr>
              <a:t>Abbreviations</a:t>
            </a:r>
            <a:endParaRPr lang="en-US" sz="5400" b="1" dirty="0">
              <a:solidFill>
                <a:prstClr val="white"/>
              </a:solidFill>
              <a:latin typeface="Calibri" panose="020F0502020204030204"/>
              <a:ea typeface="+mn-ea"/>
              <a:cs typeface="+mn-cs"/>
            </a:endParaRPr>
          </a:p>
        </p:txBody>
      </p:sp>
      <p:sp>
        <p:nvSpPr>
          <p:cNvPr id="4" name="Background box">
            <a:extLst>
              <a:ext uri="{FF2B5EF4-FFF2-40B4-BE49-F238E27FC236}">
                <a16:creationId xmlns:a16="http://schemas.microsoft.com/office/drawing/2014/main" id="{62E96ED5-270A-4981-6405-CC98BDB881C6}"/>
              </a:ext>
            </a:extLst>
          </p:cNvPr>
          <p:cNvSpPr/>
          <p:nvPr/>
        </p:nvSpPr>
        <p:spPr>
          <a:xfrm>
            <a:off x="329183" y="27949161"/>
            <a:ext cx="12178729" cy="1756562"/>
          </a:xfrm>
          <a:prstGeom prst="roundRect">
            <a:avLst/>
          </a:prstGeom>
          <a:solidFill>
            <a:schemeClr val="lt1">
              <a:alpha val="0"/>
            </a:schemeClr>
          </a:solidFill>
          <a:ln w="28575">
            <a:solidFill>
              <a:srgbClr val="0093C8"/>
            </a:solidFill>
          </a:ln>
        </p:spPr>
        <p:style>
          <a:lnRef idx="2">
            <a:schemeClr val="accent1"/>
          </a:lnRef>
          <a:fillRef idx="1">
            <a:schemeClr val="lt1"/>
          </a:fillRef>
          <a:effectRef idx="0">
            <a:schemeClr val="accent1"/>
          </a:effectRef>
          <a:fontRef idx="minor">
            <a:schemeClr val="dk1"/>
          </a:fontRef>
        </p:style>
        <p:txBody>
          <a:bodyPr rtlCol="0" anchor="ctr">
            <a:noAutofit/>
          </a:bodyPr>
          <a:lstStyle/>
          <a:p>
            <a:pPr>
              <a:spcAft>
                <a:spcPts val="1200"/>
              </a:spcAft>
            </a:pPr>
            <a:r>
              <a:rPr lang="en-US" sz="3200" b="1" dirty="0"/>
              <a:t>CRP</a:t>
            </a:r>
            <a:r>
              <a:rPr lang="en-US" sz="3200" dirty="0"/>
              <a:t>: C-reactive protein – </a:t>
            </a:r>
            <a:r>
              <a:rPr lang="en-US" sz="3200" b="1" dirty="0"/>
              <a:t>OS</a:t>
            </a:r>
            <a:r>
              <a:rPr lang="en-US" sz="3200" dirty="0"/>
              <a:t>: overall survival – </a:t>
            </a:r>
            <a:r>
              <a:rPr lang="en-US" sz="3200" b="1" dirty="0"/>
              <a:t>PFS</a:t>
            </a:r>
            <a:r>
              <a:rPr lang="en-US" sz="3200" dirty="0"/>
              <a:t>: progression-free survival – </a:t>
            </a:r>
            <a:r>
              <a:rPr lang="en-US" sz="3200" b="1" dirty="0"/>
              <a:t>PLRT</a:t>
            </a:r>
            <a:r>
              <a:rPr lang="en-US" sz="3200" dirty="0"/>
              <a:t>: penalized likelihood-ratio tests – </a:t>
            </a:r>
            <a:r>
              <a:rPr lang="en-US" sz="3200" b="1" dirty="0"/>
              <a:t>TLR</a:t>
            </a:r>
            <a:r>
              <a:rPr lang="en-US" sz="3200" dirty="0"/>
              <a:t>: target lesion reduction – </a:t>
            </a:r>
            <a:r>
              <a:rPr lang="en-US" sz="3200" b="1" dirty="0"/>
              <a:t>TMB</a:t>
            </a:r>
            <a:r>
              <a:rPr lang="en-US" sz="3200" dirty="0"/>
              <a:t>: tumor mutational burden</a:t>
            </a:r>
          </a:p>
        </p:txBody>
      </p:sp>
    </p:spTree>
  </p:cSld>
  <p:clrMapOvr>
    <a:masterClrMapping/>
  </p:clrMapOvr>
</p:sld>
</file>

<file path=ppt/theme/theme1.xml><?xml version="1.0" encoding="utf-8"?>
<a:theme xmlns:a="http://schemas.openxmlformats.org/drawingml/2006/main" name="Office 2013 - 2022 Theme">
  <a:themeElements>
    <a:clrScheme name="Office 2013 - 2022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emplate>Office 2013 - 2022 Theme</Template>
  <TotalTime>29703</TotalTime>
  <Words>966</Words>
  <Application>Microsoft Macintosh PowerPoint</Application>
  <PresentationFormat>Egendefinert</PresentationFormat>
  <Paragraphs>100</Paragraphs>
  <Slides>1</Slides>
  <Notes>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vt:i4>
      </vt:variant>
    </vt:vector>
  </HeadingPairs>
  <TitlesOfParts>
    <vt:vector size="6" baseType="lpstr">
      <vt:lpstr>Arial</vt:lpstr>
      <vt:lpstr>Calibri</vt:lpstr>
      <vt:lpstr>Calibri Light</vt:lpstr>
      <vt:lpstr>Courier New</vt:lpstr>
      <vt:lpstr>Office 2013 - 2022 Theme</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ESMO 2026 poster 4355P: Biomarker signals in MSS/pMMR mCRC are predominantly prognostic, not predictive (METIMMOX)</dc:title>
  <dc:creator>Sebastian Meltzer</dc:creator>
  <cp:lastModifiedBy>Anne Hansen Ree</cp:lastModifiedBy>
  <cp:revision>194</cp:revision>
  <dcterms:created xsi:type="dcterms:W3CDTF">2022-02-28T12:37:06Z</dcterms:created>
  <dcterms:modified xsi:type="dcterms:W3CDTF">2026-09-27T11:08:38Z</dcterms:modified>
</cp:coreProperties>
</file>