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51120675" cy="313213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16101" userDrawn="1">
          <p15:clr>
            <a:srgbClr val="A4A3A4"/>
          </p15:clr>
        </p15:guide>
        <p15:guide id="3" orient="horz" pos="1925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B0F0"/>
    <a:srgbClr val="B475A4"/>
    <a:srgbClr val="B41672"/>
    <a:srgbClr val="0093C8"/>
    <a:srgbClr val="00AEEF"/>
    <a:srgbClr val="84ABD9"/>
    <a:srgbClr val="00B8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997"/>
    <p:restoredTop sz="95189"/>
  </p:normalViewPr>
  <p:slideViewPr>
    <p:cSldViewPr snapToGrid="0" snapToObjects="1">
      <p:cViewPr>
        <p:scale>
          <a:sx n="40" d="100"/>
          <a:sy n="40" d="100"/>
        </p:scale>
        <p:origin x="2240" y="-576"/>
      </p:cViewPr>
      <p:guideLst>
        <p:guide pos="16101"/>
        <p:guide orient="horz" pos="1925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CEAEC2-C692-4B46-978F-109B22A150D2}" type="datetimeFigureOut">
              <a:rPr lang="en-US" smtClean="0"/>
              <a:t>9/27/26</a:t>
            </a:fld>
            <a:endParaRPr lang="en-US"/>
          </a:p>
        </p:txBody>
      </p:sp>
      <p:sp>
        <p:nvSpPr>
          <p:cNvPr id="4" name="Plassholder for lysbilde 3"/>
          <p:cNvSpPr>
            <a:spLocks noGrp="1" noRot="1" noChangeAspect="1"/>
          </p:cNvSpPr>
          <p:nvPr>
            <p:ph type="sldImg" idx="2"/>
          </p:nvPr>
        </p:nvSpPr>
        <p:spPr>
          <a:xfrm>
            <a:off x="911225" y="1143000"/>
            <a:ext cx="50355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9ECD2-5647-1F4F-BF62-73CAE4D174AC}" type="slidenum">
              <a:rPr lang="en-US" smtClean="0"/>
              <a:t>‹#›</a:t>
            </a:fld>
            <a:endParaRPr lang="en-US"/>
          </a:p>
        </p:txBody>
      </p:sp>
    </p:spTree>
    <p:extLst>
      <p:ext uri="{BB962C8B-B14F-4D97-AF65-F5344CB8AC3E}">
        <p14:creationId xmlns:p14="http://schemas.microsoft.com/office/powerpoint/2010/main" val="26313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1225" y="1143000"/>
            <a:ext cx="5035550" cy="3086100"/>
          </a:xfrm>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87F9ECD2-5647-1F4F-BF62-73CAE4D174AC}" type="slidenum">
              <a:rPr lang="en-US" smtClean="0"/>
              <a:t>1</a:t>
            </a:fld>
            <a:endParaRPr lang="en-US"/>
          </a:p>
        </p:txBody>
      </p:sp>
    </p:spTree>
    <p:extLst>
      <p:ext uri="{BB962C8B-B14F-4D97-AF65-F5344CB8AC3E}">
        <p14:creationId xmlns:p14="http://schemas.microsoft.com/office/powerpoint/2010/main" val="53480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90085" y="5125977"/>
            <a:ext cx="38340506" cy="10904479"/>
          </a:xfrm>
        </p:spPr>
        <p:txBody>
          <a:bodyPr anchor="b"/>
          <a:lstStyle>
            <a:lvl1pPr algn="ctr">
              <a:defRPr sz="25158"/>
            </a:lvl1pPr>
          </a:lstStyle>
          <a:p>
            <a:r>
              <a:rPr lang="en-US"/>
              <a:t>Click to edit Master title style</a:t>
            </a:r>
            <a:endParaRPr lang="en-US" dirty="0"/>
          </a:p>
        </p:txBody>
      </p:sp>
      <p:sp>
        <p:nvSpPr>
          <p:cNvPr id="3" name="Subtitle 2"/>
          <p:cNvSpPr>
            <a:spLocks noGrp="1"/>
          </p:cNvSpPr>
          <p:nvPr>
            <p:ph type="subTitle" idx="1"/>
          </p:nvPr>
        </p:nvSpPr>
        <p:spPr>
          <a:xfrm>
            <a:off x="6390085" y="16450974"/>
            <a:ext cx="38340506" cy="7562080"/>
          </a:xfrm>
        </p:spPr>
        <p:txBody>
          <a:bodyPr/>
          <a:lstStyle>
            <a:lvl1pPr marL="0" indent="0" algn="ctr">
              <a:buNone/>
              <a:defRPr sz="10063"/>
            </a:lvl1pPr>
            <a:lvl2pPr marL="1917040" indent="0" algn="ctr">
              <a:buNone/>
              <a:defRPr sz="8386"/>
            </a:lvl2pPr>
            <a:lvl3pPr marL="3834079" indent="0" algn="ctr">
              <a:buNone/>
              <a:defRPr sz="7547"/>
            </a:lvl3pPr>
            <a:lvl4pPr marL="5751119" indent="0" algn="ctr">
              <a:buNone/>
              <a:defRPr sz="6709"/>
            </a:lvl4pPr>
            <a:lvl5pPr marL="7668158" indent="0" algn="ctr">
              <a:buNone/>
              <a:defRPr sz="6709"/>
            </a:lvl5pPr>
            <a:lvl6pPr marL="9585198" indent="0" algn="ctr">
              <a:buNone/>
              <a:defRPr sz="6709"/>
            </a:lvl6pPr>
            <a:lvl7pPr marL="11502238" indent="0" algn="ctr">
              <a:buNone/>
              <a:defRPr sz="6709"/>
            </a:lvl7pPr>
            <a:lvl8pPr marL="13419277" indent="0" algn="ctr">
              <a:buNone/>
              <a:defRPr sz="6709"/>
            </a:lvl8pPr>
            <a:lvl9pPr marL="15336317" indent="0" algn="ctr">
              <a:buNone/>
              <a:defRPr sz="670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2196530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2954432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87921" y="7808597"/>
            <a:ext cx="44091582" cy="13028820"/>
          </a:xfrm>
        </p:spPr>
        <p:txBody>
          <a:bodyPr anchor="b"/>
          <a:lstStyle>
            <a:lvl1pPr>
              <a:defRPr sz="25158"/>
            </a:lvl1pPr>
          </a:lstStyle>
          <a:p>
            <a:r>
              <a:rPr lang="en-US"/>
              <a:t>Click to edit Master title style</a:t>
            </a:r>
            <a:endParaRPr lang="en-US" dirty="0"/>
          </a:p>
        </p:txBody>
      </p:sp>
      <p:sp>
        <p:nvSpPr>
          <p:cNvPr id="3" name="Text Placeholder 2"/>
          <p:cNvSpPr>
            <a:spLocks noGrp="1"/>
          </p:cNvSpPr>
          <p:nvPr>
            <p:ph type="body" idx="1"/>
          </p:nvPr>
        </p:nvSpPr>
        <p:spPr>
          <a:xfrm>
            <a:off x="3487921" y="20960675"/>
            <a:ext cx="44091582" cy="6851548"/>
          </a:xfrm>
        </p:spPr>
        <p:txBody>
          <a:bodyPr/>
          <a:lstStyle>
            <a:lvl1pPr marL="0" indent="0">
              <a:buNone/>
              <a:defRPr sz="10063">
                <a:solidFill>
                  <a:schemeClr val="tx1">
                    <a:tint val="75000"/>
                  </a:schemeClr>
                </a:solidFill>
              </a:defRPr>
            </a:lvl1pPr>
            <a:lvl2pPr marL="1917040" indent="0">
              <a:buNone/>
              <a:defRPr sz="8386">
                <a:solidFill>
                  <a:schemeClr val="tx1">
                    <a:tint val="75000"/>
                  </a:schemeClr>
                </a:solidFill>
              </a:defRPr>
            </a:lvl2pPr>
            <a:lvl3pPr marL="3834079" indent="0">
              <a:buNone/>
              <a:defRPr sz="7547">
                <a:solidFill>
                  <a:schemeClr val="tx1">
                    <a:tint val="75000"/>
                  </a:schemeClr>
                </a:solidFill>
              </a:defRPr>
            </a:lvl3pPr>
            <a:lvl4pPr marL="5751119" indent="0">
              <a:buNone/>
              <a:defRPr sz="6709">
                <a:solidFill>
                  <a:schemeClr val="tx1">
                    <a:tint val="75000"/>
                  </a:schemeClr>
                </a:solidFill>
              </a:defRPr>
            </a:lvl4pPr>
            <a:lvl5pPr marL="7668158" indent="0">
              <a:buNone/>
              <a:defRPr sz="6709">
                <a:solidFill>
                  <a:schemeClr val="tx1">
                    <a:tint val="75000"/>
                  </a:schemeClr>
                </a:solidFill>
              </a:defRPr>
            </a:lvl5pPr>
            <a:lvl6pPr marL="9585198" indent="0">
              <a:buNone/>
              <a:defRPr sz="6709">
                <a:solidFill>
                  <a:schemeClr val="tx1">
                    <a:tint val="75000"/>
                  </a:schemeClr>
                </a:solidFill>
              </a:defRPr>
            </a:lvl6pPr>
            <a:lvl7pPr marL="11502238" indent="0">
              <a:buNone/>
              <a:defRPr sz="6709">
                <a:solidFill>
                  <a:schemeClr val="tx1">
                    <a:tint val="75000"/>
                  </a:schemeClr>
                </a:solidFill>
              </a:defRPr>
            </a:lvl7pPr>
            <a:lvl8pPr marL="13419277" indent="0">
              <a:buNone/>
              <a:defRPr sz="6709">
                <a:solidFill>
                  <a:schemeClr val="tx1">
                    <a:tint val="75000"/>
                  </a:schemeClr>
                </a:solidFill>
              </a:defRPr>
            </a:lvl8pPr>
            <a:lvl9pPr marL="15336317" indent="0">
              <a:buNone/>
              <a:defRPr sz="67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135920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514546" y="8337866"/>
            <a:ext cx="21726287" cy="19873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5879842" y="8337866"/>
            <a:ext cx="21726287" cy="19873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F32165-6009-0A44-BE1F-48670E89FB19}"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649038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1205" y="1667576"/>
            <a:ext cx="44091582" cy="605401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521207" y="7678089"/>
            <a:ext cx="21626440" cy="3762913"/>
          </a:xfrm>
        </p:spPr>
        <p:txBody>
          <a:bodyPr anchor="b"/>
          <a:lstStyle>
            <a:lvl1pPr marL="0" indent="0">
              <a:buNone/>
              <a:defRPr sz="10063" b="1"/>
            </a:lvl1pPr>
            <a:lvl2pPr marL="1917040" indent="0">
              <a:buNone/>
              <a:defRPr sz="8386" b="1"/>
            </a:lvl2pPr>
            <a:lvl3pPr marL="3834079" indent="0">
              <a:buNone/>
              <a:defRPr sz="7547" b="1"/>
            </a:lvl3pPr>
            <a:lvl4pPr marL="5751119" indent="0">
              <a:buNone/>
              <a:defRPr sz="6709" b="1"/>
            </a:lvl4pPr>
            <a:lvl5pPr marL="7668158" indent="0">
              <a:buNone/>
              <a:defRPr sz="6709" b="1"/>
            </a:lvl5pPr>
            <a:lvl6pPr marL="9585198" indent="0">
              <a:buNone/>
              <a:defRPr sz="6709" b="1"/>
            </a:lvl6pPr>
            <a:lvl7pPr marL="11502238" indent="0">
              <a:buNone/>
              <a:defRPr sz="6709" b="1"/>
            </a:lvl7pPr>
            <a:lvl8pPr marL="13419277" indent="0">
              <a:buNone/>
              <a:defRPr sz="6709" b="1"/>
            </a:lvl8pPr>
            <a:lvl9pPr marL="15336317" indent="0">
              <a:buNone/>
              <a:defRPr sz="6709" b="1"/>
            </a:lvl9pPr>
          </a:lstStyle>
          <a:p>
            <a:pPr lvl="0"/>
            <a:r>
              <a:rPr lang="en-US"/>
              <a:t>Click to edit Master text styles</a:t>
            </a:r>
          </a:p>
        </p:txBody>
      </p:sp>
      <p:sp>
        <p:nvSpPr>
          <p:cNvPr id="4" name="Content Placeholder 3"/>
          <p:cNvSpPr>
            <a:spLocks noGrp="1"/>
          </p:cNvSpPr>
          <p:nvPr>
            <p:ph sz="half" idx="2"/>
          </p:nvPr>
        </p:nvSpPr>
        <p:spPr>
          <a:xfrm>
            <a:off x="3521207" y="11441002"/>
            <a:ext cx="21626440" cy="168279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879842" y="7678089"/>
            <a:ext cx="21732945" cy="3762913"/>
          </a:xfrm>
        </p:spPr>
        <p:txBody>
          <a:bodyPr anchor="b"/>
          <a:lstStyle>
            <a:lvl1pPr marL="0" indent="0">
              <a:buNone/>
              <a:defRPr sz="10063" b="1"/>
            </a:lvl1pPr>
            <a:lvl2pPr marL="1917040" indent="0">
              <a:buNone/>
              <a:defRPr sz="8386" b="1"/>
            </a:lvl2pPr>
            <a:lvl3pPr marL="3834079" indent="0">
              <a:buNone/>
              <a:defRPr sz="7547" b="1"/>
            </a:lvl3pPr>
            <a:lvl4pPr marL="5751119" indent="0">
              <a:buNone/>
              <a:defRPr sz="6709" b="1"/>
            </a:lvl4pPr>
            <a:lvl5pPr marL="7668158" indent="0">
              <a:buNone/>
              <a:defRPr sz="6709" b="1"/>
            </a:lvl5pPr>
            <a:lvl6pPr marL="9585198" indent="0">
              <a:buNone/>
              <a:defRPr sz="6709" b="1"/>
            </a:lvl6pPr>
            <a:lvl7pPr marL="11502238" indent="0">
              <a:buNone/>
              <a:defRPr sz="6709" b="1"/>
            </a:lvl7pPr>
            <a:lvl8pPr marL="13419277" indent="0">
              <a:buNone/>
              <a:defRPr sz="6709" b="1"/>
            </a:lvl8pPr>
            <a:lvl9pPr marL="15336317" indent="0">
              <a:buNone/>
              <a:defRPr sz="6709" b="1"/>
            </a:lvl9pPr>
          </a:lstStyle>
          <a:p>
            <a:pPr lvl="0"/>
            <a:r>
              <a:rPr lang="en-US"/>
              <a:t>Click to edit Master text styles</a:t>
            </a:r>
          </a:p>
        </p:txBody>
      </p:sp>
      <p:sp>
        <p:nvSpPr>
          <p:cNvPr id="6" name="Content Placeholder 5"/>
          <p:cNvSpPr>
            <a:spLocks noGrp="1"/>
          </p:cNvSpPr>
          <p:nvPr>
            <p:ph sz="quarter" idx="4"/>
          </p:nvPr>
        </p:nvSpPr>
        <p:spPr>
          <a:xfrm>
            <a:off x="25879842" y="11441002"/>
            <a:ext cx="21732945" cy="168279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F32165-6009-0A44-BE1F-48670E89FB19}" type="datetimeFigureOut">
              <a:rPr lang="en-US" smtClean="0"/>
              <a:t>9/27/26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3986641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F32165-6009-0A44-BE1F-48670E89FB19}" type="datetimeFigureOut">
              <a:rPr lang="en-US" smtClean="0"/>
              <a:t>9/27/26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296430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2165-6009-0A44-BE1F-48670E89FB19}" type="datetimeFigureOut">
              <a:rPr lang="en-US" smtClean="0"/>
              <a:t>9/27/26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324632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1207" y="2088092"/>
            <a:ext cx="16487747" cy="7308321"/>
          </a:xfrm>
        </p:spPr>
        <p:txBody>
          <a:bodyPr anchor="b"/>
          <a:lstStyle>
            <a:lvl1pPr>
              <a:defRPr sz="13418"/>
            </a:lvl1pPr>
          </a:lstStyle>
          <a:p>
            <a:r>
              <a:rPr lang="en-US"/>
              <a:t>Click to edit Master title style</a:t>
            </a:r>
            <a:endParaRPr lang="en-US" dirty="0"/>
          </a:p>
        </p:txBody>
      </p:sp>
      <p:sp>
        <p:nvSpPr>
          <p:cNvPr id="3" name="Content Placeholder 2"/>
          <p:cNvSpPr>
            <a:spLocks noGrp="1"/>
          </p:cNvSpPr>
          <p:nvPr>
            <p:ph idx="1"/>
          </p:nvPr>
        </p:nvSpPr>
        <p:spPr>
          <a:xfrm>
            <a:off x="21732945" y="4509700"/>
            <a:ext cx="25879842" cy="22258477"/>
          </a:xfrm>
        </p:spPr>
        <p:txBody>
          <a:bodyPr/>
          <a:lstStyle>
            <a:lvl1pPr>
              <a:defRPr sz="13418"/>
            </a:lvl1pPr>
            <a:lvl2pPr>
              <a:defRPr sz="11740"/>
            </a:lvl2pPr>
            <a:lvl3pPr>
              <a:defRPr sz="10063"/>
            </a:lvl3pPr>
            <a:lvl4pPr>
              <a:defRPr sz="8386"/>
            </a:lvl4pPr>
            <a:lvl5pPr>
              <a:defRPr sz="8386"/>
            </a:lvl5pPr>
            <a:lvl6pPr>
              <a:defRPr sz="8386"/>
            </a:lvl6pPr>
            <a:lvl7pPr>
              <a:defRPr sz="8386"/>
            </a:lvl7pPr>
            <a:lvl8pPr>
              <a:defRPr sz="8386"/>
            </a:lvl8pPr>
            <a:lvl9pPr>
              <a:defRPr sz="83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521207" y="9396413"/>
            <a:ext cx="16487747" cy="17408016"/>
          </a:xfrm>
        </p:spPr>
        <p:txBody>
          <a:bodyPr/>
          <a:lstStyle>
            <a:lvl1pPr marL="0" indent="0">
              <a:buNone/>
              <a:defRPr sz="6709"/>
            </a:lvl1pPr>
            <a:lvl2pPr marL="1917040" indent="0">
              <a:buNone/>
              <a:defRPr sz="5870"/>
            </a:lvl2pPr>
            <a:lvl3pPr marL="3834079" indent="0">
              <a:buNone/>
              <a:defRPr sz="5032"/>
            </a:lvl3pPr>
            <a:lvl4pPr marL="5751119" indent="0">
              <a:buNone/>
              <a:defRPr sz="4193"/>
            </a:lvl4pPr>
            <a:lvl5pPr marL="7668158" indent="0">
              <a:buNone/>
              <a:defRPr sz="4193"/>
            </a:lvl5pPr>
            <a:lvl6pPr marL="9585198" indent="0">
              <a:buNone/>
              <a:defRPr sz="4193"/>
            </a:lvl6pPr>
            <a:lvl7pPr marL="11502238" indent="0">
              <a:buNone/>
              <a:defRPr sz="4193"/>
            </a:lvl7pPr>
            <a:lvl8pPr marL="13419277" indent="0">
              <a:buNone/>
              <a:defRPr sz="4193"/>
            </a:lvl8pPr>
            <a:lvl9pPr marL="15336317" indent="0">
              <a:buNone/>
              <a:defRPr sz="4193"/>
            </a:lvl9pPr>
          </a:lstStyle>
          <a:p>
            <a:pPr lvl="0"/>
            <a:r>
              <a:rPr lang="en-US"/>
              <a:t>Click to edit Master text styles</a:t>
            </a:r>
          </a:p>
        </p:txBody>
      </p:sp>
      <p:sp>
        <p:nvSpPr>
          <p:cNvPr id="5" name="Date Placeholder 4"/>
          <p:cNvSpPr>
            <a:spLocks noGrp="1"/>
          </p:cNvSpPr>
          <p:nvPr>
            <p:ph type="dt" sz="half" idx="10"/>
          </p:nvPr>
        </p:nvSpPr>
        <p:spPr/>
        <p:txBody>
          <a:bodyPr/>
          <a:lstStyle/>
          <a:p>
            <a:fld id="{EDF32165-6009-0A44-BE1F-48670E89FB19}"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1914900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1207" y="2088092"/>
            <a:ext cx="16487747" cy="7308321"/>
          </a:xfrm>
        </p:spPr>
        <p:txBody>
          <a:bodyPr anchor="b"/>
          <a:lstStyle>
            <a:lvl1pPr>
              <a:defRPr sz="13418"/>
            </a:lvl1pPr>
          </a:lstStyle>
          <a:p>
            <a:r>
              <a:rPr lang="en-US"/>
              <a:t>Click to edit Master title style</a:t>
            </a:r>
            <a:endParaRPr lang="en-US" dirty="0"/>
          </a:p>
        </p:txBody>
      </p:sp>
      <p:sp>
        <p:nvSpPr>
          <p:cNvPr id="3" name="Picture Placeholder 2"/>
          <p:cNvSpPr>
            <a:spLocks noGrp="1" noChangeAspect="1"/>
          </p:cNvSpPr>
          <p:nvPr>
            <p:ph type="pic" idx="1"/>
          </p:nvPr>
        </p:nvSpPr>
        <p:spPr>
          <a:xfrm>
            <a:off x="21732945" y="4509700"/>
            <a:ext cx="25879842" cy="22258477"/>
          </a:xfrm>
        </p:spPr>
        <p:txBody>
          <a:bodyPr anchor="t"/>
          <a:lstStyle>
            <a:lvl1pPr marL="0" indent="0">
              <a:buNone/>
              <a:defRPr sz="13418"/>
            </a:lvl1pPr>
            <a:lvl2pPr marL="1917040" indent="0">
              <a:buNone/>
              <a:defRPr sz="11740"/>
            </a:lvl2pPr>
            <a:lvl3pPr marL="3834079" indent="0">
              <a:buNone/>
              <a:defRPr sz="10063"/>
            </a:lvl3pPr>
            <a:lvl4pPr marL="5751119" indent="0">
              <a:buNone/>
              <a:defRPr sz="8386"/>
            </a:lvl4pPr>
            <a:lvl5pPr marL="7668158" indent="0">
              <a:buNone/>
              <a:defRPr sz="8386"/>
            </a:lvl5pPr>
            <a:lvl6pPr marL="9585198" indent="0">
              <a:buNone/>
              <a:defRPr sz="8386"/>
            </a:lvl6pPr>
            <a:lvl7pPr marL="11502238" indent="0">
              <a:buNone/>
              <a:defRPr sz="8386"/>
            </a:lvl7pPr>
            <a:lvl8pPr marL="13419277" indent="0">
              <a:buNone/>
              <a:defRPr sz="8386"/>
            </a:lvl8pPr>
            <a:lvl9pPr marL="15336317" indent="0">
              <a:buNone/>
              <a:defRPr sz="8386"/>
            </a:lvl9pPr>
          </a:lstStyle>
          <a:p>
            <a:r>
              <a:rPr lang="en-US"/>
              <a:t>Click icon to add picture</a:t>
            </a:r>
            <a:endParaRPr lang="en-US" dirty="0"/>
          </a:p>
        </p:txBody>
      </p:sp>
      <p:sp>
        <p:nvSpPr>
          <p:cNvPr id="4" name="Text Placeholder 3"/>
          <p:cNvSpPr>
            <a:spLocks noGrp="1"/>
          </p:cNvSpPr>
          <p:nvPr>
            <p:ph type="body" sz="half" idx="2"/>
          </p:nvPr>
        </p:nvSpPr>
        <p:spPr>
          <a:xfrm>
            <a:off x="3521207" y="9396413"/>
            <a:ext cx="16487747" cy="17408016"/>
          </a:xfrm>
        </p:spPr>
        <p:txBody>
          <a:bodyPr/>
          <a:lstStyle>
            <a:lvl1pPr marL="0" indent="0">
              <a:buNone/>
              <a:defRPr sz="6709"/>
            </a:lvl1pPr>
            <a:lvl2pPr marL="1917040" indent="0">
              <a:buNone/>
              <a:defRPr sz="5870"/>
            </a:lvl2pPr>
            <a:lvl3pPr marL="3834079" indent="0">
              <a:buNone/>
              <a:defRPr sz="5032"/>
            </a:lvl3pPr>
            <a:lvl4pPr marL="5751119" indent="0">
              <a:buNone/>
              <a:defRPr sz="4193"/>
            </a:lvl4pPr>
            <a:lvl5pPr marL="7668158" indent="0">
              <a:buNone/>
              <a:defRPr sz="4193"/>
            </a:lvl5pPr>
            <a:lvl6pPr marL="9585198" indent="0">
              <a:buNone/>
              <a:defRPr sz="4193"/>
            </a:lvl6pPr>
            <a:lvl7pPr marL="11502238" indent="0">
              <a:buNone/>
              <a:defRPr sz="4193"/>
            </a:lvl7pPr>
            <a:lvl8pPr marL="13419277" indent="0">
              <a:buNone/>
              <a:defRPr sz="4193"/>
            </a:lvl8pPr>
            <a:lvl9pPr marL="15336317" indent="0">
              <a:buNone/>
              <a:defRPr sz="4193"/>
            </a:lvl9pPr>
          </a:lstStyle>
          <a:p>
            <a:pPr lvl="0"/>
            <a:r>
              <a:rPr lang="en-US"/>
              <a:t>Click to edit Master text styles</a:t>
            </a:r>
          </a:p>
        </p:txBody>
      </p:sp>
      <p:sp>
        <p:nvSpPr>
          <p:cNvPr id="5" name="Date Placeholder 4"/>
          <p:cNvSpPr>
            <a:spLocks noGrp="1"/>
          </p:cNvSpPr>
          <p:nvPr>
            <p:ph type="dt" sz="half" idx="10"/>
          </p:nvPr>
        </p:nvSpPr>
        <p:spPr/>
        <p:txBody>
          <a:bodyPr/>
          <a:lstStyle/>
          <a:p>
            <a:fld id="{EDF32165-6009-0A44-BE1F-48670E89FB19}"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75537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330974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583233" y="1667573"/>
            <a:ext cx="11022896" cy="2654341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14547" y="1667573"/>
            <a:ext cx="32429678" cy="265434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a:p>
        </p:txBody>
      </p:sp>
    </p:spTree>
    <p:extLst>
      <p:ext uri="{BB962C8B-B14F-4D97-AF65-F5344CB8AC3E}">
        <p14:creationId xmlns:p14="http://schemas.microsoft.com/office/powerpoint/2010/main" val="2815716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14547" y="1667576"/>
            <a:ext cx="44091582" cy="60540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514547" y="8337866"/>
            <a:ext cx="44091582" cy="19873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14546" y="29030277"/>
            <a:ext cx="11502152" cy="1667573"/>
          </a:xfrm>
          <a:prstGeom prst="rect">
            <a:avLst/>
          </a:prstGeom>
        </p:spPr>
        <p:txBody>
          <a:bodyPr vert="horz" lIns="91440" tIns="45720" rIns="91440" bIns="45720" rtlCol="0" anchor="ctr"/>
          <a:lstStyle>
            <a:lvl1pPr algn="l">
              <a:defRPr sz="5032">
                <a:solidFill>
                  <a:schemeClr val="tx1">
                    <a:tint val="75000"/>
                  </a:schemeClr>
                </a:solidFill>
              </a:defRPr>
            </a:lvl1pPr>
          </a:lstStyle>
          <a:p>
            <a:fld id="{EDF32165-6009-0A44-BE1F-48670E89FB19}" type="datetimeFigureOut">
              <a:rPr lang="en-US" smtClean="0"/>
              <a:t>9/27/26</a:t>
            </a:fld>
            <a:endParaRPr lang="en-US"/>
          </a:p>
        </p:txBody>
      </p:sp>
      <p:sp>
        <p:nvSpPr>
          <p:cNvPr id="5" name="Footer Placeholder 4"/>
          <p:cNvSpPr>
            <a:spLocks noGrp="1"/>
          </p:cNvSpPr>
          <p:nvPr>
            <p:ph type="ftr" sz="quarter" idx="3"/>
          </p:nvPr>
        </p:nvSpPr>
        <p:spPr>
          <a:xfrm>
            <a:off x="16933724" y="29030277"/>
            <a:ext cx="17253228" cy="1667573"/>
          </a:xfrm>
          <a:prstGeom prst="rect">
            <a:avLst/>
          </a:prstGeom>
        </p:spPr>
        <p:txBody>
          <a:bodyPr vert="horz" lIns="91440" tIns="45720" rIns="91440" bIns="45720" rtlCol="0" anchor="ctr"/>
          <a:lstStyle>
            <a:lvl1pPr algn="ctr">
              <a:defRPr sz="503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103977" y="29030277"/>
            <a:ext cx="11502152" cy="1667573"/>
          </a:xfrm>
          <a:prstGeom prst="rect">
            <a:avLst/>
          </a:prstGeom>
        </p:spPr>
        <p:txBody>
          <a:bodyPr vert="horz" lIns="91440" tIns="45720" rIns="91440" bIns="45720" rtlCol="0" anchor="ctr"/>
          <a:lstStyle>
            <a:lvl1pPr algn="r">
              <a:defRPr sz="5032">
                <a:solidFill>
                  <a:schemeClr val="tx1">
                    <a:tint val="75000"/>
                  </a:schemeClr>
                </a:solidFill>
              </a:defRPr>
            </a:lvl1pPr>
          </a:lstStyle>
          <a:p>
            <a:fld id="{81B12367-391A-064F-889E-BBBCC6E43CD2}" type="slidenum">
              <a:rPr lang="en-US" smtClean="0"/>
              <a:t>‹#›</a:t>
            </a:fld>
            <a:endParaRPr lang="en-US"/>
          </a:p>
        </p:txBody>
      </p:sp>
    </p:spTree>
    <p:extLst>
      <p:ext uri="{BB962C8B-B14F-4D97-AF65-F5344CB8AC3E}">
        <p14:creationId xmlns:p14="http://schemas.microsoft.com/office/powerpoint/2010/main" val="15753840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834079" rtl="0" eaLnBrk="1" latinLnBrk="0" hangingPunct="1">
        <a:lnSpc>
          <a:spcPct val="90000"/>
        </a:lnSpc>
        <a:spcBef>
          <a:spcPct val="0"/>
        </a:spcBef>
        <a:buNone/>
        <a:defRPr sz="18449" kern="1200">
          <a:solidFill>
            <a:schemeClr val="tx1"/>
          </a:solidFill>
          <a:latin typeface="+mj-lt"/>
          <a:ea typeface="+mj-ea"/>
          <a:cs typeface="+mj-cs"/>
        </a:defRPr>
      </a:lvl1pPr>
    </p:titleStyle>
    <p:bodyStyle>
      <a:lvl1pPr marL="958520" indent="-958520" algn="l" defTabSz="3834079" rtl="0" eaLnBrk="1" latinLnBrk="0" hangingPunct="1">
        <a:lnSpc>
          <a:spcPct val="90000"/>
        </a:lnSpc>
        <a:spcBef>
          <a:spcPts val="4193"/>
        </a:spcBef>
        <a:buFont typeface="Arial" panose="020B0604020202020204" pitchFamily="34" charset="0"/>
        <a:buChar char="•"/>
        <a:defRPr sz="11740" kern="1200">
          <a:solidFill>
            <a:schemeClr val="tx1"/>
          </a:solidFill>
          <a:latin typeface="+mn-lt"/>
          <a:ea typeface="+mn-ea"/>
          <a:cs typeface="+mn-cs"/>
        </a:defRPr>
      </a:lvl1pPr>
      <a:lvl2pPr marL="2875559" indent="-958520" algn="l" defTabSz="3834079" rtl="0" eaLnBrk="1" latinLnBrk="0" hangingPunct="1">
        <a:lnSpc>
          <a:spcPct val="90000"/>
        </a:lnSpc>
        <a:spcBef>
          <a:spcPts val="2097"/>
        </a:spcBef>
        <a:buFont typeface="Arial" panose="020B0604020202020204" pitchFamily="34" charset="0"/>
        <a:buChar char="•"/>
        <a:defRPr sz="10063" kern="1200">
          <a:solidFill>
            <a:schemeClr val="tx1"/>
          </a:solidFill>
          <a:latin typeface="+mn-lt"/>
          <a:ea typeface="+mn-ea"/>
          <a:cs typeface="+mn-cs"/>
        </a:defRPr>
      </a:lvl2pPr>
      <a:lvl3pPr marL="4792599" indent="-958520" algn="l" defTabSz="3834079" rtl="0" eaLnBrk="1" latinLnBrk="0" hangingPunct="1">
        <a:lnSpc>
          <a:spcPct val="90000"/>
        </a:lnSpc>
        <a:spcBef>
          <a:spcPts val="2097"/>
        </a:spcBef>
        <a:buFont typeface="Arial" panose="020B0604020202020204" pitchFamily="34" charset="0"/>
        <a:buChar char="•"/>
        <a:defRPr sz="8386" kern="1200">
          <a:solidFill>
            <a:schemeClr val="tx1"/>
          </a:solidFill>
          <a:latin typeface="+mn-lt"/>
          <a:ea typeface="+mn-ea"/>
          <a:cs typeface="+mn-cs"/>
        </a:defRPr>
      </a:lvl3pPr>
      <a:lvl4pPr marL="6709639"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4pPr>
      <a:lvl5pPr marL="8626678"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5pPr>
      <a:lvl6pPr marL="10543718"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6pPr>
      <a:lvl7pPr marL="1246075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7pPr>
      <a:lvl8pPr marL="1437779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8pPr>
      <a:lvl9pPr marL="1629483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9pPr>
    </p:bodyStyle>
    <p:otherStyle>
      <a:defPPr>
        <a:defRPr lang="en-US"/>
      </a:defPPr>
      <a:lvl1pPr marL="0" algn="l" defTabSz="3834079" rtl="0" eaLnBrk="1" latinLnBrk="0" hangingPunct="1">
        <a:defRPr sz="7547" kern="1200">
          <a:solidFill>
            <a:schemeClr val="tx1"/>
          </a:solidFill>
          <a:latin typeface="+mn-lt"/>
          <a:ea typeface="+mn-ea"/>
          <a:cs typeface="+mn-cs"/>
        </a:defRPr>
      </a:lvl1pPr>
      <a:lvl2pPr marL="1917040" algn="l" defTabSz="3834079" rtl="0" eaLnBrk="1" latinLnBrk="0" hangingPunct="1">
        <a:defRPr sz="7547" kern="1200">
          <a:solidFill>
            <a:schemeClr val="tx1"/>
          </a:solidFill>
          <a:latin typeface="+mn-lt"/>
          <a:ea typeface="+mn-ea"/>
          <a:cs typeface="+mn-cs"/>
        </a:defRPr>
      </a:lvl2pPr>
      <a:lvl3pPr marL="3834079" algn="l" defTabSz="3834079" rtl="0" eaLnBrk="1" latinLnBrk="0" hangingPunct="1">
        <a:defRPr sz="7547" kern="1200">
          <a:solidFill>
            <a:schemeClr val="tx1"/>
          </a:solidFill>
          <a:latin typeface="+mn-lt"/>
          <a:ea typeface="+mn-ea"/>
          <a:cs typeface="+mn-cs"/>
        </a:defRPr>
      </a:lvl3pPr>
      <a:lvl4pPr marL="5751119" algn="l" defTabSz="3834079" rtl="0" eaLnBrk="1" latinLnBrk="0" hangingPunct="1">
        <a:defRPr sz="7547" kern="1200">
          <a:solidFill>
            <a:schemeClr val="tx1"/>
          </a:solidFill>
          <a:latin typeface="+mn-lt"/>
          <a:ea typeface="+mn-ea"/>
          <a:cs typeface="+mn-cs"/>
        </a:defRPr>
      </a:lvl4pPr>
      <a:lvl5pPr marL="7668158" algn="l" defTabSz="3834079" rtl="0" eaLnBrk="1" latinLnBrk="0" hangingPunct="1">
        <a:defRPr sz="7547" kern="1200">
          <a:solidFill>
            <a:schemeClr val="tx1"/>
          </a:solidFill>
          <a:latin typeface="+mn-lt"/>
          <a:ea typeface="+mn-ea"/>
          <a:cs typeface="+mn-cs"/>
        </a:defRPr>
      </a:lvl5pPr>
      <a:lvl6pPr marL="9585198" algn="l" defTabSz="3834079" rtl="0" eaLnBrk="1" latinLnBrk="0" hangingPunct="1">
        <a:defRPr sz="7547" kern="1200">
          <a:solidFill>
            <a:schemeClr val="tx1"/>
          </a:solidFill>
          <a:latin typeface="+mn-lt"/>
          <a:ea typeface="+mn-ea"/>
          <a:cs typeface="+mn-cs"/>
        </a:defRPr>
      </a:lvl6pPr>
      <a:lvl7pPr marL="11502238" algn="l" defTabSz="3834079" rtl="0" eaLnBrk="1" latinLnBrk="0" hangingPunct="1">
        <a:defRPr sz="7547" kern="1200">
          <a:solidFill>
            <a:schemeClr val="tx1"/>
          </a:solidFill>
          <a:latin typeface="+mn-lt"/>
          <a:ea typeface="+mn-ea"/>
          <a:cs typeface="+mn-cs"/>
        </a:defRPr>
      </a:lvl7pPr>
      <a:lvl8pPr marL="13419277" algn="l" defTabSz="3834079" rtl="0" eaLnBrk="1" latinLnBrk="0" hangingPunct="1">
        <a:defRPr sz="7547" kern="1200">
          <a:solidFill>
            <a:schemeClr val="tx1"/>
          </a:solidFill>
          <a:latin typeface="+mn-lt"/>
          <a:ea typeface="+mn-ea"/>
          <a:cs typeface="+mn-cs"/>
        </a:defRPr>
      </a:lvl8pPr>
      <a:lvl9pPr marL="15336317" algn="l" defTabSz="3834079" rtl="0" eaLnBrk="1" latinLnBrk="0" hangingPunct="1">
        <a:defRPr sz="754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vrundet rektangel 15">
            <a:extLst>
              <a:ext uri="{FF2B5EF4-FFF2-40B4-BE49-F238E27FC236}">
                <a16:creationId xmlns:a16="http://schemas.microsoft.com/office/drawing/2014/main" id="{03CBA664-3612-2044-B776-5C7C97498A89}"/>
              </a:ext>
            </a:extLst>
          </p:cNvPr>
          <p:cNvSpPr/>
          <p:nvPr/>
        </p:nvSpPr>
        <p:spPr>
          <a:xfrm>
            <a:off x="340143" y="378358"/>
            <a:ext cx="50315534" cy="4152453"/>
          </a:xfrm>
          <a:prstGeom prst="roundRect">
            <a:avLst/>
          </a:prstGeom>
          <a:solidFill>
            <a:schemeClr val="lt1">
              <a:alpha val="0"/>
            </a:schemeClr>
          </a:solid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6600" b="1" dirty="0">
                <a:solidFill>
                  <a:schemeClr val="tx1"/>
                </a:solidFill>
                <a:latin typeface="Calibri" panose="020F0502020204030204" pitchFamily="34" charset="0"/>
                <a:cs typeface="Calibri" panose="020F0502020204030204" pitchFamily="34" charset="0"/>
              </a:rPr>
              <a:t>Radiologic biomarker-guided selection for first-line oxaliplatin-based chemotherapy and nivolumab</a:t>
            </a:r>
          </a:p>
          <a:p>
            <a:pPr algn="ctr"/>
            <a:r>
              <a:rPr lang="en-GB" sz="6600" b="1" dirty="0">
                <a:solidFill>
                  <a:schemeClr val="tx1"/>
                </a:solidFill>
                <a:latin typeface="Calibri" panose="020F0502020204030204" pitchFamily="34" charset="0"/>
                <a:cs typeface="Calibri" panose="020F0502020204030204" pitchFamily="34" charset="0"/>
              </a:rPr>
              <a:t>in metastatic MSS/</a:t>
            </a:r>
            <a:r>
              <a:rPr lang="en-GB" sz="6600" b="1" dirty="0" err="1">
                <a:solidFill>
                  <a:schemeClr val="tx1"/>
                </a:solidFill>
                <a:latin typeface="Calibri" panose="020F0502020204030204" pitchFamily="34" charset="0"/>
                <a:cs typeface="Calibri" panose="020F0502020204030204" pitchFamily="34" charset="0"/>
              </a:rPr>
              <a:t>pMMR</a:t>
            </a:r>
            <a:r>
              <a:rPr lang="en-GB" sz="6600" b="1" dirty="0">
                <a:solidFill>
                  <a:schemeClr val="tx1"/>
                </a:solidFill>
                <a:latin typeface="Calibri" panose="020F0502020204030204" pitchFamily="34" charset="0"/>
                <a:cs typeface="Calibri" panose="020F0502020204030204" pitchFamily="34" charset="0"/>
              </a:rPr>
              <a:t> colorectal cancer (CRC): preliminary METIMMOX-2 results</a:t>
            </a:r>
            <a:endParaRPr lang="en-GB" sz="6600" dirty="0">
              <a:solidFill>
                <a:schemeClr val="tx1"/>
              </a:solidFill>
              <a:latin typeface="Calibri" panose="020F0502020204030204" pitchFamily="34" charset="0"/>
              <a:cs typeface="Calibri" panose="020F0502020204030204" pitchFamily="34" charset="0"/>
            </a:endParaRPr>
          </a:p>
          <a:p>
            <a:pPr algn="ctr"/>
            <a:r>
              <a:rPr lang="nb-NO" sz="48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Sebastian Meltzer</a:t>
            </a:r>
            <a:r>
              <a:rPr lang="nb-NO" sz="48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a:t>
            </a:r>
            <a:r>
              <a:rPr lang="nb-NO" sz="48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nb-NO" sz="48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nb-NO" sz="48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Anne Negård</a:t>
            </a:r>
            <a:r>
              <a:rPr lang="nb-NO" sz="48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2,7</a:t>
            </a:r>
            <a:r>
              <a:rPr lang="nb-NO" sz="48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nb-NO" sz="48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Eva Hofsli</a:t>
            </a:r>
            <a:r>
              <a:rPr lang="nb-NO" sz="48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4</a:t>
            </a:r>
            <a:r>
              <a:rPr lang="nb-NO" sz="48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nb-NO" sz="48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Jørgen Smeby</a:t>
            </a:r>
            <a:r>
              <a:rPr lang="nb-NO" sz="48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5</a:t>
            </a:r>
            <a:r>
              <a:rPr lang="nb-NO" sz="48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nb-NO" sz="48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Herish</a:t>
            </a:r>
            <a:r>
              <a:rPr lang="nb-NO" sz="48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 Garresori</a:t>
            </a:r>
            <a:r>
              <a:rPr lang="nb-NO" sz="48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6</a:t>
            </a:r>
            <a:r>
              <a:rPr lang="nb-NO" sz="48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4800" b="1" dirty="0"/>
              <a:t>Jūratė </a:t>
            </a:r>
            <a:r>
              <a:rPr lang="en-US" sz="4800" b="1" dirty="0" err="1"/>
              <a:t>Šaltytė</a:t>
            </a:r>
            <a:r>
              <a:rPr lang="en-US" sz="4800" b="1" dirty="0"/>
              <a:t> Benth</a:t>
            </a:r>
            <a:r>
              <a:rPr lang="nb-NO" sz="4800" kern="100" baseline="30000" dirty="0">
                <a:solidFill>
                  <a:schemeClr val="tx1"/>
                </a:solidFill>
                <a:latin typeface="Calibri" panose="020F0502020204030204" pitchFamily="34" charset="0"/>
                <a:cs typeface="Calibri" panose="020F0502020204030204" pitchFamily="34" charset="0"/>
              </a:rPr>
              <a:t>7</a:t>
            </a:r>
            <a:r>
              <a:rPr lang="nb-NO" sz="48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,3</a:t>
            </a:r>
            <a:r>
              <a:rPr lang="nb-NO" sz="48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nb-NO" sz="48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Anne Hansen Ree</a:t>
            </a:r>
            <a:r>
              <a:rPr lang="nb-NO" sz="48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1,7</a:t>
            </a:r>
          </a:p>
          <a:p>
            <a:pPr algn="ctr"/>
            <a:r>
              <a:rPr lang="nb-NO" sz="4000" noProof="1">
                <a:solidFill>
                  <a:schemeClr val="tx1"/>
                </a:solidFill>
                <a:latin typeface="Calibri" panose="020F0502020204030204" pitchFamily="34" charset="0"/>
                <a:cs typeface="Calibri" panose="020F0502020204030204" pitchFamily="34" charset="0"/>
              </a:rPr>
              <a:t>Dep </a:t>
            </a:r>
            <a:r>
              <a:rPr lang="nb-NO" sz="4000" baseline="30000" noProof="1">
                <a:solidFill>
                  <a:schemeClr val="tx1"/>
                </a:solidFill>
                <a:latin typeface="Calibri" panose="020F0502020204030204" pitchFamily="34" charset="0"/>
                <a:cs typeface="Calibri" panose="020F0502020204030204" pitchFamily="34" charset="0"/>
              </a:rPr>
              <a:t>1</a:t>
            </a:r>
            <a:r>
              <a:rPr lang="nb-NO" sz="4000" noProof="1">
                <a:solidFill>
                  <a:schemeClr val="tx1"/>
                </a:solidFill>
                <a:latin typeface="Calibri" panose="020F0502020204030204" pitchFamily="34" charset="0"/>
                <a:cs typeface="Calibri" panose="020F0502020204030204" pitchFamily="34" charset="0"/>
              </a:rPr>
              <a:t>Oncology and </a:t>
            </a:r>
            <a:r>
              <a:rPr lang="nb-NO" sz="4000" baseline="30000" noProof="1">
                <a:solidFill>
                  <a:schemeClr val="tx1"/>
                </a:solidFill>
                <a:latin typeface="Calibri" panose="020F0502020204030204" pitchFamily="34" charset="0"/>
                <a:cs typeface="Calibri" panose="020F0502020204030204" pitchFamily="34" charset="0"/>
              </a:rPr>
              <a:t>2</a:t>
            </a:r>
            <a:r>
              <a:rPr lang="nb-NO" sz="4000" noProof="1">
                <a:solidFill>
                  <a:schemeClr val="tx1"/>
                </a:solidFill>
                <a:latin typeface="Calibri" panose="020F0502020204030204" pitchFamily="34" charset="0"/>
                <a:cs typeface="Calibri" panose="020F0502020204030204" pitchFamily="34" charset="0"/>
              </a:rPr>
              <a:t>Diagnostic Imaging, </a:t>
            </a:r>
            <a:r>
              <a:rPr lang="nb-NO" sz="4000" baseline="30000" noProof="1">
                <a:solidFill>
                  <a:schemeClr val="tx1"/>
                </a:solidFill>
                <a:latin typeface="Calibri" panose="020F0502020204030204" pitchFamily="34" charset="0"/>
                <a:cs typeface="Calibri" panose="020F0502020204030204" pitchFamily="34" charset="0"/>
              </a:rPr>
              <a:t>3</a:t>
            </a:r>
            <a:r>
              <a:rPr lang="nb-NO" sz="4000" noProof="1">
                <a:solidFill>
                  <a:schemeClr val="tx1"/>
                </a:solidFill>
                <a:latin typeface="Calibri" panose="020F0502020204030204" pitchFamily="34" charset="0"/>
                <a:cs typeface="Calibri" panose="020F0502020204030204" pitchFamily="34" charset="0"/>
              </a:rPr>
              <a:t>Health Services Research Unit, Akershus Univ Hosp; </a:t>
            </a:r>
            <a:r>
              <a:rPr lang="nb-NO" sz="4000" baseline="30000" noProof="1">
                <a:solidFill>
                  <a:schemeClr val="tx1"/>
                </a:solidFill>
                <a:latin typeface="Calibri" panose="020F0502020204030204" pitchFamily="34" charset="0"/>
                <a:cs typeface="Calibri" panose="020F0502020204030204" pitchFamily="34" charset="0"/>
              </a:rPr>
              <a:t>4</a:t>
            </a:r>
            <a:r>
              <a:rPr lang="nb-NO" sz="4000" noProof="1">
                <a:solidFill>
                  <a:schemeClr val="tx1"/>
                </a:solidFill>
                <a:latin typeface="Calibri" panose="020F0502020204030204" pitchFamily="34" charset="0"/>
                <a:cs typeface="Calibri" panose="020F0502020204030204" pitchFamily="34" charset="0"/>
              </a:rPr>
              <a:t>Dep Oncology, St Olav’s Hosp; </a:t>
            </a:r>
            <a:r>
              <a:rPr lang="nb-NO" sz="4000" baseline="30000" noProof="1">
                <a:solidFill>
                  <a:schemeClr val="tx1"/>
                </a:solidFill>
                <a:latin typeface="Calibri" panose="020F0502020204030204" pitchFamily="34" charset="0"/>
                <a:cs typeface="Calibri" panose="020F0502020204030204" pitchFamily="34" charset="0"/>
              </a:rPr>
              <a:t>5</a:t>
            </a:r>
            <a:r>
              <a:rPr lang="nb-NO" sz="4000" noProof="1">
                <a:solidFill>
                  <a:schemeClr val="tx1"/>
                </a:solidFill>
                <a:latin typeface="Calibri" panose="020F0502020204030204" pitchFamily="34" charset="0"/>
                <a:cs typeface="Calibri" panose="020F0502020204030204" pitchFamily="34" charset="0"/>
              </a:rPr>
              <a:t>Dep Oncology, Oslo Univ Hosp; </a:t>
            </a:r>
            <a:r>
              <a:rPr lang="nb-NO" sz="4000" baseline="30000" noProof="1">
                <a:solidFill>
                  <a:schemeClr val="tx1"/>
                </a:solidFill>
                <a:latin typeface="Calibri" panose="020F0502020204030204" pitchFamily="34" charset="0"/>
                <a:cs typeface="Calibri" panose="020F0502020204030204" pitchFamily="34" charset="0"/>
              </a:rPr>
              <a:t>6</a:t>
            </a:r>
            <a:r>
              <a:rPr lang="nb-NO" sz="4000" noProof="1">
                <a:solidFill>
                  <a:schemeClr val="tx1"/>
                </a:solidFill>
                <a:latin typeface="Calibri" panose="020F0502020204030204" pitchFamily="34" charset="0"/>
                <a:cs typeface="Calibri" panose="020F0502020204030204" pitchFamily="34" charset="0"/>
              </a:rPr>
              <a:t>Dep Oncology, Stavanger Univ Hosp; </a:t>
            </a:r>
            <a:r>
              <a:rPr lang="nb-NO" sz="4000" baseline="30000" noProof="1">
                <a:solidFill>
                  <a:schemeClr val="tx1"/>
                </a:solidFill>
                <a:latin typeface="Calibri" panose="020F0502020204030204" pitchFamily="34" charset="0"/>
                <a:cs typeface="Calibri" panose="020F0502020204030204" pitchFamily="34" charset="0"/>
              </a:rPr>
              <a:t>7</a:t>
            </a:r>
            <a:r>
              <a:rPr lang="nb-NO" sz="4000" noProof="1">
                <a:solidFill>
                  <a:schemeClr val="tx1"/>
                </a:solidFill>
                <a:latin typeface="Calibri" panose="020F0502020204030204" pitchFamily="34" charset="0"/>
                <a:cs typeface="Calibri" panose="020F0502020204030204" pitchFamily="34" charset="0"/>
              </a:rPr>
              <a:t>Inst Clinical Medicine, Univ Oslo; Norway</a:t>
            </a:r>
            <a:endParaRPr lang="nb-NO" sz="4000" kern="1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kstSylinder 8">
            <a:extLst>
              <a:ext uri="{FF2B5EF4-FFF2-40B4-BE49-F238E27FC236}">
                <a16:creationId xmlns:a16="http://schemas.microsoft.com/office/drawing/2014/main" id="{C9F57947-6C34-6B45-8954-41BA65A58389}"/>
              </a:ext>
            </a:extLst>
          </p:cNvPr>
          <p:cNvSpPr txBox="1"/>
          <p:nvPr/>
        </p:nvSpPr>
        <p:spPr>
          <a:xfrm>
            <a:off x="21287829" y="30002000"/>
            <a:ext cx="8618898" cy="769441"/>
          </a:xfrm>
          <a:prstGeom prst="rect">
            <a:avLst/>
          </a:prstGeom>
          <a:noFill/>
        </p:spPr>
        <p:txBody>
          <a:bodyPr wrap="none" rtlCol="0">
            <a:spAutoFit/>
          </a:bodyPr>
          <a:lstStyle/>
          <a:p>
            <a:r>
              <a:rPr lang="en-US" sz="4400" b="1" noProof="1">
                <a:cs typeface="Arial" panose="020B0604020202020204" pitchFamily="34" charset="0"/>
              </a:rPr>
              <a:t>*sebastian.meltzer@medisin.uio.no</a:t>
            </a:r>
          </a:p>
        </p:txBody>
      </p:sp>
      <p:sp>
        <p:nvSpPr>
          <p:cNvPr id="10" name="TekstSylinder 9">
            <a:extLst>
              <a:ext uri="{FF2B5EF4-FFF2-40B4-BE49-F238E27FC236}">
                <a16:creationId xmlns:a16="http://schemas.microsoft.com/office/drawing/2014/main" id="{6940CFAA-9844-A54C-A247-4498CD85E347}"/>
              </a:ext>
            </a:extLst>
          </p:cNvPr>
          <p:cNvSpPr txBox="1"/>
          <p:nvPr/>
        </p:nvSpPr>
        <p:spPr>
          <a:xfrm>
            <a:off x="1088096" y="659529"/>
            <a:ext cx="2604774" cy="1200329"/>
          </a:xfrm>
          <a:prstGeom prst="rect">
            <a:avLst/>
          </a:prstGeom>
          <a:noFill/>
        </p:spPr>
        <p:txBody>
          <a:bodyPr wrap="square" rtlCol="0">
            <a:spAutoFit/>
          </a:bodyPr>
          <a:lstStyle/>
          <a:p>
            <a:r>
              <a:rPr lang="en-US" sz="7200" b="1" dirty="0">
                <a:solidFill>
                  <a:srgbClr val="B41672"/>
                </a:solidFill>
              </a:rPr>
              <a:t>793P</a:t>
            </a:r>
            <a:endParaRPr lang="en-US" b="1" dirty="0">
              <a:solidFill>
                <a:srgbClr val="B41672"/>
              </a:solidFill>
            </a:endParaRPr>
          </a:p>
        </p:txBody>
      </p:sp>
      <p:sp>
        <p:nvSpPr>
          <p:cNvPr id="13" name="Avrundet rektangel 12">
            <a:extLst>
              <a:ext uri="{FF2B5EF4-FFF2-40B4-BE49-F238E27FC236}">
                <a16:creationId xmlns:a16="http://schemas.microsoft.com/office/drawing/2014/main" id="{F36C023A-5A12-0442-A3FD-1A979D5355F2}"/>
              </a:ext>
            </a:extLst>
          </p:cNvPr>
          <p:cNvSpPr/>
          <p:nvPr/>
        </p:nvSpPr>
        <p:spPr>
          <a:xfrm>
            <a:off x="340144" y="6237840"/>
            <a:ext cx="21441014" cy="4245101"/>
          </a:xfrm>
          <a:prstGeom prst="roundRect">
            <a:avLst/>
          </a:prstGeom>
          <a:solidFill>
            <a:schemeClr val="lt1">
              <a:alpha val="0"/>
            </a:schemeClr>
          </a:solidFill>
          <a:ln w="28575"/>
        </p:spPr>
        <p:style>
          <a:lnRef idx="2">
            <a:schemeClr val="accent1"/>
          </a:lnRef>
          <a:fillRef idx="1">
            <a:schemeClr val="lt1"/>
          </a:fillRef>
          <a:effectRef idx="0">
            <a:schemeClr val="accent1"/>
          </a:effectRef>
          <a:fontRef idx="minor">
            <a:schemeClr val="dk1"/>
          </a:fontRef>
        </p:style>
        <p:txBody>
          <a:bodyPr rtlCol="0" anchor="ctr"/>
          <a:lstStyle/>
          <a:p>
            <a:pPr marL="571500" indent="-571500">
              <a:spcAft>
                <a:spcPts val="2400"/>
              </a:spcAft>
              <a:buFont typeface="Courier New" panose="02070309020205020404" pitchFamily="49" charset="0"/>
              <a:buChar char="o"/>
            </a:pPr>
            <a:r>
              <a:rPr lang="en-US" sz="4400" dirty="0"/>
              <a:t>The randomized </a:t>
            </a:r>
            <a:r>
              <a:rPr lang="en-US" sz="4400" b="1" dirty="0"/>
              <a:t>METIMMOX trial </a:t>
            </a:r>
            <a:r>
              <a:rPr lang="en-US" sz="4400" dirty="0"/>
              <a:t>(NCT03388190) demonstrated that early radiologic tumor shrinkage correlated with response to alternating oxaliplatin-based chemotherapy and nivolumab in unresectable abdominal metastases from MSS/</a:t>
            </a:r>
            <a:r>
              <a:rPr lang="en-US" sz="4400" dirty="0" err="1"/>
              <a:t>pMMR</a:t>
            </a:r>
            <a:r>
              <a:rPr lang="en-US" sz="4400" dirty="0"/>
              <a:t> CRC.</a:t>
            </a:r>
          </a:p>
          <a:p>
            <a:pPr marL="571500" indent="-571500">
              <a:buFont typeface="Courier New" panose="02070309020205020404" pitchFamily="49" charset="0"/>
              <a:buChar char="o"/>
            </a:pPr>
            <a:r>
              <a:rPr lang="en-US" sz="4400" dirty="0"/>
              <a:t>The follow-up </a:t>
            </a:r>
            <a:r>
              <a:rPr lang="en-US" sz="4400" b="1" dirty="0"/>
              <a:t>METIMMOX-2 trial </a:t>
            </a:r>
            <a:r>
              <a:rPr lang="en-US" sz="4400" dirty="0"/>
              <a:t>(NCT05504252) prospectively applied this biomarker to guide treatment allocation.</a:t>
            </a:r>
          </a:p>
        </p:txBody>
      </p:sp>
      <p:sp>
        <p:nvSpPr>
          <p:cNvPr id="15" name="Avrundet rektangel 14">
            <a:extLst>
              <a:ext uri="{FF2B5EF4-FFF2-40B4-BE49-F238E27FC236}">
                <a16:creationId xmlns:a16="http://schemas.microsoft.com/office/drawing/2014/main" id="{766BC68F-38E5-2F44-B497-45DE6D098625}"/>
              </a:ext>
            </a:extLst>
          </p:cNvPr>
          <p:cNvSpPr/>
          <p:nvPr/>
        </p:nvSpPr>
        <p:spPr>
          <a:xfrm>
            <a:off x="370094" y="26452842"/>
            <a:ext cx="21411064" cy="3211216"/>
          </a:xfrm>
          <a:prstGeom prst="roundRect">
            <a:avLst/>
          </a:prstGeom>
          <a:solidFill>
            <a:schemeClr val="lt1">
              <a:alpha val="0"/>
            </a:schemeClr>
          </a:solid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marL="571500" indent="-571500">
              <a:buFont typeface="Courier New" panose="02070309020205020404" pitchFamily="49" charset="0"/>
              <a:buChar char="o"/>
            </a:pPr>
            <a:r>
              <a:rPr lang="en-US" sz="4400" b="1" dirty="0"/>
              <a:t>An early, pragmatic biomarker (≥10% TLR) may enrich patients with abdominal metastases from MSS/</a:t>
            </a:r>
            <a:r>
              <a:rPr lang="en-US" sz="4400" b="1" dirty="0" err="1"/>
              <a:t>pMMR</a:t>
            </a:r>
            <a:r>
              <a:rPr lang="en-US" sz="4400" b="1" dirty="0"/>
              <a:t> CRC for clinical benefit from the METIMMOX regimen.</a:t>
            </a:r>
          </a:p>
          <a:p>
            <a:pPr marL="571500" indent="-571500">
              <a:buFont typeface="Courier New" panose="02070309020205020404" pitchFamily="49" charset="0"/>
              <a:buChar char="o"/>
            </a:pPr>
            <a:r>
              <a:rPr lang="en-US" sz="4400" b="1" dirty="0"/>
              <a:t>However, too early baseline CT timing could underestimate TLR and risk misclassifying patients who might benefit.</a:t>
            </a:r>
          </a:p>
        </p:txBody>
      </p:sp>
      <p:sp>
        <p:nvSpPr>
          <p:cNvPr id="32" name="Avrundet rektangel 31">
            <a:extLst>
              <a:ext uri="{FF2B5EF4-FFF2-40B4-BE49-F238E27FC236}">
                <a16:creationId xmlns:a16="http://schemas.microsoft.com/office/drawing/2014/main" id="{4220309B-BFBD-C243-9D46-CEFE8EBC55D1}"/>
              </a:ext>
            </a:extLst>
          </p:cNvPr>
          <p:cNvSpPr/>
          <p:nvPr/>
        </p:nvSpPr>
        <p:spPr>
          <a:xfrm>
            <a:off x="322263" y="4914435"/>
            <a:ext cx="21468250" cy="1032592"/>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t>Background</a:t>
            </a:r>
          </a:p>
        </p:txBody>
      </p:sp>
      <p:sp>
        <p:nvSpPr>
          <p:cNvPr id="33" name="Avrundet rektangel 32">
            <a:extLst>
              <a:ext uri="{FF2B5EF4-FFF2-40B4-BE49-F238E27FC236}">
                <a16:creationId xmlns:a16="http://schemas.microsoft.com/office/drawing/2014/main" id="{82D43456-CDCA-6440-9E38-4194F6173FF5}"/>
              </a:ext>
            </a:extLst>
          </p:cNvPr>
          <p:cNvSpPr/>
          <p:nvPr/>
        </p:nvSpPr>
        <p:spPr>
          <a:xfrm>
            <a:off x="312908" y="10909677"/>
            <a:ext cx="21468249" cy="103320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t>Methods</a:t>
            </a:r>
            <a:endParaRPr lang="en-US" b="1" dirty="0"/>
          </a:p>
        </p:txBody>
      </p:sp>
      <p:sp>
        <p:nvSpPr>
          <p:cNvPr id="35" name="Avrundet rektangel 34">
            <a:extLst>
              <a:ext uri="{FF2B5EF4-FFF2-40B4-BE49-F238E27FC236}">
                <a16:creationId xmlns:a16="http://schemas.microsoft.com/office/drawing/2014/main" id="{FBC0CCFC-FD16-E049-861E-F748A3C50ECE}"/>
              </a:ext>
            </a:extLst>
          </p:cNvPr>
          <p:cNvSpPr/>
          <p:nvPr/>
        </p:nvSpPr>
        <p:spPr>
          <a:xfrm>
            <a:off x="22194983" y="4947092"/>
            <a:ext cx="28460694" cy="103320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a:t>Results</a:t>
            </a:r>
            <a:endParaRPr lang="en-US" b="1"/>
          </a:p>
        </p:txBody>
      </p:sp>
      <p:sp>
        <p:nvSpPr>
          <p:cNvPr id="36" name="Avrundet rektangel 35">
            <a:extLst>
              <a:ext uri="{FF2B5EF4-FFF2-40B4-BE49-F238E27FC236}">
                <a16:creationId xmlns:a16="http://schemas.microsoft.com/office/drawing/2014/main" id="{ADB7834F-D1BA-7A4C-8753-F56E2B238A6F}"/>
              </a:ext>
            </a:extLst>
          </p:cNvPr>
          <p:cNvSpPr/>
          <p:nvPr/>
        </p:nvSpPr>
        <p:spPr>
          <a:xfrm>
            <a:off x="340144" y="25157527"/>
            <a:ext cx="21441014" cy="103320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t>Conclusions</a:t>
            </a:r>
            <a:endParaRPr lang="en-US" b="1" dirty="0"/>
          </a:p>
        </p:txBody>
      </p:sp>
      <p:sp>
        <p:nvSpPr>
          <p:cNvPr id="27" name="Avrundet rektangel 26">
            <a:extLst>
              <a:ext uri="{FF2B5EF4-FFF2-40B4-BE49-F238E27FC236}">
                <a16:creationId xmlns:a16="http://schemas.microsoft.com/office/drawing/2014/main" id="{BAE5EE6B-32A0-2B47-9C3B-B1272D0954AC}"/>
              </a:ext>
            </a:extLst>
          </p:cNvPr>
          <p:cNvSpPr/>
          <p:nvPr/>
        </p:nvSpPr>
        <p:spPr>
          <a:xfrm>
            <a:off x="22194982" y="6237839"/>
            <a:ext cx="28460694" cy="8925523"/>
          </a:xfrm>
          <a:prstGeom prst="roundRect">
            <a:avLst/>
          </a:prstGeom>
          <a:solidFill>
            <a:schemeClr val="lt1">
              <a:alpha val="0"/>
            </a:schemeClr>
          </a:solidFill>
          <a:ln w="28575">
            <a:solidFill>
              <a:schemeClr val="accent1"/>
            </a:solidFill>
          </a:ln>
        </p:spPr>
        <p:style>
          <a:lnRef idx="2">
            <a:schemeClr val="accent1"/>
          </a:lnRef>
          <a:fillRef idx="1">
            <a:schemeClr val="lt1"/>
          </a:fillRef>
          <a:effectRef idx="0">
            <a:schemeClr val="accent1"/>
          </a:effectRef>
          <a:fontRef idx="minor">
            <a:schemeClr val="dk1"/>
          </a:fontRef>
        </p:style>
        <p:txBody>
          <a:bodyPr lIns="90000" rIns="0" rtlCol="0" anchor="ctr">
            <a:noAutofit/>
          </a:bodyPr>
          <a:lstStyle/>
          <a:p>
            <a:pPr marL="571500" indent="-571500">
              <a:spcAft>
                <a:spcPts val="2400"/>
              </a:spcAft>
              <a:buFont typeface="Courier New" panose="02070309020205020404" pitchFamily="49" charset="0"/>
              <a:buChar char="o"/>
            </a:pPr>
            <a:r>
              <a:rPr lang="en-US" sz="4400" dirty="0"/>
              <a:t>A total of 57 patients were enrolled between 5-Oct-2022 and 17-Sep-2024, of whom 55 with a median of 10 days (range 1-28) from baseline radiologic staging to treatment initiation were evaluable.</a:t>
            </a:r>
          </a:p>
          <a:p>
            <a:pPr marL="571500" indent="-571500">
              <a:spcAft>
                <a:spcPts val="2400"/>
              </a:spcAft>
              <a:buFont typeface="Courier New" panose="02070309020205020404" pitchFamily="49" charset="0"/>
              <a:buChar char="o"/>
            </a:pPr>
            <a:r>
              <a:rPr lang="en-US" sz="4400" dirty="0"/>
              <a:t>30 patients with &lt;10% </a:t>
            </a:r>
            <a:r>
              <a:rPr lang="en-US" sz="4400" b="1" dirty="0"/>
              <a:t>TLR</a:t>
            </a:r>
            <a:r>
              <a:rPr lang="en-US" sz="4400" dirty="0"/>
              <a:t> at first BICR restaging transitioned to SoC: 12 (40%) females, median age 61 years, median TMB 7, 18 (60%) </a:t>
            </a:r>
            <a:r>
              <a:rPr lang="en-US" sz="4400" i="1" dirty="0"/>
              <a:t>KRAS/NRAS</a:t>
            </a:r>
            <a:r>
              <a:rPr lang="en-US" sz="4400" dirty="0"/>
              <a:t>-mutant, and 7 (23%) </a:t>
            </a:r>
            <a:r>
              <a:rPr lang="en-US" sz="4400" i="1" dirty="0"/>
              <a:t>BRAF </a:t>
            </a:r>
            <a:r>
              <a:rPr lang="en-US" sz="4400" dirty="0"/>
              <a:t>V600E, with 15 (50%) stable disease and 15 (50%) progressive disease (</a:t>
            </a:r>
            <a:r>
              <a:rPr lang="en-US" sz="4400" b="1" dirty="0"/>
              <a:t>left Figure</a:t>
            </a:r>
            <a:r>
              <a:rPr lang="en-US" sz="4400" dirty="0"/>
              <a:t>;</a:t>
            </a:r>
            <a:r>
              <a:rPr lang="en-US" sz="4400" b="1" dirty="0"/>
              <a:t> </a:t>
            </a:r>
            <a:r>
              <a:rPr lang="en-US" sz="4400" dirty="0"/>
              <a:t>best overall response at first BICR restaging).</a:t>
            </a:r>
          </a:p>
          <a:p>
            <a:pPr marL="571500" indent="-571500">
              <a:spcAft>
                <a:spcPts val="2400"/>
              </a:spcAft>
              <a:buFont typeface="Courier New" panose="02070309020205020404" pitchFamily="49" charset="0"/>
              <a:buChar char="o"/>
            </a:pPr>
            <a:r>
              <a:rPr lang="en-US" sz="4400" dirty="0"/>
              <a:t>25 patients with ≥10% </a:t>
            </a:r>
            <a:r>
              <a:rPr lang="en-US" sz="4400" b="1" dirty="0"/>
              <a:t>TLR</a:t>
            </a:r>
            <a:r>
              <a:rPr lang="en-US" sz="4400" dirty="0"/>
              <a:t> continued experimental treatment (</a:t>
            </a:r>
            <a:r>
              <a:rPr lang="en-US" sz="4400" b="1" dirty="0"/>
              <a:t>left Figure</a:t>
            </a:r>
            <a:r>
              <a:rPr lang="en-US" sz="4400" dirty="0"/>
              <a:t>): 10 (40%) females, median age 62 years, median TMB 7, 12 (48%) </a:t>
            </a:r>
            <a:r>
              <a:rPr lang="en-US" sz="4400" i="1" dirty="0"/>
              <a:t>KRAS/NRAS</a:t>
            </a:r>
            <a:r>
              <a:rPr lang="en-US" sz="4400" dirty="0"/>
              <a:t>-mutant, and 1 (4%) </a:t>
            </a:r>
            <a:r>
              <a:rPr lang="en-US" sz="4400" i="1" dirty="0"/>
              <a:t>BRAF </a:t>
            </a:r>
            <a:r>
              <a:rPr lang="en-US" sz="4400" dirty="0"/>
              <a:t>V600E, of whom best overall response during their entire METIMMOX treatment included 4 (16%) complete response, 12 (48%) partial response, 7 (28%) stable disease, and 2 (8%) progressive disease (read-out 15-Sep-2026).</a:t>
            </a:r>
          </a:p>
          <a:p>
            <a:pPr marL="571500" indent="-571500">
              <a:spcAft>
                <a:spcPts val="2400"/>
              </a:spcAft>
              <a:buFont typeface="Courier New" panose="02070309020205020404" pitchFamily="49" charset="0"/>
              <a:buChar char="o"/>
            </a:pPr>
            <a:r>
              <a:rPr lang="en-US" sz="4400" dirty="0"/>
              <a:t>Median progression-free survival (PFS) was 14.6 months (95% CI 6.8–not reached), significantly better (</a:t>
            </a:r>
            <a:r>
              <a:rPr lang="en-US" sz="4400" i="1" dirty="0"/>
              <a:t>p</a:t>
            </a:r>
            <a:r>
              <a:rPr lang="en-US" sz="4400" dirty="0"/>
              <a:t> = 0.037; log-rank test) than in the METIMMOX chemotherapy-only arm (median PFS 9.2 months, 95% CI 6.3-12.7) (</a:t>
            </a:r>
            <a:r>
              <a:rPr lang="en-US" sz="4400" b="1" dirty="0"/>
              <a:t>right Figure</a:t>
            </a:r>
            <a:r>
              <a:rPr lang="en-US" sz="4400" dirty="0"/>
              <a:t>).</a:t>
            </a:r>
          </a:p>
        </p:txBody>
      </p:sp>
      <p:sp>
        <p:nvSpPr>
          <p:cNvPr id="14" name="Avrundet rektangel 13">
            <a:extLst>
              <a:ext uri="{FF2B5EF4-FFF2-40B4-BE49-F238E27FC236}">
                <a16:creationId xmlns:a16="http://schemas.microsoft.com/office/drawing/2014/main" id="{B8515DAF-5545-4F4E-A6D6-A9ED9FBAA325}"/>
              </a:ext>
            </a:extLst>
          </p:cNvPr>
          <p:cNvSpPr/>
          <p:nvPr/>
        </p:nvSpPr>
        <p:spPr>
          <a:xfrm>
            <a:off x="340143" y="16821103"/>
            <a:ext cx="21450367" cy="7932828"/>
          </a:xfrm>
          <a:prstGeom prst="roundRect">
            <a:avLst/>
          </a:prstGeom>
          <a:solidFill>
            <a:schemeClr val="lt1">
              <a:alpha val="0"/>
            </a:schemeClr>
          </a:solid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571500" indent="-571500">
              <a:spcAft>
                <a:spcPts val="2400"/>
              </a:spcAft>
              <a:buFont typeface="Courier New" panose="02070309020205020404" pitchFamily="49" charset="0"/>
              <a:buChar char="o"/>
            </a:pPr>
            <a:r>
              <a:rPr lang="en-US" sz="4400" dirty="0"/>
              <a:t>This multicenter, single-arm trial administered 2 cycles of FLOX chemotherapy (Q2W) followed by 2 cycles of nivolumab (Q2W) before the first radiologic restaging by blinded independent central review (BICR).</a:t>
            </a:r>
          </a:p>
          <a:p>
            <a:pPr marL="571500" indent="-571500">
              <a:spcAft>
                <a:spcPts val="2400"/>
              </a:spcAft>
              <a:buFont typeface="Courier New" panose="02070309020205020404" pitchFamily="49" charset="0"/>
              <a:buChar char="o"/>
            </a:pPr>
            <a:r>
              <a:rPr lang="en-US" sz="4400" dirty="0"/>
              <a:t>Patients with ≥10% </a:t>
            </a:r>
            <a:r>
              <a:rPr lang="en-US" sz="4400" b="1" u="sng" dirty="0"/>
              <a:t>target lesion reduction</a:t>
            </a:r>
            <a:r>
              <a:rPr lang="en-US" sz="4400" dirty="0"/>
              <a:t> (</a:t>
            </a:r>
            <a:r>
              <a:rPr lang="en-US" sz="4400" b="1" dirty="0"/>
              <a:t>TLR</a:t>
            </a:r>
            <a:r>
              <a:rPr lang="en-US" sz="4400" dirty="0"/>
              <a:t>) at first BICR restaging continued alternating chemotherapy/nivolumab blocks; those with &lt;10% TLR switched to standard-of-care (SoC). BICR was performed every 2 months.</a:t>
            </a:r>
          </a:p>
          <a:p>
            <a:pPr marL="571500" indent="-571500">
              <a:buFont typeface="Courier New" panose="02070309020205020404" pitchFamily="49" charset="0"/>
              <a:buChar char="o"/>
            </a:pPr>
            <a:r>
              <a:rPr lang="en-US" sz="4400" dirty="0"/>
              <a:t>A treatment break was introduced after 12 cycles, then up to 12 new cycles were resumed at progression, repeated until progressive disease on active therapy, intolerable toxicity, consent withdrawal, or death. All patients underwent TSO500 tumor sequencing.</a:t>
            </a:r>
          </a:p>
        </p:txBody>
      </p:sp>
      <p:sp>
        <p:nvSpPr>
          <p:cNvPr id="2" name="Avrundet rektangel 1">
            <a:extLst>
              <a:ext uri="{FF2B5EF4-FFF2-40B4-BE49-F238E27FC236}">
                <a16:creationId xmlns:a16="http://schemas.microsoft.com/office/drawing/2014/main" id="{B0E9ADA0-EB84-F0B3-E0D2-F163BB6AF9B7}"/>
              </a:ext>
            </a:extLst>
          </p:cNvPr>
          <p:cNvSpPr/>
          <p:nvPr/>
        </p:nvSpPr>
        <p:spPr>
          <a:xfrm>
            <a:off x="22207538" y="28215771"/>
            <a:ext cx="28443237" cy="1436914"/>
          </a:xfrm>
          <a:prstGeom prst="roundRect">
            <a:avLst/>
          </a:prstGeom>
          <a:solidFill>
            <a:schemeClr val="lt1">
              <a:alpha val="0"/>
            </a:schemeClr>
          </a:solid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noAutofit/>
          </a:bodyPr>
          <a:lstStyle/>
          <a:p>
            <a:r>
              <a:rPr lang="en-US" sz="3600" b="1" dirty="0"/>
              <a:t>Acknowledgements: </a:t>
            </a:r>
            <a:r>
              <a:rPr lang="en-US" sz="3600" dirty="0"/>
              <a:t>We are grateful for financial support from the Norwegian Cancer Society and its Umbrella Foundation for Cancer Research, as well as the South-Eastern Norway Regional Health Authority. Bristol-Myers Squibb has provided nivolumab free of charge.</a:t>
            </a:r>
          </a:p>
        </p:txBody>
      </p:sp>
      <p:pic>
        <p:nvPicPr>
          <p:cNvPr id="4" name="Bilde 3">
            <a:extLst>
              <a:ext uri="{FF2B5EF4-FFF2-40B4-BE49-F238E27FC236}">
                <a16:creationId xmlns:a16="http://schemas.microsoft.com/office/drawing/2014/main" id="{EC2928A7-4CC7-C3FA-682A-F6262625A047}"/>
              </a:ext>
            </a:extLst>
          </p:cNvPr>
          <p:cNvPicPr>
            <a:picLocks noChangeAspect="1"/>
          </p:cNvPicPr>
          <p:nvPr/>
        </p:nvPicPr>
        <p:blipFill>
          <a:blip r:embed="rId3"/>
          <a:stretch>
            <a:fillRect/>
          </a:stretch>
        </p:blipFill>
        <p:spPr>
          <a:xfrm>
            <a:off x="44689362" y="29905676"/>
            <a:ext cx="6158533" cy="1037341"/>
          </a:xfrm>
          <a:prstGeom prst="rect">
            <a:avLst/>
          </a:prstGeom>
        </p:spPr>
      </p:pic>
      <p:pic>
        <p:nvPicPr>
          <p:cNvPr id="5" name="Picture 1034" descr="A black background with blue text&#10;&#10;AI-generated content may be incorrect.">
            <a:extLst>
              <a:ext uri="{FF2B5EF4-FFF2-40B4-BE49-F238E27FC236}">
                <a16:creationId xmlns:a16="http://schemas.microsoft.com/office/drawing/2014/main" id="{167F1A2F-27D9-1979-7220-25A5309000D4}"/>
              </a:ext>
            </a:extLst>
          </p:cNvPr>
          <p:cNvPicPr>
            <a:picLocks noChangeAspect="1"/>
          </p:cNvPicPr>
          <p:nvPr/>
        </p:nvPicPr>
        <p:blipFill>
          <a:blip r:embed="rId4"/>
          <a:srcRect b="50329"/>
          <a:stretch>
            <a:fillRect/>
          </a:stretch>
        </p:blipFill>
        <p:spPr>
          <a:xfrm>
            <a:off x="340143" y="29980620"/>
            <a:ext cx="9269438" cy="1200328"/>
          </a:xfrm>
          <a:prstGeom prst="rect">
            <a:avLst/>
          </a:prstGeom>
        </p:spPr>
      </p:pic>
      <p:pic>
        <p:nvPicPr>
          <p:cNvPr id="8" name="Picture 7">
            <a:extLst>
              <a:ext uri="{FF2B5EF4-FFF2-40B4-BE49-F238E27FC236}">
                <a16:creationId xmlns:a16="http://schemas.microsoft.com/office/drawing/2014/main" id="{7B1A311D-71F8-4E0F-C0EF-EF0FE74C7C78}"/>
              </a:ext>
            </a:extLst>
          </p:cNvPr>
          <p:cNvPicPr>
            <a:picLocks noChangeAspect="1"/>
          </p:cNvPicPr>
          <p:nvPr/>
        </p:nvPicPr>
        <p:blipFill>
          <a:blip r:embed="rId5"/>
          <a:srcRect l="7663" t="7453" r="7844" b="23385"/>
          <a:stretch>
            <a:fillRect/>
          </a:stretch>
        </p:blipFill>
        <p:spPr>
          <a:xfrm>
            <a:off x="130031" y="12259439"/>
            <a:ext cx="21781497" cy="4245101"/>
          </a:xfrm>
          <a:prstGeom prst="rect">
            <a:avLst/>
          </a:prstGeom>
        </p:spPr>
      </p:pic>
      <p:pic>
        <p:nvPicPr>
          <p:cNvPr id="6" name="Picture 5">
            <a:extLst>
              <a:ext uri="{FF2B5EF4-FFF2-40B4-BE49-F238E27FC236}">
                <a16:creationId xmlns:a16="http://schemas.microsoft.com/office/drawing/2014/main" id="{B29E5020-0A5E-D984-118B-ADC9B5A8BF24}"/>
              </a:ext>
            </a:extLst>
          </p:cNvPr>
          <p:cNvPicPr>
            <a:picLocks noChangeAspect="1"/>
          </p:cNvPicPr>
          <p:nvPr/>
        </p:nvPicPr>
        <p:blipFill>
          <a:blip r:embed="rId6"/>
          <a:stretch>
            <a:fillRect/>
          </a:stretch>
        </p:blipFill>
        <p:spPr>
          <a:xfrm>
            <a:off x="22207537" y="15627926"/>
            <a:ext cx="14224083" cy="12461994"/>
          </a:xfrm>
          <a:prstGeom prst="rect">
            <a:avLst/>
          </a:prstGeom>
        </p:spPr>
      </p:pic>
      <p:pic>
        <p:nvPicPr>
          <p:cNvPr id="11" name="Picture 10">
            <a:extLst>
              <a:ext uri="{FF2B5EF4-FFF2-40B4-BE49-F238E27FC236}">
                <a16:creationId xmlns:a16="http://schemas.microsoft.com/office/drawing/2014/main" id="{5184C753-D361-C5F6-BBB0-3E5EDBEDA650}"/>
              </a:ext>
            </a:extLst>
          </p:cNvPr>
          <p:cNvPicPr>
            <a:picLocks noChangeAspect="1"/>
          </p:cNvPicPr>
          <p:nvPr/>
        </p:nvPicPr>
        <p:blipFill>
          <a:blip r:embed="rId7"/>
          <a:stretch>
            <a:fillRect/>
          </a:stretch>
        </p:blipFill>
        <p:spPr>
          <a:xfrm>
            <a:off x="37409746" y="15660687"/>
            <a:ext cx="13241029" cy="12403284"/>
          </a:xfrm>
          <a:prstGeom prst="rect">
            <a:avLst/>
          </a:prstGeom>
        </p:spPr>
      </p:pic>
      <p:sp>
        <p:nvSpPr>
          <p:cNvPr id="12" name="TextBox 11">
            <a:extLst>
              <a:ext uri="{FF2B5EF4-FFF2-40B4-BE49-F238E27FC236}">
                <a16:creationId xmlns:a16="http://schemas.microsoft.com/office/drawing/2014/main" id="{B2FFAF64-9C73-4346-DD30-BE569E50C7F4}"/>
              </a:ext>
            </a:extLst>
          </p:cNvPr>
          <p:cNvSpPr txBox="1"/>
          <p:nvPr/>
        </p:nvSpPr>
        <p:spPr>
          <a:xfrm>
            <a:off x="17276598" y="30751424"/>
            <a:ext cx="16552191" cy="461665"/>
          </a:xfrm>
          <a:prstGeom prst="rect">
            <a:avLst/>
          </a:prstGeom>
          <a:noFill/>
        </p:spPr>
        <p:txBody>
          <a:bodyPr wrap="square" rtlCol="0">
            <a:spAutoFit/>
          </a:bodyPr>
          <a:lstStyle/>
          <a:p>
            <a:r>
              <a:rPr lang="en-US" sz="2400" b="1" dirty="0"/>
              <a:t>Disclosure: </a:t>
            </a:r>
            <a:r>
              <a:rPr lang="en-US" sz="2400" dirty="0"/>
              <a:t>The presenting author reports to have participated in an advisory board for GSK and presented for Bristol-Myers Squibb.</a:t>
            </a:r>
          </a:p>
        </p:txBody>
      </p:sp>
    </p:spTree>
    <p:extLst>
      <p:ext uri="{BB962C8B-B14F-4D97-AF65-F5344CB8AC3E}">
        <p14:creationId xmlns:p14="http://schemas.microsoft.com/office/powerpoint/2010/main" val="415400998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Office 2013 - 2022 Theme</Template>
  <TotalTime>34415</TotalTime>
  <Words>627</Words>
  <Application>Microsoft Macintosh PowerPoint</Application>
  <PresentationFormat>Egendefinert</PresentationFormat>
  <Paragraphs>24</Paragraphs>
  <Slides>1</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vt:i4>
      </vt:variant>
    </vt:vector>
  </HeadingPairs>
  <TitlesOfParts>
    <vt:vector size="6" baseType="lpstr">
      <vt:lpstr>Arial</vt:lpstr>
      <vt:lpstr>Calibri</vt:lpstr>
      <vt:lpstr>Calibri Light</vt:lpstr>
      <vt:lpstr>Courier New</vt:lpstr>
      <vt:lpstr>Office 2013 - 2022 Theme</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Sebastian Meltzer</dc:creator>
  <cp:lastModifiedBy>Anne Hansen Ree</cp:lastModifiedBy>
  <cp:revision>185</cp:revision>
  <dcterms:created xsi:type="dcterms:W3CDTF">2022-02-28T12:37:06Z</dcterms:created>
  <dcterms:modified xsi:type="dcterms:W3CDTF">2026-09-27T12:54:18Z</dcterms:modified>
</cp:coreProperties>
</file>