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51120675" cy="31321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2631" userDrawn="1">
          <p15:clr>
            <a:srgbClr val="A4A3A4"/>
          </p15:clr>
        </p15:guide>
        <p15:guide id="4" pos="237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C8"/>
    <a:srgbClr val="B41672"/>
    <a:srgbClr val="00AEEF"/>
    <a:srgbClr val="84ABD9"/>
    <a:srgbClr val="00B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96"/>
    <p:restoredTop sz="95014"/>
  </p:normalViewPr>
  <p:slideViewPr>
    <p:cSldViewPr snapToGrid="0" snapToObjects="1">
      <p:cViewPr>
        <p:scale>
          <a:sx n="40" d="100"/>
          <a:sy n="40" d="100"/>
        </p:scale>
        <p:origin x="1528" y="264"/>
      </p:cViewPr>
      <p:guideLst>
        <p:guide orient="horz" pos="12631"/>
        <p:guide pos="237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EAEC2-C692-4B46-978F-109B22A150D2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1143000"/>
            <a:ext cx="5035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9ECD2-5647-1F4F-BF62-73CAE4D174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1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1225" y="1143000"/>
            <a:ext cx="5035550" cy="30861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9ECD2-5647-1F4F-BF62-73CAE4D174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80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90085" y="5125977"/>
            <a:ext cx="38340506" cy="10904479"/>
          </a:xfrm>
        </p:spPr>
        <p:txBody>
          <a:bodyPr anchor="b"/>
          <a:lstStyle>
            <a:lvl1pPr algn="ctr">
              <a:defRPr sz="25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085" y="16450974"/>
            <a:ext cx="38340506" cy="7562080"/>
          </a:xfrm>
        </p:spPr>
        <p:txBody>
          <a:bodyPr/>
          <a:lstStyle>
            <a:lvl1pPr marL="0" indent="0" algn="ctr">
              <a:buNone/>
              <a:defRPr sz="10063"/>
            </a:lvl1pPr>
            <a:lvl2pPr marL="1917040" indent="0" algn="ctr">
              <a:buNone/>
              <a:defRPr sz="8386"/>
            </a:lvl2pPr>
            <a:lvl3pPr marL="3834079" indent="0" algn="ctr">
              <a:buNone/>
              <a:defRPr sz="7547"/>
            </a:lvl3pPr>
            <a:lvl4pPr marL="5751119" indent="0" algn="ctr">
              <a:buNone/>
              <a:defRPr sz="6709"/>
            </a:lvl4pPr>
            <a:lvl5pPr marL="7668158" indent="0" algn="ctr">
              <a:buNone/>
              <a:defRPr sz="6709"/>
            </a:lvl5pPr>
            <a:lvl6pPr marL="9585198" indent="0" algn="ctr">
              <a:buNone/>
              <a:defRPr sz="6709"/>
            </a:lvl6pPr>
            <a:lvl7pPr marL="11502238" indent="0" algn="ctr">
              <a:buNone/>
              <a:defRPr sz="6709"/>
            </a:lvl7pPr>
            <a:lvl8pPr marL="13419277" indent="0" algn="ctr">
              <a:buNone/>
              <a:defRPr sz="6709"/>
            </a:lvl8pPr>
            <a:lvl9pPr marL="15336317" indent="0" algn="ctr">
              <a:buNone/>
              <a:defRPr sz="67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3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43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7921" y="7808597"/>
            <a:ext cx="44091582" cy="13028820"/>
          </a:xfrm>
        </p:spPr>
        <p:txBody>
          <a:bodyPr anchor="b"/>
          <a:lstStyle>
            <a:lvl1pPr>
              <a:defRPr sz="2515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87921" y="20960675"/>
            <a:ext cx="44091582" cy="6851548"/>
          </a:xfrm>
        </p:spPr>
        <p:txBody>
          <a:bodyPr/>
          <a:lstStyle>
            <a:lvl1pPr marL="0" indent="0">
              <a:buNone/>
              <a:defRPr sz="10063">
                <a:solidFill>
                  <a:schemeClr val="tx1">
                    <a:tint val="75000"/>
                  </a:schemeClr>
                </a:solidFill>
              </a:defRPr>
            </a:lvl1pPr>
            <a:lvl2pPr marL="1917040" indent="0">
              <a:buNone/>
              <a:defRPr sz="8386">
                <a:solidFill>
                  <a:schemeClr val="tx1">
                    <a:tint val="75000"/>
                  </a:schemeClr>
                </a:solidFill>
              </a:defRPr>
            </a:lvl2pPr>
            <a:lvl3pPr marL="3834079" indent="0">
              <a:buNone/>
              <a:defRPr sz="7547">
                <a:solidFill>
                  <a:schemeClr val="tx1">
                    <a:tint val="75000"/>
                  </a:schemeClr>
                </a:solidFill>
              </a:defRPr>
            </a:lvl3pPr>
            <a:lvl4pPr marL="5751119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4pPr>
            <a:lvl5pPr marL="766815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5pPr>
            <a:lvl6pPr marL="958519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6pPr>
            <a:lvl7pPr marL="1150223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7pPr>
            <a:lvl8pPr marL="1341927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8pPr>
            <a:lvl9pPr marL="1533631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546" y="8337866"/>
            <a:ext cx="21726287" cy="19873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79842" y="8337866"/>
            <a:ext cx="21726287" cy="19873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038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5" y="1667576"/>
            <a:ext cx="44091582" cy="6054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1207" y="7678089"/>
            <a:ext cx="21626440" cy="3762913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1207" y="11441002"/>
            <a:ext cx="21626440" cy="16827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79842" y="7678089"/>
            <a:ext cx="21732945" cy="3762913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79842" y="11441002"/>
            <a:ext cx="21732945" cy="168279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0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2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2088092"/>
            <a:ext cx="16487747" cy="7308321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945" y="4509700"/>
            <a:ext cx="25879842" cy="22258477"/>
          </a:xfrm>
        </p:spPr>
        <p:txBody>
          <a:bodyPr/>
          <a:lstStyle>
            <a:lvl1pPr>
              <a:defRPr sz="13418"/>
            </a:lvl1pPr>
            <a:lvl2pPr>
              <a:defRPr sz="11740"/>
            </a:lvl2pPr>
            <a:lvl3pPr>
              <a:defRPr sz="10063"/>
            </a:lvl3pPr>
            <a:lvl4pPr>
              <a:defRPr sz="8386"/>
            </a:lvl4pPr>
            <a:lvl5pPr>
              <a:defRPr sz="8386"/>
            </a:lvl5pPr>
            <a:lvl6pPr>
              <a:defRPr sz="8386"/>
            </a:lvl6pPr>
            <a:lvl7pPr>
              <a:defRPr sz="8386"/>
            </a:lvl7pPr>
            <a:lvl8pPr>
              <a:defRPr sz="8386"/>
            </a:lvl8pPr>
            <a:lvl9pPr>
              <a:defRPr sz="83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9396413"/>
            <a:ext cx="16487747" cy="17408016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0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2088092"/>
            <a:ext cx="16487747" cy="7308321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32945" y="4509700"/>
            <a:ext cx="25879842" cy="22258477"/>
          </a:xfrm>
        </p:spPr>
        <p:txBody>
          <a:bodyPr anchor="t"/>
          <a:lstStyle>
            <a:lvl1pPr marL="0" indent="0">
              <a:buNone/>
              <a:defRPr sz="13418"/>
            </a:lvl1pPr>
            <a:lvl2pPr marL="1917040" indent="0">
              <a:buNone/>
              <a:defRPr sz="11740"/>
            </a:lvl2pPr>
            <a:lvl3pPr marL="3834079" indent="0">
              <a:buNone/>
              <a:defRPr sz="10063"/>
            </a:lvl3pPr>
            <a:lvl4pPr marL="5751119" indent="0">
              <a:buNone/>
              <a:defRPr sz="8386"/>
            </a:lvl4pPr>
            <a:lvl5pPr marL="7668158" indent="0">
              <a:buNone/>
              <a:defRPr sz="8386"/>
            </a:lvl5pPr>
            <a:lvl6pPr marL="9585198" indent="0">
              <a:buNone/>
              <a:defRPr sz="8386"/>
            </a:lvl6pPr>
            <a:lvl7pPr marL="11502238" indent="0">
              <a:buNone/>
              <a:defRPr sz="8386"/>
            </a:lvl7pPr>
            <a:lvl8pPr marL="13419277" indent="0">
              <a:buNone/>
              <a:defRPr sz="8386"/>
            </a:lvl8pPr>
            <a:lvl9pPr marL="15336317" indent="0">
              <a:buNone/>
              <a:defRPr sz="8386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9396413"/>
            <a:ext cx="16487747" cy="17408016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83233" y="1667573"/>
            <a:ext cx="11022896" cy="265434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14547" y="1667573"/>
            <a:ext cx="32429678" cy="26543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1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14547" y="1667576"/>
            <a:ext cx="44091582" cy="605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4547" y="8337866"/>
            <a:ext cx="44091582" cy="1987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14546" y="29030277"/>
            <a:ext cx="11502152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2165-6009-0A44-BE1F-48670E89FB19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33724" y="29030277"/>
            <a:ext cx="17253228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03977" y="29030277"/>
            <a:ext cx="11502152" cy="16675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12367-391A-064F-889E-BBBCC6E43C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8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834079" rtl="0" eaLnBrk="1" latinLnBrk="0" hangingPunct="1">
        <a:lnSpc>
          <a:spcPct val="90000"/>
        </a:lnSpc>
        <a:spcBef>
          <a:spcPct val="0"/>
        </a:spcBef>
        <a:buNone/>
        <a:defRPr sz="184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8520" indent="-958520" algn="l" defTabSz="3834079" rtl="0" eaLnBrk="1" latinLnBrk="0" hangingPunct="1">
        <a:lnSpc>
          <a:spcPct val="90000"/>
        </a:lnSpc>
        <a:spcBef>
          <a:spcPts val="4193"/>
        </a:spcBef>
        <a:buFont typeface="Arial" panose="020B0604020202020204" pitchFamily="34" charset="0"/>
        <a:buChar char="•"/>
        <a:defRPr sz="11740" kern="1200">
          <a:solidFill>
            <a:schemeClr val="tx1"/>
          </a:solidFill>
          <a:latin typeface="+mn-lt"/>
          <a:ea typeface="+mn-ea"/>
          <a:cs typeface="+mn-cs"/>
        </a:defRPr>
      </a:lvl1pPr>
      <a:lvl2pPr marL="287555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10063" kern="1200">
          <a:solidFill>
            <a:schemeClr val="tx1"/>
          </a:solidFill>
          <a:latin typeface="+mn-lt"/>
          <a:ea typeface="+mn-ea"/>
          <a:cs typeface="+mn-cs"/>
        </a:defRPr>
      </a:lvl2pPr>
      <a:lvl3pPr marL="479259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8386" kern="1200">
          <a:solidFill>
            <a:schemeClr val="tx1"/>
          </a:solidFill>
          <a:latin typeface="+mn-lt"/>
          <a:ea typeface="+mn-ea"/>
          <a:cs typeface="+mn-cs"/>
        </a:defRPr>
      </a:lvl3pPr>
      <a:lvl4pPr marL="670963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862667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1054371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246075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437779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629483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1pPr>
      <a:lvl2pPr marL="191704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2pPr>
      <a:lvl3pPr marL="383407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3pPr>
      <a:lvl4pPr marL="575111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766815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958519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150223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341927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533631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8275C7-91DE-0DCE-6398-DDBE90A1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6286" y="12343738"/>
            <a:ext cx="13936574" cy="12413144"/>
          </a:xfrm>
          <a:prstGeom prst="rect">
            <a:avLst/>
          </a:prstGeom>
        </p:spPr>
      </p:pic>
      <p:sp>
        <p:nvSpPr>
          <p:cNvPr id="2" name="Avrundet rektangel 1">
            <a:extLst>
              <a:ext uri="{FF2B5EF4-FFF2-40B4-BE49-F238E27FC236}">
                <a16:creationId xmlns:a16="http://schemas.microsoft.com/office/drawing/2014/main" id="{42F422D4-1245-B6EB-CB18-372B175BF51C}"/>
              </a:ext>
            </a:extLst>
          </p:cNvPr>
          <p:cNvSpPr/>
          <p:nvPr/>
        </p:nvSpPr>
        <p:spPr>
          <a:xfrm>
            <a:off x="319314" y="285272"/>
            <a:ext cx="50479100" cy="3860802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7200" b="1" dirty="0">
                <a:cs typeface="Arial" panose="020B0604020202020204" pitchFamily="34" charset="0"/>
              </a:rPr>
              <a:t>Self-perceived global health status as a prognostic factor for progression‑free survival (PFS):</a:t>
            </a:r>
          </a:p>
          <a:p>
            <a:pPr algn="ctr"/>
            <a:r>
              <a:rPr lang="en-US" sz="7200" b="1" dirty="0">
                <a:cs typeface="Arial" panose="020B0604020202020204" pitchFamily="34" charset="0"/>
              </a:rPr>
              <a:t>a preplanned secondary analysis of the METIMMOX trial in metastatic microsatellite-stable (MSS) colorectal cancer (CRC)</a:t>
            </a:r>
            <a:br>
              <a:rPr lang="en-US" sz="7200" b="1" dirty="0">
                <a:cs typeface="Arial" panose="020B0604020202020204" pitchFamily="34" charset="0"/>
              </a:rPr>
            </a:br>
            <a:r>
              <a:rPr lang="nb-NO" sz="4800" b="1" noProof="1">
                <a:cs typeface="Arial" panose="020B0604020202020204" pitchFamily="34" charset="0"/>
              </a:rPr>
              <a:t>Aleksandra Pirnat</a:t>
            </a:r>
            <a:r>
              <a:rPr lang="nb-NO" sz="4800" baseline="30000" noProof="1">
                <a:cs typeface="Arial" panose="020B0604020202020204" pitchFamily="34" charset="0"/>
              </a:rPr>
              <a:t>1</a:t>
            </a:r>
            <a:r>
              <a:rPr lang="nb-NO" sz="4800" b="1" noProof="1">
                <a:cs typeface="Arial" panose="020B0604020202020204" pitchFamily="34" charset="0"/>
              </a:rPr>
              <a:t>*</a:t>
            </a:r>
            <a:r>
              <a:rPr lang="nb-NO" sz="4800" noProof="1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Paula A. Bousquet</a:t>
            </a:r>
            <a:r>
              <a:rPr lang="nb-NO" sz="4800" baseline="30000" dirty="0">
                <a:cs typeface="Arial" panose="020B0604020202020204" pitchFamily="34" charset="0"/>
              </a:rPr>
              <a:t>1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Marianne G. Guren</a:t>
            </a:r>
            <a:r>
              <a:rPr lang="nb-NO" sz="4800" baseline="30000" dirty="0">
                <a:cs typeface="Arial" panose="020B0604020202020204" pitchFamily="34" charset="0"/>
              </a:rPr>
              <a:t>2,3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Sebastian Meltzer</a:t>
            </a:r>
            <a:r>
              <a:rPr lang="nb-NO" sz="4800" baseline="30000" dirty="0">
                <a:cs typeface="Arial" panose="020B0604020202020204" pitchFamily="34" charset="0"/>
              </a:rPr>
              <a:t>1</a:t>
            </a:r>
            <a:r>
              <a:rPr lang="nb-NO" sz="4800" dirty="0">
                <a:cs typeface="Arial" panose="020B0604020202020204" pitchFamily="34" charset="0"/>
              </a:rPr>
              <a:t>, </a:t>
            </a:r>
            <a:r>
              <a:rPr lang="nb-NO" sz="4800" b="1" dirty="0">
                <a:cs typeface="Arial" panose="020B0604020202020204" pitchFamily="34" charset="0"/>
              </a:rPr>
              <a:t>Anne Hansen Ree</a:t>
            </a:r>
            <a:r>
              <a:rPr lang="nb-NO" sz="4800" baseline="30000" dirty="0">
                <a:cs typeface="Arial" panose="020B0604020202020204" pitchFamily="34" charset="0"/>
              </a:rPr>
              <a:t>1,3</a:t>
            </a:r>
            <a:br>
              <a:rPr lang="nb-NO" sz="4800" baseline="30000" dirty="0">
                <a:cs typeface="Arial" panose="020B0604020202020204" pitchFamily="34" charset="0"/>
              </a:rPr>
            </a:br>
            <a:r>
              <a:rPr lang="nb-NO" sz="4800" dirty="0">
                <a:cs typeface="Arial" panose="020B0604020202020204" pitchFamily="34" charset="0"/>
              </a:rPr>
              <a:t> </a:t>
            </a:r>
            <a:r>
              <a:rPr lang="nb-NO" sz="4000" baseline="30000" dirty="0">
                <a:cs typeface="Arial" panose="020B0604020202020204" pitchFamily="34" charset="0"/>
              </a:rPr>
              <a:t>1</a:t>
            </a:r>
            <a:r>
              <a:rPr lang="nb-NO" sz="4000" noProof="1">
                <a:cs typeface="Arial" panose="020B0604020202020204" pitchFamily="34" charset="0"/>
              </a:rPr>
              <a:t>Department of Oncology, Akershus University Hospital; </a:t>
            </a:r>
            <a:r>
              <a:rPr lang="nb-NO" sz="4000" baseline="30000" noProof="1">
                <a:cs typeface="Arial" panose="020B0604020202020204" pitchFamily="34" charset="0"/>
              </a:rPr>
              <a:t>2</a:t>
            </a:r>
            <a:r>
              <a:rPr lang="nb-NO" sz="4000" noProof="1">
                <a:cs typeface="Arial" panose="020B0604020202020204" pitchFamily="34" charset="0"/>
              </a:rPr>
              <a:t>Department of Oncology, Oslo University Hospital; </a:t>
            </a:r>
            <a:r>
              <a:rPr lang="nb-NO" sz="4000" baseline="30000" noProof="1">
                <a:cs typeface="Arial" panose="020B0604020202020204" pitchFamily="34" charset="0"/>
              </a:rPr>
              <a:t>3</a:t>
            </a:r>
            <a:r>
              <a:rPr lang="nb-NO" sz="4000" noProof="1">
                <a:cs typeface="Arial" panose="020B0604020202020204" pitchFamily="34" charset="0"/>
              </a:rPr>
              <a:t>Institute of Clinical Medicine, University of Oslo; Norway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978EEC-4B23-C140-9BA3-C0F03FFEE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4048" y="29905676"/>
            <a:ext cx="6158533" cy="103734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C9F57947-6C34-6B45-8954-41BA65A58389}"/>
              </a:ext>
            </a:extLst>
          </p:cNvPr>
          <p:cNvSpPr txBox="1"/>
          <p:nvPr/>
        </p:nvSpPr>
        <p:spPr>
          <a:xfrm>
            <a:off x="22968116" y="29980620"/>
            <a:ext cx="15021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noProof="1">
                <a:cs typeface="Arial" panose="020B0604020202020204" pitchFamily="34" charset="0"/>
              </a:rPr>
              <a:t>*aleksandra.pirnat@ahus.no [pirnatdraleksandra@gmail.com]</a:t>
            </a:r>
          </a:p>
        </p:txBody>
      </p:sp>
      <p:sp>
        <p:nvSpPr>
          <p:cNvPr id="15" name="Avrundet rektangel 14">
            <a:extLst>
              <a:ext uri="{FF2B5EF4-FFF2-40B4-BE49-F238E27FC236}">
                <a16:creationId xmlns:a16="http://schemas.microsoft.com/office/drawing/2014/main" id="{766BC68F-38E5-2F44-B497-45DE6D098625}"/>
              </a:ext>
            </a:extLst>
          </p:cNvPr>
          <p:cNvSpPr/>
          <p:nvPr/>
        </p:nvSpPr>
        <p:spPr>
          <a:xfrm>
            <a:off x="21538395" y="26348267"/>
            <a:ext cx="29244142" cy="3014135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400" b="1" dirty="0"/>
              <a:t>Baseline self-perceived global health status was an independent prognostic factor for PFS in first-line treatment of metastatic MSS CRC, even after adjusting for systemic inflammation.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4400" b="1" dirty="0"/>
              <a:t>This suggests that how patients perceive their health may matter as much as symptoms, functioning, and biological CRC markers when refining prognostic assessment.</a:t>
            </a:r>
          </a:p>
        </p:txBody>
      </p:sp>
      <p:pic>
        <p:nvPicPr>
          <p:cNvPr id="1035" name="Picture 103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8A46E57-1726-29AA-F5D9-6F508B1FFE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0329"/>
          <a:stretch>
            <a:fillRect/>
          </a:stretch>
        </p:blipFill>
        <p:spPr>
          <a:xfrm>
            <a:off x="340143" y="29980620"/>
            <a:ext cx="9269438" cy="1200328"/>
          </a:xfrm>
          <a:prstGeom prst="rect">
            <a:avLst/>
          </a:prstGeom>
        </p:spPr>
      </p:pic>
      <p:sp>
        <p:nvSpPr>
          <p:cNvPr id="21" name="Avrundet rektangel 20">
            <a:extLst>
              <a:ext uri="{FF2B5EF4-FFF2-40B4-BE49-F238E27FC236}">
                <a16:creationId xmlns:a16="http://schemas.microsoft.com/office/drawing/2014/main" id="{1520FC48-FD40-8B66-32CA-61E19B917CB2}"/>
              </a:ext>
            </a:extLst>
          </p:cNvPr>
          <p:cNvSpPr/>
          <p:nvPr/>
        </p:nvSpPr>
        <p:spPr>
          <a:xfrm>
            <a:off x="337332" y="4491761"/>
            <a:ext cx="20870863" cy="1365498"/>
          </a:xfrm>
          <a:prstGeom prst="roundRect">
            <a:avLst/>
          </a:prstGeom>
          <a:solidFill>
            <a:srgbClr val="0093C8"/>
          </a:solidFill>
          <a:ln w="12700" cap="flat" cmpd="sng" algn="ctr">
            <a:solidFill>
              <a:srgbClr val="0093C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23" name="Avrundet rektangel 22">
            <a:extLst>
              <a:ext uri="{FF2B5EF4-FFF2-40B4-BE49-F238E27FC236}">
                <a16:creationId xmlns:a16="http://schemas.microsoft.com/office/drawing/2014/main" id="{2EA14544-2A66-A13B-B026-50C4D7BDF4A2}"/>
              </a:ext>
            </a:extLst>
          </p:cNvPr>
          <p:cNvSpPr/>
          <p:nvPr/>
        </p:nvSpPr>
        <p:spPr>
          <a:xfrm>
            <a:off x="21539200" y="4491760"/>
            <a:ext cx="29244143" cy="1371115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Results</a:t>
            </a:r>
            <a:endParaRPr lang="en-US" b="1" dirty="0"/>
          </a:p>
        </p:txBody>
      </p:sp>
      <p:sp>
        <p:nvSpPr>
          <p:cNvPr id="24" name="Avrundet rektangel 23">
            <a:extLst>
              <a:ext uri="{FF2B5EF4-FFF2-40B4-BE49-F238E27FC236}">
                <a16:creationId xmlns:a16="http://schemas.microsoft.com/office/drawing/2014/main" id="{6E5E17F0-81FC-5525-472C-A8EDC35C26AA}"/>
              </a:ext>
            </a:extLst>
          </p:cNvPr>
          <p:cNvSpPr/>
          <p:nvPr/>
        </p:nvSpPr>
        <p:spPr>
          <a:xfrm>
            <a:off x="338139" y="15872374"/>
            <a:ext cx="20870862" cy="1371115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Methods</a:t>
            </a:r>
            <a:endParaRPr lang="en-US" b="1" dirty="0"/>
          </a:p>
        </p:txBody>
      </p:sp>
      <p:sp>
        <p:nvSpPr>
          <p:cNvPr id="25" name="Avrundet rektangel 24">
            <a:extLst>
              <a:ext uri="{FF2B5EF4-FFF2-40B4-BE49-F238E27FC236}">
                <a16:creationId xmlns:a16="http://schemas.microsoft.com/office/drawing/2014/main" id="{D2402FCC-4392-BFBC-2056-E4746445B118}"/>
              </a:ext>
            </a:extLst>
          </p:cNvPr>
          <p:cNvSpPr/>
          <p:nvPr/>
        </p:nvSpPr>
        <p:spPr>
          <a:xfrm>
            <a:off x="21538397" y="24775092"/>
            <a:ext cx="29244142" cy="1371115"/>
          </a:xfrm>
          <a:prstGeom prst="roundRect">
            <a:avLst/>
          </a:prstGeom>
          <a:solidFill>
            <a:srgbClr val="0093C8"/>
          </a:solidFill>
          <a:ln>
            <a:solidFill>
              <a:srgbClr val="009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/>
              <a:t>Conclusion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318592-EFF0-3060-E34A-36467D0EDD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19" t="4518" r="5042" b="10020"/>
          <a:stretch>
            <a:fillRect/>
          </a:stretch>
        </p:blipFill>
        <p:spPr>
          <a:xfrm>
            <a:off x="36816247" y="12841513"/>
            <a:ext cx="13355173" cy="660864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B51A98F-78C9-6551-B946-7AB0B32BAF76}"/>
              </a:ext>
            </a:extLst>
          </p:cNvPr>
          <p:cNvSpPr txBox="1"/>
          <p:nvPr/>
        </p:nvSpPr>
        <p:spPr>
          <a:xfrm>
            <a:off x="539619" y="2979471"/>
            <a:ext cx="2848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B41672"/>
                </a:solidFill>
              </a:rPr>
              <a:t>3478P</a:t>
            </a:r>
            <a:endParaRPr lang="en-US" b="1" dirty="0">
              <a:solidFill>
                <a:srgbClr val="B41672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B731716-58C0-994C-CC91-D6FA2A6E0415}"/>
              </a:ext>
            </a:extLst>
          </p:cNvPr>
          <p:cNvSpPr txBox="1"/>
          <p:nvPr/>
        </p:nvSpPr>
        <p:spPr>
          <a:xfrm>
            <a:off x="12244564" y="30227484"/>
            <a:ext cx="9177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/>
              <a:t>Disclosure:</a:t>
            </a:r>
            <a:r>
              <a:rPr lang="en-US" sz="2400" noProof="0" dirty="0"/>
              <a:t> The presenting author has no conflicts of interest to declare.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A55C48A-88F0-EADC-A9F8-B64154610A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018" t="39178" r="13552" b="35002"/>
          <a:stretch>
            <a:fillRect/>
          </a:stretch>
        </p:blipFill>
        <p:spPr>
          <a:xfrm>
            <a:off x="744538" y="10945102"/>
            <a:ext cx="20083462" cy="4672121"/>
          </a:xfrm>
          <a:prstGeom prst="rect">
            <a:avLst/>
          </a:prstGeom>
        </p:spPr>
      </p:pic>
      <p:sp>
        <p:nvSpPr>
          <p:cNvPr id="10" name="Avrundet rektangel 9">
            <a:extLst>
              <a:ext uri="{FF2B5EF4-FFF2-40B4-BE49-F238E27FC236}">
                <a16:creationId xmlns:a16="http://schemas.microsoft.com/office/drawing/2014/main" id="{1F816253-2A52-FC20-9A12-5FA3D5E9EDA6}"/>
              </a:ext>
            </a:extLst>
          </p:cNvPr>
          <p:cNvSpPr/>
          <p:nvPr/>
        </p:nvSpPr>
        <p:spPr>
          <a:xfrm>
            <a:off x="337333" y="6071128"/>
            <a:ext cx="20870862" cy="4597736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The randomized phase 2 METIMMOX trial investigated first-line alternating oxaliplatin-based chemotherapy (FLOX) and nivolumab </a:t>
            </a:r>
            <a:r>
              <a:rPr lang="en-US" sz="4000" i="1" dirty="0"/>
              <a:t>versus</a:t>
            </a:r>
            <a:r>
              <a:rPr lang="en-US" sz="4000" dirty="0"/>
              <a:t> FLOX alone in unresectable abdominal metastases from MSS CRC, and showed identical median PFS – the primary endpoint – in the two arms.</a:t>
            </a:r>
            <a:endParaRPr lang="nb-NO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GB" sz="4000" dirty="0"/>
              <a:t>All eligible patients had an ECOG performance status 0-1 at study entry.</a:t>
            </a:r>
            <a:endParaRPr lang="en-US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We conducted a preplanned analysis to identify patient-reported outcome domains associated with PFS.</a:t>
            </a: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964DC7F1-B625-90AD-6065-9F17451FB679}"/>
              </a:ext>
            </a:extLst>
          </p:cNvPr>
          <p:cNvSpPr/>
          <p:nvPr/>
        </p:nvSpPr>
        <p:spPr>
          <a:xfrm>
            <a:off x="37686344" y="19764831"/>
            <a:ext cx="11218863" cy="4050582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/>
              <a:t>Figure above:</a:t>
            </a:r>
            <a:r>
              <a:rPr lang="en-US" sz="4000" dirty="0"/>
              <a:t> Adjusted PFS curves from a Cox proportional hazards model for </a:t>
            </a:r>
            <a:r>
              <a:rPr lang="en-US" sz="4000" b="1" dirty="0"/>
              <a:t>CRP</a:t>
            </a:r>
            <a:r>
              <a:rPr lang="en-US" sz="4000" dirty="0"/>
              <a:t> below </a:t>
            </a:r>
            <a:r>
              <a:rPr lang="en-US" sz="4000" i="1" dirty="0"/>
              <a:t>versus</a:t>
            </a:r>
            <a:r>
              <a:rPr lang="en-US" sz="4000" dirty="0"/>
              <a:t> above the reference limit (5.0 mg/L) after the initial two FLOX cycles. The model was adjusted for age, sex, trial arm, and </a:t>
            </a:r>
            <a:r>
              <a:rPr lang="en-US" sz="4000" dirty="0" err="1"/>
              <a:t>GHQoL</a:t>
            </a:r>
            <a:r>
              <a:rPr lang="en-US" sz="4000" dirty="0"/>
              <a:t>, and included a CRP-time interaction term.</a:t>
            </a:r>
            <a:endParaRPr lang="nb-NO" sz="4000" dirty="0"/>
          </a:p>
        </p:txBody>
      </p:sp>
      <p:sp>
        <p:nvSpPr>
          <p:cNvPr id="16" name="Avrundet rektangel 15">
            <a:extLst>
              <a:ext uri="{FF2B5EF4-FFF2-40B4-BE49-F238E27FC236}">
                <a16:creationId xmlns:a16="http://schemas.microsoft.com/office/drawing/2014/main" id="{069454D8-6F75-60D5-4DB5-1E85D00D549D}"/>
              </a:ext>
            </a:extLst>
          </p:cNvPr>
          <p:cNvSpPr/>
          <p:nvPr/>
        </p:nvSpPr>
        <p:spPr>
          <a:xfrm>
            <a:off x="319314" y="17498641"/>
            <a:ext cx="20870862" cy="11863762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In 67 patients with complete follow-up, baseline quality of life (</a:t>
            </a:r>
            <a:r>
              <a:rPr lang="en-US" sz="4000" b="1" dirty="0"/>
              <a:t>QoL</a:t>
            </a:r>
            <a:r>
              <a:rPr lang="en-US" sz="4000" dirty="0"/>
              <a:t>) was assessed using the EORTC QLQ-C30 questionnaire.</a:t>
            </a:r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We derived the </a:t>
            </a:r>
            <a:r>
              <a:rPr lang="en-US" sz="4000" b="1" u="sng" dirty="0"/>
              <a:t>Global Health QoL score</a:t>
            </a:r>
            <a:r>
              <a:rPr lang="en-US" sz="4000" b="1" dirty="0"/>
              <a:t> (</a:t>
            </a:r>
            <a:r>
              <a:rPr lang="en-US" sz="4000" b="1" dirty="0" err="1"/>
              <a:t>GHQoL</a:t>
            </a:r>
            <a:r>
              <a:rPr lang="en-US" sz="4000" dirty="0"/>
              <a:t>) from Q29-30 and an exploratory </a:t>
            </a:r>
            <a:r>
              <a:rPr lang="en-US" sz="4000" b="1" u="sng" dirty="0"/>
              <a:t>composite symptom/functional index</a:t>
            </a:r>
            <a:r>
              <a:rPr lang="en-US" sz="4000" b="1" dirty="0"/>
              <a:t> (</a:t>
            </a:r>
            <a:r>
              <a:rPr lang="en-US" sz="4000" b="1" dirty="0" err="1"/>
              <a:t>CQoL</a:t>
            </a:r>
            <a:r>
              <a:rPr lang="en-US" sz="4000" b="1" dirty="0"/>
              <a:t>)</a:t>
            </a:r>
            <a:r>
              <a:rPr lang="en-US" sz="4000" dirty="0"/>
              <a:t> from Q1-28, both transformed to 0-100 scales. The </a:t>
            </a:r>
            <a:r>
              <a:rPr lang="en-US" sz="4000" dirty="0" err="1"/>
              <a:t>GHQoL</a:t>
            </a:r>
            <a:r>
              <a:rPr lang="en-US" sz="4000" dirty="0"/>
              <a:t> scale was reversed so that higher scores denoted worse self-perceived </a:t>
            </a:r>
            <a:r>
              <a:rPr lang="en-US" sz="4000" dirty="0" err="1"/>
              <a:t>GHQoL</a:t>
            </a:r>
            <a:r>
              <a:rPr lang="en-US" sz="4000" dirty="0"/>
              <a:t>, aligning its directionality with the </a:t>
            </a:r>
            <a:r>
              <a:rPr lang="en-US" sz="4000" dirty="0" err="1"/>
              <a:t>CQoL</a:t>
            </a:r>
            <a:r>
              <a:rPr lang="en-US" sz="4000" dirty="0"/>
              <a:t> index.</a:t>
            </a:r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Given the multidimensional impact of systemic inflammation in patients with advanced CRC, several inflammatory markers were evaluated: C-reactive protein (</a:t>
            </a:r>
            <a:r>
              <a:rPr lang="en-US" sz="4000" b="1" dirty="0"/>
              <a:t>CRP</a:t>
            </a:r>
            <a:r>
              <a:rPr lang="en-US" sz="4000" dirty="0"/>
              <a:t>), the modified Glasgow Prognostic Score (</a:t>
            </a:r>
            <a:r>
              <a:rPr lang="en-US" sz="4000" b="1" dirty="0" err="1"/>
              <a:t>mGSP</a:t>
            </a:r>
            <a:r>
              <a:rPr lang="en-US" sz="4000" dirty="0"/>
              <a:t>), and the Gustave Roussy Immune (</a:t>
            </a:r>
            <a:r>
              <a:rPr lang="en-US" sz="4000" b="1" dirty="0" err="1"/>
              <a:t>GRIm</a:t>
            </a:r>
            <a:r>
              <a:rPr lang="en-US" sz="4000" dirty="0"/>
              <a:t>) score.</a:t>
            </a:r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The trial arms were pooled because PFS was identical and because the trial was designed to exploit anti-tumor immunity induced by short-course oxaliplatin-based chemotherapy.</a:t>
            </a:r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b="1" dirty="0"/>
              <a:t>We examined associations between self-perceived global health status (</a:t>
            </a:r>
            <a:r>
              <a:rPr lang="en-US" sz="4000" b="1" dirty="0" err="1"/>
              <a:t>GHQoL</a:t>
            </a:r>
            <a:r>
              <a:rPr lang="en-US" sz="4000" b="1" dirty="0"/>
              <a:t>) or symptoms/functioning (</a:t>
            </a:r>
            <a:r>
              <a:rPr lang="en-US" sz="4000" b="1" dirty="0" err="1"/>
              <a:t>CQoL</a:t>
            </a:r>
            <a:r>
              <a:rPr lang="en-US" sz="4000" b="1" dirty="0"/>
              <a:t>), systemic inflammation, and PFS.</a:t>
            </a:r>
            <a:endParaRPr lang="en-US" sz="4000" dirty="0"/>
          </a:p>
          <a:p>
            <a:pPr marL="571500" indent="-571500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Cox models estimated HRs with 95% CIs per 10-point change on the 0-100 scale, adjusted for age, sex, trial arm, each baseline inflammatory marker, and tumor sidedness and mutation status.</a:t>
            </a:r>
          </a:p>
        </p:txBody>
      </p:sp>
      <p:sp>
        <p:nvSpPr>
          <p:cNvPr id="17" name="Avrundet rektangel 16">
            <a:extLst>
              <a:ext uri="{FF2B5EF4-FFF2-40B4-BE49-F238E27FC236}">
                <a16:creationId xmlns:a16="http://schemas.microsoft.com/office/drawing/2014/main" id="{66B6F0D4-50C1-FDEE-3776-777B2D023F29}"/>
              </a:ext>
            </a:extLst>
          </p:cNvPr>
          <p:cNvSpPr/>
          <p:nvPr/>
        </p:nvSpPr>
        <p:spPr>
          <a:xfrm>
            <a:off x="21538394" y="6060828"/>
            <a:ext cx="29260019" cy="6356144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0093C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fontAlgn="ctr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The mean baseline </a:t>
            </a:r>
            <a:r>
              <a:rPr lang="en-US" sz="4000" b="1" dirty="0" err="1"/>
              <a:t>GHQoL</a:t>
            </a:r>
            <a:r>
              <a:rPr lang="en-US" sz="4000" dirty="0"/>
              <a:t> score was 68.7 (SD 20.5), while the mean </a:t>
            </a:r>
            <a:r>
              <a:rPr lang="en-US" sz="4000" b="1" dirty="0" err="1"/>
              <a:t>CQoL</a:t>
            </a:r>
            <a:r>
              <a:rPr lang="en-US" sz="4000" dirty="0"/>
              <a:t> score was 17.9 (SD 12.9), both similar between arms.</a:t>
            </a:r>
          </a:p>
          <a:p>
            <a:pPr marL="571500" indent="-571500" fontAlgn="ctr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b="1" dirty="0"/>
              <a:t>Left figure below:</a:t>
            </a:r>
            <a:r>
              <a:rPr lang="en-US" sz="4000" dirty="0"/>
              <a:t> Poorer </a:t>
            </a:r>
            <a:r>
              <a:rPr lang="en-US" sz="4000" b="1" dirty="0" err="1"/>
              <a:t>GHQoL</a:t>
            </a:r>
            <a:r>
              <a:rPr lang="en-US" sz="4000" dirty="0"/>
              <a:t> (higher scores) and higher </a:t>
            </a:r>
            <a:r>
              <a:rPr lang="en-US" sz="4000" b="1" dirty="0" err="1"/>
              <a:t>CQoL</a:t>
            </a:r>
            <a:r>
              <a:rPr lang="en-US" sz="4000" dirty="0"/>
              <a:t> (greater symptom burden, worse functioning) </a:t>
            </a:r>
            <a:r>
              <a:rPr lang="en-US" sz="4000" b="1" u="sng" dirty="0"/>
              <a:t>at baseline</a:t>
            </a:r>
            <a:r>
              <a:rPr lang="en-US" sz="4000" dirty="0"/>
              <a:t> were consistently associated with increased progression risk, with </a:t>
            </a:r>
            <a:r>
              <a:rPr lang="en-US" sz="4000" dirty="0" err="1"/>
              <a:t>GHQoL</a:t>
            </a:r>
            <a:r>
              <a:rPr lang="en-US" sz="4000" dirty="0"/>
              <a:t> models appearing more robust across alternative adjustment sets, although somewhat attenuated when adjusted for CRP. In general, </a:t>
            </a:r>
            <a:r>
              <a:rPr lang="en-US" sz="4000" dirty="0" err="1"/>
              <a:t>CQoL</a:t>
            </a:r>
            <a:r>
              <a:rPr lang="en-US" sz="4000" dirty="0"/>
              <a:t> models showed weaker associations with progression risk, non-significant across most models.</a:t>
            </a:r>
          </a:p>
          <a:p>
            <a:pPr marL="571500" indent="-571500" fontAlgn="ctr">
              <a:spcAft>
                <a:spcPts val="2400"/>
              </a:spcAft>
              <a:buFont typeface="Courier New" panose="02070309020205020404" pitchFamily="49" charset="0"/>
              <a:buChar char="o"/>
            </a:pPr>
            <a:r>
              <a:rPr lang="en-US" sz="4000" dirty="0"/>
              <a:t>After adjustment for inflammatory markers measured </a:t>
            </a:r>
            <a:r>
              <a:rPr lang="en-US" sz="4000" b="1" u="sng" dirty="0"/>
              <a:t>following the initial two FLOX cycles</a:t>
            </a:r>
            <a:r>
              <a:rPr lang="en-US" sz="4000" b="1" dirty="0"/>
              <a:t> </a:t>
            </a:r>
            <a:r>
              <a:rPr lang="en-US" sz="4000" dirty="0"/>
              <a:t>(identical treatment in both trial arms), poorer baseline </a:t>
            </a:r>
            <a:r>
              <a:rPr lang="en-US" sz="4000" b="1" dirty="0" err="1"/>
              <a:t>GHQoL</a:t>
            </a:r>
            <a:r>
              <a:rPr lang="en-US" sz="4000" dirty="0"/>
              <a:t> remained independently prognostic of shorter PFS (HR 1.25 per 10-point worsening, 95% CI 1.05-1.50, </a:t>
            </a:r>
            <a:r>
              <a:rPr lang="en-US" sz="4000" i="1" dirty="0"/>
              <a:t>p</a:t>
            </a:r>
            <a:r>
              <a:rPr lang="en-US" sz="4000" dirty="0"/>
              <a:t> = 0.012) across alternative adjustments, alongside </a:t>
            </a:r>
            <a:r>
              <a:rPr lang="en-US" sz="4000" b="1" dirty="0"/>
              <a:t>CRP</a:t>
            </a:r>
            <a:r>
              <a:rPr lang="en-US" sz="4000" dirty="0"/>
              <a:t> above the reference limit (HR 5.65, 95% CI 2.35-13.6, </a:t>
            </a:r>
            <a:r>
              <a:rPr lang="en-US" sz="4000" i="1" dirty="0"/>
              <a:t>p</a:t>
            </a:r>
            <a:r>
              <a:rPr lang="en-US" sz="4000" dirty="0"/>
              <a:t> &lt; 0.001). Higher baseline </a:t>
            </a:r>
            <a:r>
              <a:rPr lang="en-US" sz="4000" dirty="0" err="1"/>
              <a:t>CQoL</a:t>
            </a:r>
            <a:r>
              <a:rPr lang="en-US" sz="4000" dirty="0"/>
              <a:t> was also associated with increased progression risk, but this was weaker and non-significant except in the CRP-adjusted model.</a:t>
            </a:r>
          </a:p>
        </p:txBody>
      </p:sp>
    </p:spTree>
    <p:extLst>
      <p:ext uri="{BB962C8B-B14F-4D97-AF65-F5344CB8AC3E}">
        <p14:creationId xmlns:p14="http://schemas.microsoft.com/office/powerpoint/2010/main" val="415400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30671</TotalTime>
  <Words>684</Words>
  <Application>Microsoft Macintosh PowerPoint</Application>
  <PresentationFormat>Egendefinert</PresentationFormat>
  <Paragraphs>25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Courier New</vt:lpstr>
      <vt:lpstr>Office 2013 - 2022 Theme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Sebastian Meltzer</dc:creator>
  <cp:lastModifiedBy>Anne Hansen Ree</cp:lastModifiedBy>
  <cp:revision>289</cp:revision>
  <dcterms:created xsi:type="dcterms:W3CDTF">2022-02-28T12:37:06Z</dcterms:created>
  <dcterms:modified xsi:type="dcterms:W3CDTF">2026-09-27T12:43:09Z</dcterms:modified>
</cp:coreProperties>
</file>