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51120675" cy="31321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8041" userDrawn="1">
          <p15:clr>
            <a:srgbClr val="A4A3A4"/>
          </p15:clr>
        </p15:guide>
        <p15:guide id="3" orient="horz" pos="2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C8"/>
    <a:srgbClr val="B41672"/>
    <a:srgbClr val="00AEEF"/>
    <a:srgbClr val="84ABD9"/>
    <a:srgbClr val="00B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997"/>
    <p:restoredTop sz="94986"/>
  </p:normalViewPr>
  <p:slideViewPr>
    <p:cSldViewPr snapToGrid="0" snapToObjects="1">
      <p:cViewPr>
        <p:scale>
          <a:sx n="50" d="100"/>
          <a:sy n="50" d="100"/>
        </p:scale>
        <p:origin x="1032" y="144"/>
      </p:cViewPr>
      <p:guideLst>
        <p:guide pos="18041"/>
        <p:guide orient="horz" pos="2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EAEC2-C692-4B46-978F-109B22A150D2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1143000"/>
            <a:ext cx="5035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9ECD2-5647-1F4F-BF62-73CAE4D174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1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1225" y="1143000"/>
            <a:ext cx="5035550" cy="30861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ECD2-5647-1F4F-BF62-73CAE4D174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80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90085" y="5125977"/>
            <a:ext cx="38340506" cy="10904479"/>
          </a:xfrm>
        </p:spPr>
        <p:txBody>
          <a:bodyPr anchor="b"/>
          <a:lstStyle>
            <a:lvl1pPr algn="ctr">
              <a:defRPr sz="25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085" y="16450974"/>
            <a:ext cx="38340506" cy="7562080"/>
          </a:xfrm>
        </p:spPr>
        <p:txBody>
          <a:bodyPr/>
          <a:lstStyle>
            <a:lvl1pPr marL="0" indent="0" algn="ctr">
              <a:buNone/>
              <a:defRPr sz="10063"/>
            </a:lvl1pPr>
            <a:lvl2pPr marL="1917040" indent="0" algn="ctr">
              <a:buNone/>
              <a:defRPr sz="8386"/>
            </a:lvl2pPr>
            <a:lvl3pPr marL="3834079" indent="0" algn="ctr">
              <a:buNone/>
              <a:defRPr sz="7547"/>
            </a:lvl3pPr>
            <a:lvl4pPr marL="5751119" indent="0" algn="ctr">
              <a:buNone/>
              <a:defRPr sz="6709"/>
            </a:lvl4pPr>
            <a:lvl5pPr marL="7668158" indent="0" algn="ctr">
              <a:buNone/>
              <a:defRPr sz="6709"/>
            </a:lvl5pPr>
            <a:lvl6pPr marL="9585198" indent="0" algn="ctr">
              <a:buNone/>
              <a:defRPr sz="6709"/>
            </a:lvl6pPr>
            <a:lvl7pPr marL="11502238" indent="0" algn="ctr">
              <a:buNone/>
              <a:defRPr sz="6709"/>
            </a:lvl7pPr>
            <a:lvl8pPr marL="13419277" indent="0" algn="ctr">
              <a:buNone/>
              <a:defRPr sz="6709"/>
            </a:lvl8pPr>
            <a:lvl9pPr marL="15336317" indent="0" algn="ctr">
              <a:buNone/>
              <a:defRPr sz="67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3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7921" y="7808597"/>
            <a:ext cx="44091582" cy="13028820"/>
          </a:xfrm>
        </p:spPr>
        <p:txBody>
          <a:bodyPr anchor="b"/>
          <a:lstStyle>
            <a:lvl1pPr>
              <a:defRPr sz="25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87921" y="20960675"/>
            <a:ext cx="44091582" cy="6851548"/>
          </a:xfrm>
        </p:spPr>
        <p:txBody>
          <a:bodyPr/>
          <a:lstStyle>
            <a:lvl1pPr marL="0" indent="0">
              <a:buNone/>
              <a:defRPr sz="10063">
                <a:solidFill>
                  <a:schemeClr val="tx1">
                    <a:tint val="75000"/>
                  </a:schemeClr>
                </a:solidFill>
              </a:defRPr>
            </a:lvl1pPr>
            <a:lvl2pPr marL="1917040" indent="0">
              <a:buNone/>
              <a:defRPr sz="8386">
                <a:solidFill>
                  <a:schemeClr val="tx1">
                    <a:tint val="75000"/>
                  </a:schemeClr>
                </a:solidFill>
              </a:defRPr>
            </a:lvl2pPr>
            <a:lvl3pPr marL="3834079" indent="0">
              <a:buNone/>
              <a:defRPr sz="7547">
                <a:solidFill>
                  <a:schemeClr val="tx1">
                    <a:tint val="75000"/>
                  </a:schemeClr>
                </a:solidFill>
              </a:defRPr>
            </a:lvl3pPr>
            <a:lvl4pPr marL="5751119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4pPr>
            <a:lvl5pPr marL="766815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5pPr>
            <a:lvl6pPr marL="958519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6pPr>
            <a:lvl7pPr marL="1150223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7pPr>
            <a:lvl8pPr marL="1341927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8pPr>
            <a:lvl9pPr marL="1533631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546" y="8337866"/>
            <a:ext cx="21726287" cy="19873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79842" y="8337866"/>
            <a:ext cx="21726287" cy="19873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0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5" y="1667576"/>
            <a:ext cx="44091582" cy="6054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1207" y="7678089"/>
            <a:ext cx="21626440" cy="3762913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1207" y="11441002"/>
            <a:ext cx="21626440" cy="16827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79842" y="7678089"/>
            <a:ext cx="21732945" cy="3762913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79842" y="11441002"/>
            <a:ext cx="21732945" cy="16827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0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2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2088092"/>
            <a:ext cx="16487747" cy="7308321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945" y="4509700"/>
            <a:ext cx="25879842" cy="22258477"/>
          </a:xfrm>
        </p:spPr>
        <p:txBody>
          <a:bodyPr/>
          <a:lstStyle>
            <a:lvl1pPr>
              <a:defRPr sz="13418"/>
            </a:lvl1pPr>
            <a:lvl2pPr>
              <a:defRPr sz="11740"/>
            </a:lvl2pPr>
            <a:lvl3pPr>
              <a:defRPr sz="10063"/>
            </a:lvl3pPr>
            <a:lvl4pPr>
              <a:defRPr sz="8386"/>
            </a:lvl4pPr>
            <a:lvl5pPr>
              <a:defRPr sz="8386"/>
            </a:lvl5pPr>
            <a:lvl6pPr>
              <a:defRPr sz="8386"/>
            </a:lvl6pPr>
            <a:lvl7pPr>
              <a:defRPr sz="8386"/>
            </a:lvl7pPr>
            <a:lvl8pPr>
              <a:defRPr sz="8386"/>
            </a:lvl8pPr>
            <a:lvl9pPr>
              <a:defRPr sz="83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9396413"/>
            <a:ext cx="16487747" cy="17408016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0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2088092"/>
            <a:ext cx="16487747" cy="7308321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32945" y="4509700"/>
            <a:ext cx="25879842" cy="22258477"/>
          </a:xfrm>
        </p:spPr>
        <p:txBody>
          <a:bodyPr anchor="t"/>
          <a:lstStyle>
            <a:lvl1pPr marL="0" indent="0">
              <a:buNone/>
              <a:defRPr sz="13418"/>
            </a:lvl1pPr>
            <a:lvl2pPr marL="1917040" indent="0">
              <a:buNone/>
              <a:defRPr sz="11740"/>
            </a:lvl2pPr>
            <a:lvl3pPr marL="3834079" indent="0">
              <a:buNone/>
              <a:defRPr sz="10063"/>
            </a:lvl3pPr>
            <a:lvl4pPr marL="5751119" indent="0">
              <a:buNone/>
              <a:defRPr sz="8386"/>
            </a:lvl4pPr>
            <a:lvl5pPr marL="7668158" indent="0">
              <a:buNone/>
              <a:defRPr sz="8386"/>
            </a:lvl5pPr>
            <a:lvl6pPr marL="9585198" indent="0">
              <a:buNone/>
              <a:defRPr sz="8386"/>
            </a:lvl6pPr>
            <a:lvl7pPr marL="11502238" indent="0">
              <a:buNone/>
              <a:defRPr sz="8386"/>
            </a:lvl7pPr>
            <a:lvl8pPr marL="13419277" indent="0">
              <a:buNone/>
              <a:defRPr sz="8386"/>
            </a:lvl8pPr>
            <a:lvl9pPr marL="15336317" indent="0">
              <a:buNone/>
              <a:defRPr sz="8386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9396413"/>
            <a:ext cx="16487747" cy="17408016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83233" y="1667573"/>
            <a:ext cx="11022896" cy="265434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14547" y="1667573"/>
            <a:ext cx="32429678" cy="26543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1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14547" y="1667576"/>
            <a:ext cx="44091582" cy="605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4547" y="8337866"/>
            <a:ext cx="44091582" cy="1987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14546" y="29030277"/>
            <a:ext cx="11502152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33724" y="29030277"/>
            <a:ext cx="17253228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03977" y="29030277"/>
            <a:ext cx="11502152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8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834079" rtl="0" eaLnBrk="1" latinLnBrk="0" hangingPunct="1">
        <a:lnSpc>
          <a:spcPct val="90000"/>
        </a:lnSpc>
        <a:spcBef>
          <a:spcPct val="0"/>
        </a:spcBef>
        <a:buNone/>
        <a:defRPr sz="184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8520" indent="-958520" algn="l" defTabSz="3834079" rtl="0" eaLnBrk="1" latinLnBrk="0" hangingPunct="1">
        <a:lnSpc>
          <a:spcPct val="90000"/>
        </a:lnSpc>
        <a:spcBef>
          <a:spcPts val="4193"/>
        </a:spcBef>
        <a:buFont typeface="Arial" panose="020B0604020202020204" pitchFamily="34" charset="0"/>
        <a:buChar char="•"/>
        <a:defRPr sz="11740" kern="1200">
          <a:solidFill>
            <a:schemeClr val="tx1"/>
          </a:solidFill>
          <a:latin typeface="+mn-lt"/>
          <a:ea typeface="+mn-ea"/>
          <a:cs typeface="+mn-cs"/>
        </a:defRPr>
      </a:lvl1pPr>
      <a:lvl2pPr marL="287555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10063" kern="1200">
          <a:solidFill>
            <a:schemeClr val="tx1"/>
          </a:solidFill>
          <a:latin typeface="+mn-lt"/>
          <a:ea typeface="+mn-ea"/>
          <a:cs typeface="+mn-cs"/>
        </a:defRPr>
      </a:lvl2pPr>
      <a:lvl3pPr marL="479259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8386" kern="1200">
          <a:solidFill>
            <a:schemeClr val="tx1"/>
          </a:solidFill>
          <a:latin typeface="+mn-lt"/>
          <a:ea typeface="+mn-ea"/>
          <a:cs typeface="+mn-cs"/>
        </a:defRPr>
      </a:lvl3pPr>
      <a:lvl4pPr marL="670963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862667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1054371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246075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437779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629483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1pPr>
      <a:lvl2pPr marL="191704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2pPr>
      <a:lvl3pPr marL="383407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3pPr>
      <a:lvl4pPr marL="575111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766815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958519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150223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341927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533631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42F422D4-1245-B6EB-CB18-372B175BF51C}"/>
              </a:ext>
            </a:extLst>
          </p:cNvPr>
          <p:cNvSpPr/>
          <p:nvPr/>
        </p:nvSpPr>
        <p:spPr>
          <a:xfrm>
            <a:off x="319313" y="285272"/>
            <a:ext cx="50553339" cy="3860802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cs typeface="Arial" panose="020B0604020202020204" pitchFamily="34" charset="0"/>
              </a:rPr>
              <a:t>Clinical, radiological, and molecular indicators of outcome in metastatic microsatellite-stable (MSS) colorectal cancer (CRC)</a:t>
            </a:r>
          </a:p>
          <a:p>
            <a:pPr algn="ctr"/>
            <a:r>
              <a:rPr lang="en-US" sz="7200" b="1" dirty="0">
                <a:cs typeface="Arial" panose="020B0604020202020204" pitchFamily="34" charset="0"/>
              </a:rPr>
              <a:t>treated with first-line oxaliplatin-based chemotherapy and nivolumab</a:t>
            </a:r>
            <a:endParaRPr lang="nb-NO" sz="7200" dirty="0">
              <a:cs typeface="Arial" panose="020B0604020202020204" pitchFamily="34" charset="0"/>
            </a:endParaRPr>
          </a:p>
          <a:p>
            <a:pPr algn="ctr"/>
            <a:r>
              <a:rPr lang="nb-NO" sz="4800" b="1" noProof="1">
                <a:cs typeface="Arial" panose="020B0604020202020204" pitchFamily="34" charset="0"/>
              </a:rPr>
              <a:t>Anne Hansen Ree</a:t>
            </a:r>
            <a:r>
              <a:rPr lang="nb-NO" sz="4800" baseline="30000" noProof="1">
                <a:cs typeface="Arial" panose="020B0604020202020204" pitchFamily="34" charset="0"/>
              </a:rPr>
              <a:t>1,3@</a:t>
            </a:r>
            <a:r>
              <a:rPr lang="nb-NO" sz="4800" noProof="1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Kine M. Bakke</a:t>
            </a:r>
            <a:r>
              <a:rPr lang="nb-NO" sz="4800" baseline="30000" dirty="0">
                <a:cs typeface="Arial" panose="020B0604020202020204" pitchFamily="34" charset="0"/>
              </a:rPr>
              <a:t>1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Paula A. Bousquet</a:t>
            </a:r>
            <a:r>
              <a:rPr lang="nb-NO" sz="4800" baseline="30000" dirty="0">
                <a:cs typeface="Arial" panose="020B0604020202020204" pitchFamily="34" charset="0"/>
              </a:rPr>
              <a:t>1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Stein Harald Holmedal</a:t>
            </a:r>
            <a:r>
              <a:rPr lang="nb-NO" sz="4800" baseline="30000" dirty="0">
                <a:cs typeface="Arial" panose="020B0604020202020204" pitchFamily="34" charset="0"/>
              </a:rPr>
              <a:t>2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Anne Negård</a:t>
            </a:r>
            <a:r>
              <a:rPr lang="nb-NO" sz="4800" baseline="30000" dirty="0">
                <a:cs typeface="Arial" panose="020B0604020202020204" pitchFamily="34" charset="0"/>
              </a:rPr>
              <a:t>2,3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Sebastian Meltzer</a:t>
            </a:r>
            <a:r>
              <a:rPr lang="nb-NO" sz="4800" baseline="30000" dirty="0">
                <a:cs typeface="Arial" panose="020B0604020202020204" pitchFamily="34" charset="0"/>
              </a:rPr>
              <a:t>1</a:t>
            </a:r>
            <a:endParaRPr lang="nb-NO" sz="4800" baseline="30000" noProof="1">
              <a:cs typeface="Arial" panose="020B0604020202020204" pitchFamily="34" charset="0"/>
            </a:endParaRPr>
          </a:p>
          <a:p>
            <a:pPr algn="ctr"/>
            <a:r>
              <a:rPr lang="nb-NO" sz="4000" noProof="1">
                <a:cs typeface="Arial" panose="020B0604020202020204" pitchFamily="34" charset="0"/>
              </a:rPr>
              <a:t>Departments of </a:t>
            </a:r>
            <a:r>
              <a:rPr lang="nb-NO" sz="4000" baseline="30000" noProof="1">
                <a:cs typeface="Arial" panose="020B0604020202020204" pitchFamily="34" charset="0"/>
              </a:rPr>
              <a:t>1</a:t>
            </a:r>
            <a:r>
              <a:rPr lang="nb-NO" sz="4000" noProof="1">
                <a:cs typeface="Arial" panose="020B0604020202020204" pitchFamily="34" charset="0"/>
              </a:rPr>
              <a:t>Oncology and </a:t>
            </a:r>
            <a:r>
              <a:rPr lang="nb-NO" sz="4000" baseline="30000" noProof="1">
                <a:cs typeface="Arial" panose="020B0604020202020204" pitchFamily="34" charset="0"/>
              </a:rPr>
              <a:t>2</a:t>
            </a:r>
            <a:r>
              <a:rPr lang="nb-NO" sz="4000" noProof="1">
                <a:cs typeface="Arial" panose="020B0604020202020204" pitchFamily="34" charset="0"/>
              </a:rPr>
              <a:t>Diagnostic Imaging, Akershus University Hospital; </a:t>
            </a:r>
            <a:r>
              <a:rPr lang="nb-NO" sz="4000" baseline="30000" noProof="1">
                <a:cs typeface="Arial" panose="020B0604020202020204" pitchFamily="34" charset="0"/>
              </a:rPr>
              <a:t>3</a:t>
            </a:r>
            <a:r>
              <a:rPr lang="nb-NO" sz="4000" noProof="1">
                <a:cs typeface="Arial" panose="020B0604020202020204" pitchFamily="34" charset="0"/>
              </a:rPr>
              <a:t>Institute of Clinical Medicine, University of Oslo; Norway</a:t>
            </a:r>
            <a:endParaRPr lang="nb-NO" sz="4000" baseline="30000" noProof="1">
              <a:cs typeface="Arial" panose="020B060402020202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978EEC-4B23-C140-9BA3-C0F03FFEE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9362" y="29905676"/>
            <a:ext cx="6158533" cy="103734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C9F57947-6C34-6B45-8954-41BA65A58389}"/>
              </a:ext>
            </a:extLst>
          </p:cNvPr>
          <p:cNvSpPr txBox="1"/>
          <p:nvPr/>
        </p:nvSpPr>
        <p:spPr>
          <a:xfrm>
            <a:off x="28550748" y="30009647"/>
            <a:ext cx="6378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baseline="30000" noProof="1">
                <a:cs typeface="Arial" panose="020B0604020202020204" pitchFamily="34" charset="0"/>
              </a:rPr>
              <a:t>@ </a:t>
            </a:r>
            <a:r>
              <a:rPr lang="en-US" sz="4400" b="1" noProof="1">
                <a:cs typeface="Arial" panose="020B0604020202020204" pitchFamily="34" charset="0"/>
              </a:rPr>
              <a:t>a.h.ree@medisin.uio.no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940CFAA-9844-A54C-A247-4498CD85E347}"/>
              </a:ext>
            </a:extLst>
          </p:cNvPr>
          <p:cNvSpPr txBox="1"/>
          <p:nvPr/>
        </p:nvSpPr>
        <p:spPr>
          <a:xfrm>
            <a:off x="783317" y="2953002"/>
            <a:ext cx="2441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B41672"/>
                </a:solidFill>
              </a:rPr>
              <a:t>795P</a:t>
            </a:r>
            <a:endParaRPr lang="en-US" b="1" dirty="0">
              <a:solidFill>
                <a:srgbClr val="B41672"/>
              </a:solidFill>
            </a:endParaRPr>
          </a:p>
        </p:txBody>
      </p:sp>
      <p:sp>
        <p:nvSpPr>
          <p:cNvPr id="13" name="Avrundet rektangel 12">
            <a:extLst>
              <a:ext uri="{FF2B5EF4-FFF2-40B4-BE49-F238E27FC236}">
                <a16:creationId xmlns:a16="http://schemas.microsoft.com/office/drawing/2014/main" id="{F36C023A-5A12-0442-A3FD-1A979D5355F2}"/>
              </a:ext>
            </a:extLst>
          </p:cNvPr>
          <p:cNvSpPr/>
          <p:nvPr/>
        </p:nvSpPr>
        <p:spPr>
          <a:xfrm>
            <a:off x="336512" y="5747986"/>
            <a:ext cx="12152278" cy="7837386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The randomized phase 2 METIMMOX trial (NCT03388190) investigated alternating oxaliplatin-based chemotherapy and nivolumab (2 cycles each) </a:t>
            </a:r>
            <a:r>
              <a:rPr lang="en-US" sz="4000" i="1" dirty="0"/>
              <a:t>versus</a:t>
            </a:r>
            <a:r>
              <a:rPr lang="en-US" sz="4000" dirty="0"/>
              <a:t> chemotherapy alone in unresectable abdominal metastases from MSS CRC.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An experimental-arm subgroup achieved unexpectedly long progression-free survival (PFS), clearly exceeding that of the control arm (median PFS 9.3 months).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We conducted a </a:t>
            </a:r>
            <a:r>
              <a:rPr lang="en-US" sz="4000" i="1" dirty="0"/>
              <a:t>post hoc</a:t>
            </a:r>
            <a:r>
              <a:rPr lang="en-US" sz="4000" dirty="0"/>
              <a:t> analysis to identify tumor factors associated with favorable outcomes.</a:t>
            </a:r>
            <a:r>
              <a:rPr lang="nb-NO" sz="4000" dirty="0"/>
              <a:t> </a:t>
            </a:r>
            <a:endParaRPr lang="en-US" sz="4000" dirty="0"/>
          </a:p>
        </p:txBody>
      </p:sp>
      <p:sp>
        <p:nvSpPr>
          <p:cNvPr id="15" name="Avrundet rektangel 14">
            <a:extLst>
              <a:ext uri="{FF2B5EF4-FFF2-40B4-BE49-F238E27FC236}">
                <a16:creationId xmlns:a16="http://schemas.microsoft.com/office/drawing/2014/main" id="{766BC68F-38E5-2F44-B497-45DE6D098625}"/>
              </a:ext>
            </a:extLst>
          </p:cNvPr>
          <p:cNvSpPr/>
          <p:nvPr/>
        </p:nvSpPr>
        <p:spPr>
          <a:xfrm>
            <a:off x="311681" y="28129210"/>
            <a:ext cx="27479546" cy="1585286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400" b="1" dirty="0"/>
              <a:t>The METIMMOX regimen was highly effective for limited liver or lymph node metastases from right-sided MSS CRC</a:t>
            </a:r>
          </a:p>
          <a:p>
            <a:pPr algn="ctr"/>
            <a:r>
              <a:rPr lang="en-US" sz="4400" b="1" dirty="0"/>
              <a:t>but ineffective for peritoneal and lung metastases.</a:t>
            </a:r>
            <a:r>
              <a:rPr lang="nb-NO" sz="4400" b="1" dirty="0"/>
              <a:t> </a:t>
            </a:r>
            <a:endParaRPr lang="en-US" sz="4400" b="1" dirty="0"/>
          </a:p>
        </p:txBody>
      </p:sp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BAE5EE6B-32A0-2B47-9C3B-B1272D0954AC}"/>
              </a:ext>
            </a:extLst>
          </p:cNvPr>
          <p:cNvSpPr/>
          <p:nvPr/>
        </p:nvSpPr>
        <p:spPr>
          <a:xfrm>
            <a:off x="12932230" y="5747985"/>
            <a:ext cx="9503227" cy="7571263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rIns="0" rtlCol="0" anchor="ctr">
            <a:noAutofit/>
          </a:bodyPr>
          <a:lstStyle/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Of 36 evaluable experimental-arm patients, 31 had </a:t>
            </a:r>
            <a:r>
              <a:rPr lang="en-US" sz="4000" dirty="0" err="1"/>
              <a:t>EoT</a:t>
            </a:r>
            <a:r>
              <a:rPr lang="en-US" sz="4000" dirty="0"/>
              <a:t> tumor data.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At baseline, </a:t>
            </a:r>
            <a:r>
              <a:rPr lang="en-US" sz="4000" b="1" dirty="0"/>
              <a:t>BOC</a:t>
            </a:r>
            <a:r>
              <a:rPr lang="en-US" sz="4000" dirty="0"/>
              <a:t> (</a:t>
            </a:r>
            <a:r>
              <a:rPr lang="en-US" sz="4000" i="1" dirty="0"/>
              <a:t>n</a:t>
            </a:r>
            <a:r>
              <a:rPr lang="en-US" sz="4000" dirty="0"/>
              <a:t> = 7) predominantly had right-sided primaries with metastases restricted to liver or lymph nodes, </a:t>
            </a:r>
            <a:r>
              <a:rPr lang="en-US" sz="4000" b="1" dirty="0"/>
              <a:t>MOC</a:t>
            </a:r>
            <a:r>
              <a:rPr lang="en-US" sz="4000" dirty="0"/>
              <a:t> (</a:t>
            </a:r>
            <a:r>
              <a:rPr lang="en-US" sz="4000" i="1" dirty="0"/>
              <a:t>n</a:t>
            </a:r>
            <a:r>
              <a:rPr lang="en-US" sz="4000" dirty="0"/>
              <a:t> = 8) had left-sided or rectal primaries with peritoneal or lung subsidiary lesions, while </a:t>
            </a:r>
            <a:r>
              <a:rPr lang="en-US" sz="4000" b="1" dirty="0"/>
              <a:t>POC</a:t>
            </a:r>
            <a:r>
              <a:rPr lang="en-US" sz="4000" dirty="0"/>
              <a:t> (</a:t>
            </a:r>
            <a:r>
              <a:rPr lang="en-US" sz="4000" i="1" dirty="0"/>
              <a:t>n</a:t>
            </a:r>
            <a:r>
              <a:rPr lang="en-US" sz="4000" dirty="0"/>
              <a:t> = 16) had extensive multiorgan involvement and hyperintense core liver metastases on MRI, suggestive of necrosis.</a:t>
            </a:r>
          </a:p>
        </p:txBody>
      </p:sp>
      <p:pic>
        <p:nvPicPr>
          <p:cNvPr id="1035" name="Picture 103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8A46E57-1726-29AA-F5D9-6F508B1FFE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329"/>
          <a:stretch>
            <a:fillRect/>
          </a:stretch>
        </p:blipFill>
        <p:spPr>
          <a:xfrm>
            <a:off x="340143" y="29980620"/>
            <a:ext cx="9269438" cy="1200328"/>
          </a:xfrm>
          <a:prstGeom prst="rect">
            <a:avLst/>
          </a:prstGeom>
        </p:spPr>
      </p:pic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B8515DAF-5545-4F4E-A6D6-A9ED9FBAA325}"/>
              </a:ext>
            </a:extLst>
          </p:cNvPr>
          <p:cNvSpPr/>
          <p:nvPr/>
        </p:nvSpPr>
        <p:spPr>
          <a:xfrm>
            <a:off x="326118" y="15070667"/>
            <a:ext cx="12148913" cy="7488793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685800" indent="-685800">
              <a:buFont typeface="Courier New" panose="02070309020205020404" pitchFamily="49" charset="0"/>
              <a:buChar char="o"/>
            </a:pPr>
            <a:r>
              <a:rPr lang="en-US" sz="4000" dirty="0"/>
              <a:t>At baseline, the principal metastatic site was defined by the 2 largest metastases (main lesions) in the dominant abdominal organ, and the global metastatic pattern by the main and subsidiary lesions across all involved organs.</a:t>
            </a:r>
          </a:p>
          <a:p>
            <a:pPr marL="685800" indent="-685800">
              <a:buFont typeface="Courier New" panose="02070309020205020404" pitchFamily="49" charset="0"/>
              <a:buChar char="o"/>
            </a:pPr>
            <a:r>
              <a:rPr lang="en-US" sz="4000" dirty="0"/>
              <a:t>Patients with conclusive end-of-treatment (</a:t>
            </a:r>
            <a:r>
              <a:rPr lang="en-US" sz="4000" dirty="0" err="1"/>
              <a:t>EoT</a:t>
            </a:r>
            <a:r>
              <a:rPr lang="en-US" sz="4000" dirty="0"/>
              <a:t>) tumor assessments (excluding those who discontinued treatment due to adverse events) were categorized as </a:t>
            </a:r>
            <a:r>
              <a:rPr lang="en-US" sz="4000" b="1" u="sng" dirty="0"/>
              <a:t>best outcome cases</a:t>
            </a:r>
            <a:r>
              <a:rPr lang="en-US" sz="4000" dirty="0"/>
              <a:t> (</a:t>
            </a:r>
            <a:r>
              <a:rPr lang="en-US" sz="4000" b="1" dirty="0"/>
              <a:t>BOC</a:t>
            </a:r>
            <a:r>
              <a:rPr lang="en-US" sz="4000" dirty="0"/>
              <a:t>: PFS 19.8-41.6 months), </a:t>
            </a:r>
            <a:r>
              <a:rPr lang="en-US" sz="4000" b="1" u="sng" dirty="0"/>
              <a:t>moderate outcome cases</a:t>
            </a:r>
            <a:r>
              <a:rPr lang="en-US" sz="4000" dirty="0"/>
              <a:t> (</a:t>
            </a:r>
            <a:r>
              <a:rPr lang="en-US" sz="4000" b="1" dirty="0"/>
              <a:t>MOC</a:t>
            </a:r>
            <a:r>
              <a:rPr lang="en-US" sz="4000" dirty="0"/>
              <a:t>: PFS 9.9-16.4 months), or </a:t>
            </a:r>
            <a:r>
              <a:rPr lang="en-US" sz="4000" b="1" u="sng" dirty="0"/>
              <a:t>poor outcome cases</a:t>
            </a:r>
            <a:r>
              <a:rPr lang="en-US" sz="4000" dirty="0"/>
              <a:t> (</a:t>
            </a:r>
            <a:r>
              <a:rPr lang="en-US" sz="4000" b="1" dirty="0"/>
              <a:t>POC</a:t>
            </a:r>
            <a:r>
              <a:rPr lang="en-US" sz="4000" dirty="0"/>
              <a:t>: PFS 1.9-9.2 months).</a:t>
            </a:r>
            <a:r>
              <a:rPr lang="nb-NO" sz="4000" dirty="0"/>
              <a:t> </a:t>
            </a:r>
            <a:endParaRPr lang="en-US" sz="4000" dirty="0"/>
          </a:p>
        </p:txBody>
      </p: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7E3E1077-4DDF-A0AF-5711-8DB6129C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08114"/>
              </p:ext>
            </p:extLst>
          </p:nvPr>
        </p:nvGraphicFramePr>
        <p:xfrm>
          <a:off x="28405831" y="5748932"/>
          <a:ext cx="22470369" cy="20172801"/>
        </p:xfrm>
        <a:graphic>
          <a:graphicData uri="http://schemas.openxmlformats.org/drawingml/2006/table">
            <a:tbl>
              <a:tblPr firstRow="1" firstCol="1" bandRow="1"/>
              <a:tblGrid>
                <a:gridCol w="1198568">
                  <a:extLst>
                    <a:ext uri="{9D8B030D-6E8A-4147-A177-3AD203B41FA5}">
                      <a16:colId xmlns:a16="http://schemas.microsoft.com/office/drawing/2014/main" val="4083584354"/>
                    </a:ext>
                  </a:extLst>
                </a:gridCol>
                <a:gridCol w="717452">
                  <a:extLst>
                    <a:ext uri="{9D8B030D-6E8A-4147-A177-3AD203B41FA5}">
                      <a16:colId xmlns:a16="http://schemas.microsoft.com/office/drawing/2014/main" val="4081743382"/>
                    </a:ext>
                  </a:extLst>
                </a:gridCol>
                <a:gridCol w="1434905">
                  <a:extLst>
                    <a:ext uri="{9D8B030D-6E8A-4147-A177-3AD203B41FA5}">
                      <a16:colId xmlns:a16="http://schemas.microsoft.com/office/drawing/2014/main" val="601447698"/>
                    </a:ext>
                  </a:extLst>
                </a:gridCol>
                <a:gridCol w="1676308">
                  <a:extLst>
                    <a:ext uri="{9D8B030D-6E8A-4147-A177-3AD203B41FA5}">
                      <a16:colId xmlns:a16="http://schemas.microsoft.com/office/drawing/2014/main" val="3978500180"/>
                    </a:ext>
                  </a:extLst>
                </a:gridCol>
                <a:gridCol w="1436596">
                  <a:extLst>
                    <a:ext uri="{9D8B030D-6E8A-4147-A177-3AD203B41FA5}">
                      <a16:colId xmlns:a16="http://schemas.microsoft.com/office/drawing/2014/main" val="4116148047"/>
                    </a:ext>
                  </a:extLst>
                </a:gridCol>
                <a:gridCol w="2154048">
                  <a:extLst>
                    <a:ext uri="{9D8B030D-6E8A-4147-A177-3AD203B41FA5}">
                      <a16:colId xmlns:a16="http://schemas.microsoft.com/office/drawing/2014/main" val="2155402212"/>
                    </a:ext>
                  </a:extLst>
                </a:gridCol>
                <a:gridCol w="962231">
                  <a:extLst>
                    <a:ext uri="{9D8B030D-6E8A-4147-A177-3AD203B41FA5}">
                      <a16:colId xmlns:a16="http://schemas.microsoft.com/office/drawing/2014/main" val="3264310151"/>
                    </a:ext>
                  </a:extLst>
                </a:gridCol>
                <a:gridCol w="1924463">
                  <a:extLst>
                    <a:ext uri="{9D8B030D-6E8A-4147-A177-3AD203B41FA5}">
                      <a16:colId xmlns:a16="http://schemas.microsoft.com/office/drawing/2014/main" val="284271247"/>
                    </a:ext>
                  </a:extLst>
                </a:gridCol>
                <a:gridCol w="1196881">
                  <a:extLst>
                    <a:ext uri="{9D8B030D-6E8A-4147-A177-3AD203B41FA5}">
                      <a16:colId xmlns:a16="http://schemas.microsoft.com/office/drawing/2014/main" val="1667225573"/>
                    </a:ext>
                  </a:extLst>
                </a:gridCol>
                <a:gridCol w="3825317">
                  <a:extLst>
                    <a:ext uri="{9D8B030D-6E8A-4147-A177-3AD203B41FA5}">
                      <a16:colId xmlns:a16="http://schemas.microsoft.com/office/drawing/2014/main" val="2716779297"/>
                    </a:ext>
                  </a:extLst>
                </a:gridCol>
                <a:gridCol w="2463800">
                  <a:extLst>
                    <a:ext uri="{9D8B030D-6E8A-4147-A177-3AD203B41FA5}">
                      <a16:colId xmlns:a16="http://schemas.microsoft.com/office/drawing/2014/main" val="69377473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62662248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577401442"/>
                    </a:ext>
                  </a:extLst>
                </a:gridCol>
              </a:tblGrid>
              <a:tr h="598931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CRP (mg/L)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noProof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Primary tumor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Main metastatic lesions at baseline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Subsidiary metastatic lesions at baseline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Organ(s) with progressing metastases at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EoT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Outcome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03529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 (years)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 baseline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Before first nivolumab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Site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Mutation status*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TMB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Involved organ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SLD (mm)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Involved organ(s)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BOR</a:t>
                      </a:r>
                      <a:endParaRPr lang="nb-NO"/>
                    </a:p>
                  </a:txBody>
                  <a:tcPr marL="44450" marR="4445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TTP (months)</a:t>
                      </a:r>
                      <a:endParaRPr lang="nb-NO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86102"/>
                  </a:ext>
                </a:extLst>
              </a:tr>
              <a:tr h="443652">
                <a:tc gridSpan="1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Best-outcome cases (BOC)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27541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G12C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 tissue, Bone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750032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MLH1 </a:t>
                      </a:r>
                      <a:r>
                        <a:rPr lang="nb-NO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K618A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 tissue**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reached at 40.0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695822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G12V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reached at 36.4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348636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BRAF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V600E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365075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BRAF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V600E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LN, 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reached at 33.1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220970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BRAF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V600E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Soft tissue, Bone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945595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19***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404367"/>
                  </a:ext>
                </a:extLst>
              </a:tr>
              <a:tr h="443652">
                <a:tc gridSpan="1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Moderate-outcome cases (MOC)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40805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G12A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19780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G12V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476902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A146, </a:t>
                      </a: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MSH2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N835D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346017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269307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796792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464344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G13D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16***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 (supradiaphragmatic sites)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859138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493006"/>
                  </a:ext>
                </a:extLst>
              </a:tr>
              <a:tr h="443652">
                <a:tc gridSpan="1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Poor-outcome cases (POC)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467148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G13D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072168"/>
                  </a:ext>
                </a:extLst>
              </a:tr>
              <a:tr h="5989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G12S, </a:t>
                      </a:r>
                      <a:r>
                        <a:rPr lang="nb-NO" sz="2400" i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POLE </a:t>
                      </a:r>
                      <a:r>
                        <a:rPr lang="nb-NO" sz="2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K1169fs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875157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Lung, Bone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116823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G12A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Peritoneum,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765712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G12V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LN**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LN, 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095735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K117X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Bone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768549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258375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Peritoneum,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016304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G12S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27836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G12V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Lung, Pleura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643778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644039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415100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G13D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58740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Lung, Soft tissue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421634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A146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879049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G12V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174311"/>
                  </a:ext>
                </a:extLst>
              </a:tr>
              <a:tr h="443652">
                <a:tc gridSpan="1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Patients with adverse events that led to treatment discontinuation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84531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24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MSH2 </a:t>
                      </a:r>
                      <a:r>
                        <a:rPr lang="nb-NO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L362S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215759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410385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G13D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Liver, Peritoneum,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307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Liver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707557"/>
                  </a:ext>
                </a:extLst>
              </a:tr>
              <a:tr h="4436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Rectum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KRAS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G12C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Peritoneum, Lung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n.a.</a:t>
                      </a: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066424"/>
                  </a:ext>
                </a:extLst>
              </a:tr>
            </a:tbl>
          </a:graphicData>
        </a:graphic>
      </p:graphicFrame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47E11221-C434-B5F3-F673-20DB3C311001}"/>
              </a:ext>
            </a:extLst>
          </p:cNvPr>
          <p:cNvSpPr/>
          <p:nvPr/>
        </p:nvSpPr>
        <p:spPr>
          <a:xfrm>
            <a:off x="28379737" y="26127492"/>
            <a:ext cx="22499637" cy="3587004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noProof="1"/>
              <a:t>*</a:t>
            </a:r>
            <a:r>
              <a:rPr lang="en-US" sz="3600" noProof="1"/>
              <a:t> Driver mutations and mutations in DNA mismatch repair genes or other proof-reading genes. </a:t>
            </a:r>
            <a:r>
              <a:rPr lang="en-US" sz="3600" b="1" noProof="1"/>
              <a:t>**</a:t>
            </a:r>
            <a:r>
              <a:rPr lang="en-US" sz="3600" noProof="1"/>
              <a:t> Only measurable infradiaphragmatic lesions qualified as main lesions. For all main lesions, the two largest metastases in the dominant distant organ (</a:t>
            </a:r>
            <a:r>
              <a:rPr lang="en-US" sz="3600" b="1" noProof="1"/>
              <a:t>***</a:t>
            </a:r>
            <a:r>
              <a:rPr lang="en-US" sz="3600" noProof="1"/>
              <a:t> the only one metastatic lesion) were measured at baseline. </a:t>
            </a:r>
          </a:p>
          <a:p>
            <a:r>
              <a:rPr lang="en-US" sz="3600" b="1" noProof="1"/>
              <a:t>BOR</a:t>
            </a:r>
            <a:r>
              <a:rPr lang="en-US" sz="3600" noProof="1"/>
              <a:t>, best overall response; </a:t>
            </a:r>
            <a:r>
              <a:rPr lang="en-US" sz="3600" b="1" noProof="1"/>
              <a:t>CR</a:t>
            </a:r>
            <a:r>
              <a:rPr lang="en-US" sz="3600" noProof="1"/>
              <a:t>, complete response; </a:t>
            </a:r>
            <a:r>
              <a:rPr lang="en-US" sz="3600" b="1" noProof="1"/>
              <a:t>CRP</a:t>
            </a:r>
            <a:r>
              <a:rPr lang="en-US" sz="3600" noProof="1"/>
              <a:t>, C-reactive protein; </a:t>
            </a:r>
            <a:r>
              <a:rPr lang="en-US" sz="3600" b="1" noProof="1"/>
              <a:t>EoT</a:t>
            </a:r>
            <a:r>
              <a:rPr lang="en-US" sz="3600" noProof="1"/>
              <a:t>, end-of-treatment; </a:t>
            </a:r>
            <a:r>
              <a:rPr lang="en-US" sz="3600" b="1" noProof="1"/>
              <a:t>F</a:t>
            </a:r>
            <a:r>
              <a:rPr lang="en-US" sz="3600" noProof="1"/>
              <a:t>, female; </a:t>
            </a:r>
            <a:r>
              <a:rPr lang="en-US" sz="3600" b="1" noProof="1"/>
              <a:t>LN</a:t>
            </a:r>
            <a:r>
              <a:rPr lang="en-US" sz="3600" noProof="1"/>
              <a:t>, lymph nodes; </a:t>
            </a:r>
            <a:r>
              <a:rPr lang="en-US" sz="3600" b="1" noProof="1"/>
              <a:t>M</a:t>
            </a:r>
            <a:r>
              <a:rPr lang="en-US" sz="3600" noProof="1"/>
              <a:t>, male; </a:t>
            </a:r>
            <a:r>
              <a:rPr lang="en-US" sz="3600" b="1" noProof="1"/>
              <a:t>PD</a:t>
            </a:r>
            <a:r>
              <a:rPr lang="en-US" sz="3600" noProof="1"/>
              <a:t>, progressive disease; </a:t>
            </a:r>
            <a:r>
              <a:rPr lang="en-US" sz="3600" b="1" noProof="1"/>
              <a:t>PR</a:t>
            </a:r>
            <a:r>
              <a:rPr lang="en-US" sz="3600" noProof="1"/>
              <a:t>, partial response; </a:t>
            </a:r>
            <a:r>
              <a:rPr lang="en-US" sz="3600" b="1" noProof="1"/>
              <a:t>SD</a:t>
            </a:r>
            <a:r>
              <a:rPr lang="en-US" sz="3600" noProof="1"/>
              <a:t>, stable disease; </a:t>
            </a:r>
            <a:r>
              <a:rPr lang="en-US" sz="3600" b="1" noProof="1"/>
              <a:t>SLD</a:t>
            </a:r>
            <a:r>
              <a:rPr lang="en-US" sz="3600" noProof="1"/>
              <a:t>, sum of the longest diameters; </a:t>
            </a:r>
            <a:r>
              <a:rPr lang="en-US" sz="3600" b="1" noProof="1"/>
              <a:t>TMB</a:t>
            </a:r>
            <a:r>
              <a:rPr lang="en-US" sz="3600" noProof="1"/>
              <a:t>, tumor mutational burden (mutations per megabase); </a:t>
            </a:r>
            <a:r>
              <a:rPr lang="en-US" sz="3600" b="1" noProof="1"/>
              <a:t>TTP</a:t>
            </a:r>
            <a:r>
              <a:rPr lang="en-US" sz="3600" noProof="1"/>
              <a:t>, time to progression; </a:t>
            </a:r>
            <a:r>
              <a:rPr lang="en-US" sz="3600" b="1" noProof="1"/>
              <a:t>wt</a:t>
            </a:r>
            <a:r>
              <a:rPr lang="en-US" sz="3600" noProof="1"/>
              <a:t>, wildtype. </a:t>
            </a:r>
            <a:endParaRPr lang="en-US" sz="3600" noProof="1">
              <a:solidFill>
                <a:schemeClr val="tx1"/>
              </a:solidFill>
              <a:cs typeface="Arial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B29154FE-2D7D-AB87-DAD8-6AFCC9CB9F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38" t="36798" r="5252" b="37343"/>
          <a:stretch/>
        </p:blipFill>
        <p:spPr>
          <a:xfrm>
            <a:off x="1858206" y="22764843"/>
            <a:ext cx="23418422" cy="3890482"/>
          </a:xfrm>
          <a:prstGeom prst="rect">
            <a:avLst/>
          </a:prstGeom>
        </p:spPr>
      </p:pic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1520FC48-FD40-8B66-32CA-61E19B917CB2}"/>
              </a:ext>
            </a:extLst>
          </p:cNvPr>
          <p:cNvSpPr/>
          <p:nvPr/>
        </p:nvSpPr>
        <p:spPr>
          <a:xfrm>
            <a:off x="286534" y="4475747"/>
            <a:ext cx="12152278" cy="991540"/>
          </a:xfrm>
          <a:prstGeom prst="roundRect">
            <a:avLst/>
          </a:prstGeom>
          <a:solidFill>
            <a:srgbClr val="0093C8"/>
          </a:solidFill>
          <a:ln w="12700" cap="flat" cmpd="sng" algn="ctr">
            <a:solidFill>
              <a:srgbClr val="0093C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Background</a:t>
            </a:r>
          </a:p>
        </p:txBody>
      </p:sp>
      <p:sp>
        <p:nvSpPr>
          <p:cNvPr id="23" name="Avrundet rektangel 22">
            <a:extLst>
              <a:ext uri="{FF2B5EF4-FFF2-40B4-BE49-F238E27FC236}">
                <a16:creationId xmlns:a16="http://schemas.microsoft.com/office/drawing/2014/main" id="{2EA14544-2A66-A13B-B026-50C4D7BDF4A2}"/>
              </a:ext>
            </a:extLst>
          </p:cNvPr>
          <p:cNvSpPr/>
          <p:nvPr/>
        </p:nvSpPr>
        <p:spPr>
          <a:xfrm>
            <a:off x="12932229" y="4462115"/>
            <a:ext cx="37904777" cy="1002372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/>
              <a:t>Results</a:t>
            </a:r>
            <a:endParaRPr lang="en-US" b="1"/>
          </a:p>
        </p:txBody>
      </p:sp>
      <p:sp>
        <p:nvSpPr>
          <p:cNvPr id="24" name="Avrundet rektangel 23">
            <a:extLst>
              <a:ext uri="{FF2B5EF4-FFF2-40B4-BE49-F238E27FC236}">
                <a16:creationId xmlns:a16="http://schemas.microsoft.com/office/drawing/2014/main" id="{6E5E17F0-81FC-5525-472C-A8EDC35C26AA}"/>
              </a:ext>
            </a:extLst>
          </p:cNvPr>
          <p:cNvSpPr/>
          <p:nvPr/>
        </p:nvSpPr>
        <p:spPr>
          <a:xfrm>
            <a:off x="283666" y="13883649"/>
            <a:ext cx="12191365" cy="976548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Methods</a:t>
            </a:r>
            <a:endParaRPr lang="en-US" b="1" dirty="0"/>
          </a:p>
        </p:txBody>
      </p:sp>
      <p:sp>
        <p:nvSpPr>
          <p:cNvPr id="25" name="Avrundet rektangel 24">
            <a:extLst>
              <a:ext uri="{FF2B5EF4-FFF2-40B4-BE49-F238E27FC236}">
                <a16:creationId xmlns:a16="http://schemas.microsoft.com/office/drawing/2014/main" id="{D2402FCC-4392-BFBC-2056-E4746445B118}"/>
              </a:ext>
            </a:extLst>
          </p:cNvPr>
          <p:cNvSpPr/>
          <p:nvPr/>
        </p:nvSpPr>
        <p:spPr>
          <a:xfrm>
            <a:off x="369169" y="26833138"/>
            <a:ext cx="27422058" cy="1052224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Conclusion</a:t>
            </a:r>
            <a:endParaRPr lang="en-US" b="1" dirty="0"/>
          </a:p>
        </p:txBody>
      </p:sp>
      <p:sp>
        <p:nvSpPr>
          <p:cNvPr id="26" name="Avrundet rektangel 25">
            <a:extLst>
              <a:ext uri="{FF2B5EF4-FFF2-40B4-BE49-F238E27FC236}">
                <a16:creationId xmlns:a16="http://schemas.microsoft.com/office/drawing/2014/main" id="{D2EBE8EB-87BB-1C3B-0355-467108B69340}"/>
              </a:ext>
            </a:extLst>
          </p:cNvPr>
          <p:cNvSpPr/>
          <p:nvPr/>
        </p:nvSpPr>
        <p:spPr>
          <a:xfrm>
            <a:off x="12926349" y="13585372"/>
            <a:ext cx="14858999" cy="8980941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rIns="0" rtlCol="0" anchor="ctr">
            <a:noAutofit/>
          </a:bodyPr>
          <a:lstStyle/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Baseline tumor burden (sum of longest diameters of main lesions) differed significantly (</a:t>
            </a:r>
            <a:r>
              <a:rPr lang="en-US" sz="4000" i="1" dirty="0"/>
              <a:t>p</a:t>
            </a:r>
            <a:r>
              <a:rPr lang="en-US" sz="4000" dirty="0"/>
              <a:t> = 0.009): </a:t>
            </a:r>
            <a:r>
              <a:rPr lang="en-US" sz="4000" b="1" dirty="0"/>
              <a:t>BOC</a:t>
            </a:r>
            <a:r>
              <a:rPr lang="en-US" sz="4000" dirty="0"/>
              <a:t> median 32.0 mm (IQR 26.0-40.0), </a:t>
            </a:r>
            <a:r>
              <a:rPr lang="en-US" sz="4000" b="1" dirty="0"/>
              <a:t>MOC</a:t>
            </a:r>
            <a:r>
              <a:rPr lang="en-US" sz="4000" dirty="0"/>
              <a:t> median 47.0 mm (IQR 29.8-81.3), and </a:t>
            </a:r>
            <a:r>
              <a:rPr lang="en-US" sz="4000" b="1" dirty="0"/>
              <a:t>POC</a:t>
            </a:r>
            <a:r>
              <a:rPr lang="en-US" sz="4000" dirty="0"/>
              <a:t> median 73.5 mm (IQR 42.5-117).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The initial 2 chemotherapy cycles effectively suppressed systemic inflammation (to CRP &lt;5.0 mg/L) in 12 (80%) </a:t>
            </a:r>
            <a:r>
              <a:rPr lang="en-US" sz="4000" b="1" dirty="0"/>
              <a:t>BOC</a:t>
            </a:r>
            <a:r>
              <a:rPr lang="en-US" sz="4000" dirty="0"/>
              <a:t>/</a:t>
            </a:r>
            <a:r>
              <a:rPr lang="en-US" sz="4000" b="1" dirty="0"/>
              <a:t>MOC</a:t>
            </a:r>
            <a:r>
              <a:rPr lang="en-US" sz="4000" dirty="0"/>
              <a:t> but only 3 (19%) </a:t>
            </a:r>
            <a:r>
              <a:rPr lang="en-US" sz="4000" b="1" dirty="0"/>
              <a:t>POC</a:t>
            </a:r>
            <a:r>
              <a:rPr lang="en-US" sz="4000" dirty="0"/>
              <a:t>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Five </a:t>
            </a:r>
            <a:r>
              <a:rPr lang="en-US" sz="4000" b="1" dirty="0"/>
              <a:t>BOC</a:t>
            </a:r>
            <a:r>
              <a:rPr lang="en-US" sz="4000" dirty="0"/>
              <a:t> (</a:t>
            </a:r>
            <a:r>
              <a:rPr lang="en-US" sz="4000" i="1" dirty="0"/>
              <a:t>BRAF</a:t>
            </a:r>
            <a:r>
              <a:rPr lang="en-US" sz="4000" dirty="0"/>
              <a:t> V600E or TMB 10-11) achieved CR.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Among 25 patients with liver metastases, 13 (52%) had </a:t>
            </a:r>
            <a:r>
              <a:rPr lang="en-US" sz="4000"/>
              <a:t>objective response, </a:t>
            </a:r>
            <a:r>
              <a:rPr lang="en-US" sz="4000" dirty="0"/>
              <a:t>and 5 (20%) stable disease.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None of the main or subsidiary lesions in peritoneum or lungs responded.</a:t>
            </a:r>
            <a:endParaRPr lang="nb-NO" sz="4000" dirty="0"/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F21C97C2-CEC9-F068-A465-9319626EAA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166" t="27059" r="42522" b="8581"/>
          <a:stretch>
            <a:fillRect/>
          </a:stretch>
        </p:blipFill>
        <p:spPr>
          <a:xfrm>
            <a:off x="23808481" y="5780528"/>
            <a:ext cx="2872402" cy="2346963"/>
          </a:xfrm>
          <a:prstGeom prst="rect">
            <a:avLst/>
          </a:prstGeom>
        </p:spPr>
      </p:pic>
      <p:pic>
        <p:nvPicPr>
          <p:cNvPr id="29" name="Picture 4">
            <a:extLst>
              <a:ext uri="{FF2B5EF4-FFF2-40B4-BE49-F238E27FC236}">
                <a16:creationId xmlns:a16="http://schemas.microsoft.com/office/drawing/2014/main" id="{6C78B48F-660C-52AE-9260-9A389EDE21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439" t="31975" r="43228" b="7785"/>
          <a:stretch>
            <a:fillRect/>
          </a:stretch>
        </p:blipFill>
        <p:spPr>
          <a:xfrm>
            <a:off x="23944660" y="11110090"/>
            <a:ext cx="2605595" cy="2222723"/>
          </a:xfrm>
          <a:prstGeom prst="rect">
            <a:avLst/>
          </a:prstGeom>
        </p:spPr>
      </p:pic>
      <p:sp>
        <p:nvSpPr>
          <p:cNvPr id="37" name="Avrundet rektangel 36">
            <a:extLst>
              <a:ext uri="{FF2B5EF4-FFF2-40B4-BE49-F238E27FC236}">
                <a16:creationId xmlns:a16="http://schemas.microsoft.com/office/drawing/2014/main" id="{54224D0F-58EF-83FB-94CD-2DFEC8EB19D1}"/>
              </a:ext>
            </a:extLst>
          </p:cNvPr>
          <p:cNvSpPr/>
          <p:nvPr/>
        </p:nvSpPr>
        <p:spPr>
          <a:xfrm>
            <a:off x="22714845" y="8298938"/>
            <a:ext cx="5070504" cy="2567304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rIns="0" rtlCol="0" anchor="ctr">
            <a:noAutofit/>
          </a:bodyPr>
          <a:lstStyle/>
          <a:p>
            <a:pPr>
              <a:spcAft>
                <a:spcPts val="2400"/>
              </a:spcAft>
            </a:pPr>
            <a:r>
              <a:rPr lang="en-US" sz="3600" b="1" dirty="0"/>
              <a:t>POC</a:t>
            </a:r>
            <a:r>
              <a:rPr lang="en-US" sz="3600" dirty="0"/>
              <a:t> hyperintense core liver metastasis (above). </a:t>
            </a:r>
            <a:r>
              <a:rPr lang="en-US" sz="3600" b="1" dirty="0"/>
              <a:t>MOC</a:t>
            </a:r>
            <a:r>
              <a:rPr lang="en-US" sz="3600" dirty="0"/>
              <a:t> liver metastasis (below).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A81BBF0-060A-900C-7DB7-DF3CF6088696}"/>
              </a:ext>
            </a:extLst>
          </p:cNvPr>
          <p:cNvSpPr txBox="1"/>
          <p:nvPr/>
        </p:nvSpPr>
        <p:spPr>
          <a:xfrm>
            <a:off x="12957796" y="29997868"/>
            <a:ext cx="130979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/>
              <a:t>Disclosure:</a:t>
            </a:r>
            <a:r>
              <a:rPr lang="en-US" sz="2400" noProof="0"/>
              <a:t> </a:t>
            </a:r>
            <a:r>
              <a:rPr lang="en-US" sz="2400" noProof="0" dirty="0"/>
              <a:t>The presenting author reports research support (on behalf of </a:t>
            </a:r>
            <a:r>
              <a:rPr lang="en-US" sz="2400" noProof="0" dirty="0" err="1"/>
              <a:t>Akershus</a:t>
            </a:r>
            <a:r>
              <a:rPr lang="en-US" sz="2400" noProof="0" dirty="0"/>
              <a:t> University Hospital)</a:t>
            </a:r>
          </a:p>
          <a:p>
            <a:r>
              <a:rPr lang="en-US" sz="2400" noProof="0" dirty="0"/>
              <a:t>and a personal honorarium from Bristol-Myers Squibb.</a:t>
            </a:r>
          </a:p>
        </p:txBody>
      </p:sp>
    </p:spTree>
    <p:extLst>
      <p:ext uri="{BB962C8B-B14F-4D97-AF65-F5344CB8AC3E}">
        <p14:creationId xmlns:p14="http://schemas.microsoft.com/office/powerpoint/2010/main" val="415400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29716</TotalTime>
  <Words>1404</Words>
  <Application>Microsoft Macintosh PowerPoint</Application>
  <PresentationFormat>Egendefinert</PresentationFormat>
  <Paragraphs>522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2013 - 2022 Theme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Sebastian Meltzer</dc:creator>
  <cp:lastModifiedBy>Anne Hansen Ree</cp:lastModifiedBy>
  <cp:revision>203</cp:revision>
  <dcterms:created xsi:type="dcterms:W3CDTF">2022-02-28T12:37:06Z</dcterms:created>
  <dcterms:modified xsi:type="dcterms:W3CDTF">2026-09-27T13:04:23Z</dcterms:modified>
</cp:coreProperties>
</file>