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8" r:id="rId5"/>
  </p:sldMasterIdLst>
  <p:notesMasterIdLst>
    <p:notesMasterId r:id="rId21"/>
  </p:notesMasterIdLst>
  <p:sldIdLst>
    <p:sldId id="306" r:id="rId6"/>
    <p:sldId id="256" r:id="rId7"/>
    <p:sldId id="257" r:id="rId8"/>
    <p:sldId id="262" r:id="rId9"/>
    <p:sldId id="278" r:id="rId10"/>
    <p:sldId id="279" r:id="rId11"/>
    <p:sldId id="289" r:id="rId12"/>
    <p:sldId id="287" r:id="rId13"/>
    <p:sldId id="286" r:id="rId14"/>
    <p:sldId id="292" r:id="rId15"/>
    <p:sldId id="283" r:id="rId16"/>
    <p:sldId id="282" r:id="rId17"/>
    <p:sldId id="293" r:id="rId18"/>
    <p:sldId id="305" r:id="rId19"/>
    <p:sldId id="284" r:id="rId2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81D05-AD80-8D82-B67D-0FA1186DF8AC}" name="Hongwei Wang" initials="HW" userId="S::Hongwei.wang@systimmune.com::7946d23e-f042-4111-bbf5-929ce35e27fe" providerId="AD"/>
  <p188:author id="{C9EBF706-6BF5-EEB8-17FB-B2E52DA0BAE2}" name="Ya Wang" initials="YW" userId="S::ya.wang@systimmune.com::6ca10f2b-ac15-4b2c-9d62-d0ee3fe5a3d7" providerId="AD"/>
  <p188:author id="{E3231AA0-2730-A217-5273-849DA6E59C2A}" name="Hongwei Wang" initials="HW" userId="S::hongwei.wang@systimmune.com::7946d23e-f042-4111-bbf5-929ce35e27fe" providerId="AD"/>
  <p188:author id="{A815DCB4-BF81-E893-557F-3AE05FC7266B}" name="Jimmy Zhao" initials="JZ" userId="S::jimmy.zhao@systimmune.com::0393aa04-c79d-46ae-8f0e-de5206322b6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8DC3"/>
    <a:srgbClr val="17AD86"/>
    <a:srgbClr val="D39F2A"/>
    <a:srgbClr val="00305D"/>
    <a:srgbClr val="D9F0F9"/>
    <a:srgbClr val="E7E7E7"/>
    <a:srgbClr val="F7E7D8"/>
    <a:srgbClr val="F6ECD4"/>
    <a:srgbClr val="2E5C8A"/>
    <a:srgbClr val="D87C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317A2D-7EEC-4122-99B7-6BB2860CBE0B}" v="1" dt="2026-10-23T12:10:54.1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48" autoAdjust="0"/>
    <p:restoredTop sz="94396" autoAdjust="0"/>
  </p:normalViewPr>
  <p:slideViewPr>
    <p:cSldViewPr snapToGrid="0">
      <p:cViewPr varScale="1">
        <p:scale>
          <a:sx n="70" d="100"/>
          <a:sy n="70" d="100"/>
        </p:scale>
        <p:origin x="972" y="78"/>
      </p:cViewPr>
      <p:guideLst/>
    </p:cSldViewPr>
  </p:slideViewPr>
  <p:notesTextViewPr>
    <p:cViewPr>
      <p:scale>
        <a:sx n="1" d="1"/>
        <a:sy n="1" d="1"/>
      </p:scale>
      <p:origin x="0" y="0"/>
    </p:cViewPr>
  </p:notesTextViewPr>
  <p:sorterViewPr>
    <p:cViewPr>
      <p:scale>
        <a:sx n="100" d="100"/>
        <a:sy n="100" d="100"/>
      </p:scale>
      <p:origin x="0" y="-106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ell, T'yanna" userId="aacd5f89-1b53-4ce2-8334-bd1d592d64bd" providerId="ADAL" clId="{355AB862-0511-40D6-A358-F1356CD4129A}"/>
    <pc:docChg chg="mod addSld modSld modMainMaster">
      <pc:chgData name="Harrell, T'yanna" userId="aacd5f89-1b53-4ce2-8334-bd1d592d64bd" providerId="ADAL" clId="{355AB862-0511-40D6-A358-F1356CD4129A}" dt="2026-10-23T12:10:54.159" v="2"/>
      <pc:docMkLst>
        <pc:docMk/>
      </pc:docMkLst>
      <pc:sldChg chg="add">
        <pc:chgData name="Harrell, T'yanna" userId="aacd5f89-1b53-4ce2-8334-bd1d592d64bd" providerId="ADAL" clId="{355AB862-0511-40D6-A358-F1356CD4129A}" dt="2026-10-23T12:10:54.159" v="2"/>
        <pc:sldMkLst>
          <pc:docMk/>
          <pc:sldMk cId="109857222" sldId="306"/>
        </pc:sldMkLst>
      </pc:sldChg>
      <pc:sldMasterChg chg="addSp mod">
        <pc:chgData name="Harrell, T'yanna" userId="aacd5f89-1b53-4ce2-8334-bd1d592d64bd" providerId="ADAL" clId="{355AB862-0511-40D6-A358-F1356CD4129A}" dt="2026-10-23T12:10:52.175" v="0" actId="33475"/>
        <pc:sldMasterMkLst>
          <pc:docMk/>
          <pc:sldMasterMk cId="0" sldId="2147483648"/>
        </pc:sldMasterMkLst>
        <pc:spChg chg="add">
          <ac:chgData name="Harrell, T'yanna" userId="aacd5f89-1b53-4ce2-8334-bd1d592d64bd" providerId="ADAL" clId="{355AB862-0511-40D6-A358-F1356CD4129A}" dt="2026-10-23T12:10:52.175" v="0" actId="33475"/>
          <ac:spMkLst>
            <pc:docMk/>
            <pc:sldMasterMk cId="0" sldId="2147483648"/>
            <ac:spMk id="3" creationId="{9D8B7666-6B60-82D7-C70D-02EF15232BCE}"/>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798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r>
              <a:rPr lang="zh-CN" altLang="zh-CN" b="0" dirty="0"/>
              <a:t>Thank you for the introduction. I’d like to thank the organizing​ committee for this invitation. On behalf of my co-investigators, it is my honor to present the results​ </a:t>
            </a:r>
            <a:r>
              <a:rPr lang="en-US" altLang="zh-CN" b="0" dirty="0"/>
              <a:t>from </a:t>
            </a:r>
            <a:r>
              <a:rPr lang="zh-CN" altLang="zh-CN" b="0" dirty="0"/>
              <a:t>the PANK</a:t>
            </a:r>
            <a:r>
              <a:rPr lang="en-US" altLang="zh-CN" b="0" dirty="0"/>
              <a:t>U-</a:t>
            </a:r>
            <a:r>
              <a:rPr lang="zh-CN" altLang="zh-CN" b="0" dirty="0"/>
              <a:t>BREAST-01</a:t>
            </a:r>
            <a:r>
              <a:rPr lang="en-US" altLang="zh-CN" b="0" dirty="0"/>
              <a:t>: </a:t>
            </a:r>
            <a:r>
              <a:rPr lang="en-US" altLang="zh-CN" sz="1200" b="0" noProof="0" dirty="0"/>
              <a:t>Randomized Phase III Study of </a:t>
            </a:r>
            <a:r>
              <a:rPr lang="en-US" altLang="zh-CN" sz="1200" b="0" noProof="0" dirty="0" err="1"/>
              <a:t>iza-bren</a:t>
            </a:r>
            <a:r>
              <a:rPr lang="en-US" altLang="zh-CN" sz="1200" b="0" noProof="0" dirty="0"/>
              <a:t> in Previously Treated Unresectable Locally Advanced or Metastatic Hormone Receptor-Positive/HER2-negative Breast Cancer </a:t>
            </a:r>
            <a:endParaRPr lang="en-US" b="0" dirty="0"/>
          </a:p>
        </p:txBody>
      </p:sp>
    </p:spTree>
    <p:extLst>
      <p:ext uri="{BB962C8B-B14F-4D97-AF65-F5344CB8AC3E}">
        <p14:creationId xmlns:p14="http://schemas.microsoft.com/office/powerpoint/2010/main" val="4223183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r>
              <a:rPr lang="en-US" altLang="zh-CN" dirty="0"/>
              <a:t>This is my disclosure</a:t>
            </a:r>
            <a:endParaRPr lang="zh-CN" altLang="en-US" dirty="0"/>
          </a:p>
        </p:txBody>
      </p:sp>
    </p:spTree>
    <p:extLst>
      <p:ext uri="{BB962C8B-B14F-4D97-AF65-F5344CB8AC3E}">
        <p14:creationId xmlns:p14="http://schemas.microsoft.com/office/powerpoint/2010/main" val="1978513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pPr marL="284400" indent="-284400" algn="just">
              <a:lnSpc>
                <a:spcPct val="120000"/>
              </a:lnSpc>
              <a:spcBef>
                <a:spcPts val="600"/>
              </a:spcBef>
              <a:buClr>
                <a:srgbClr val="5B8DC3"/>
              </a:buClr>
            </a:pPr>
            <a:r>
              <a:rPr lang="en-US" altLang="zh-CN" sz="1200" b="0" dirty="0">
                <a:latin typeface="Arial Narrow" panose="020B0606020202030204" pitchFamily="34" charset="0"/>
              </a:rPr>
              <a:t>       Although first-line </a:t>
            </a:r>
            <a:r>
              <a:rPr lang="en-US" altLang="zh-CN" sz="1200" b="0" kern="1200" dirty="0">
                <a:solidFill>
                  <a:schemeClr val="tx1"/>
                </a:solidFill>
                <a:latin typeface="Arial Narrow" panose="020B0606020202030204" pitchFamily="34" charset="0"/>
                <a:ea typeface="+mn-ea"/>
                <a:cs typeface="+mn-cs"/>
              </a:rPr>
              <a:t>endocrine therapy plus CDK4/6 inhibitors has improved clinical outcome of HR+/ HER2- BC, patients inevitably develop resistance and clinical outcomes remain poor. </a:t>
            </a:r>
            <a:r>
              <a:rPr lang="en-US" altLang="zh-CN" sz="1200" b="0" kern="1200" dirty="0" err="1">
                <a:solidFill>
                  <a:schemeClr val="tx1"/>
                </a:solidFill>
                <a:latin typeface="Arial Narrow" panose="020B0606020202030204" pitchFamily="34" charset="0"/>
                <a:ea typeface="+mn-ea"/>
                <a:cs typeface="+mn-cs"/>
              </a:rPr>
              <a:t>iza-bren</a:t>
            </a:r>
            <a:r>
              <a:rPr lang="en-US" altLang="zh-CN" sz="1200" b="0" kern="1200" dirty="0">
                <a:solidFill>
                  <a:schemeClr val="tx1"/>
                </a:solidFill>
                <a:latin typeface="Arial Narrow" panose="020B0606020202030204" pitchFamily="34" charset="0"/>
                <a:ea typeface="+mn-ea"/>
                <a:cs typeface="+mn-cs"/>
              </a:rPr>
              <a:t> is a first-in-class ADC comprised of an EGFRxHER3 bispecific antibody conjugated to a novel topo I inhibitor (Ed-04) via tetrapeptide-based cleavable linker. In previous phase I study, </a:t>
            </a:r>
            <a:r>
              <a:rPr lang="en-US" altLang="zh-CN" sz="1200" b="0" kern="1200" dirty="0" err="1">
                <a:solidFill>
                  <a:schemeClr val="tx1"/>
                </a:solidFill>
                <a:latin typeface="Arial Narrow" panose="020B0606020202030204" pitchFamily="34" charset="0"/>
                <a:ea typeface="+mn-ea"/>
                <a:cs typeface="+mn-cs"/>
              </a:rPr>
              <a:t>iza-bren</a:t>
            </a:r>
            <a:r>
              <a:rPr lang="en-US" altLang="zh-CN" sz="1200" b="0" kern="1200" dirty="0">
                <a:solidFill>
                  <a:schemeClr val="tx1"/>
                </a:solidFill>
                <a:latin typeface="Arial Narrow" panose="020B0606020202030204" pitchFamily="34" charset="0"/>
                <a:ea typeface="+mn-ea"/>
                <a:cs typeface="+mn-cs"/>
              </a:rPr>
              <a:t> showed promising antitumor activity in patients with HER2-negative metastatic breast cancer. </a:t>
            </a:r>
            <a:r>
              <a:rPr lang="en-US" altLang="zh-CN" sz="1200" b="0" kern="1200" noProof="0" dirty="0">
                <a:solidFill>
                  <a:schemeClr val="tx1"/>
                </a:solidFill>
                <a:latin typeface="Arial Narrow" panose="020B0606020202030204" pitchFamily="34" charset="0"/>
                <a:ea typeface="+mn-ea"/>
                <a:cs typeface="+mn-cs"/>
              </a:rPr>
              <a:t>Here we report the </a:t>
            </a:r>
            <a:r>
              <a:rPr lang="en-US" altLang="zh-CN" sz="1200" b="0" kern="1200" dirty="0">
                <a:solidFill>
                  <a:schemeClr val="tx1"/>
                </a:solidFill>
                <a:latin typeface="Arial Narrow" panose="020B0606020202030204" pitchFamily="34" charset="0"/>
                <a:ea typeface="+mn-ea"/>
                <a:cs typeface="+mn-cs"/>
              </a:rPr>
              <a:t>pre-specified </a:t>
            </a:r>
            <a:r>
              <a:rPr lang="en-US" altLang="zh-CN" sz="1200" b="0" kern="1200" noProof="0" dirty="0">
                <a:solidFill>
                  <a:schemeClr val="tx1"/>
                </a:solidFill>
                <a:latin typeface="Arial Narrow" panose="020B0606020202030204" pitchFamily="34" charset="0"/>
                <a:ea typeface="+mn-ea"/>
                <a:cs typeface="+mn-cs"/>
              </a:rPr>
              <a:t>interim analysis results from PANKU-Breast01 study,</a:t>
            </a:r>
            <a:r>
              <a:rPr lang="en-US" altLang="zh-CN" sz="1200" b="0" kern="1200" dirty="0">
                <a:solidFill>
                  <a:schemeClr val="tx1"/>
                </a:solidFill>
                <a:latin typeface="Arial Narrow" panose="020B0606020202030204" pitchFamily="34" charset="0"/>
                <a:ea typeface="+mn-ea"/>
                <a:cs typeface="+mn-cs"/>
              </a:rPr>
              <a:t> an open-label, multicenter, randomized phase III study, evaluating the efficacy and safety of </a:t>
            </a:r>
            <a:r>
              <a:rPr lang="en-US" altLang="zh-CN" sz="1200" b="0" kern="1200" dirty="0" err="1">
                <a:solidFill>
                  <a:schemeClr val="tx1"/>
                </a:solidFill>
                <a:latin typeface="Arial Narrow" panose="020B0606020202030204" pitchFamily="34" charset="0"/>
                <a:ea typeface="+mn-ea"/>
                <a:cs typeface="+mn-cs"/>
              </a:rPr>
              <a:t>iza-bren</a:t>
            </a:r>
            <a:r>
              <a:rPr lang="en-US" altLang="zh-CN" sz="1200" b="0" kern="1200" dirty="0">
                <a:solidFill>
                  <a:schemeClr val="tx1"/>
                </a:solidFill>
                <a:latin typeface="Arial Narrow" panose="020B0606020202030204" pitchFamily="34" charset="0"/>
                <a:ea typeface="+mn-ea"/>
                <a:cs typeface="+mn-cs"/>
              </a:rPr>
              <a:t> versus Treatment of Physician’s Choice (TPC) in patients with previously treated HR+/HER2- BC</a:t>
            </a:r>
            <a:endParaRPr lang="en-US" sz="1200" b="0" kern="1200" dirty="0">
              <a:solidFill>
                <a:schemeClr val="tx1"/>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155007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r>
              <a:rPr lang="en-US" altLang="zh-CN" dirty="0"/>
              <a:t>Here is the study design. The study was conducted at 72 centers across China. Key eligibility criteria included unresectable </a:t>
            </a:r>
            <a:r>
              <a:rPr lang="en-US" altLang="zh-CN" sz="1200" dirty="0">
                <a:latin typeface="Arial Narrow" panose="020B0606020202030204" pitchFamily="34" charset="0"/>
              </a:rPr>
              <a:t>locally advanced or metastatic </a:t>
            </a:r>
            <a:r>
              <a:rPr lang="en-US" altLang="zh-CN" dirty="0"/>
              <a:t>HR+/HER2- </a:t>
            </a:r>
            <a:r>
              <a:rPr lang="en-US" altLang="zh-CN" sz="1200" dirty="0">
                <a:latin typeface="Arial Narrow" panose="020B0606020202030204" pitchFamily="34" charset="0"/>
              </a:rPr>
              <a:t>breast cancer,</a:t>
            </a:r>
            <a:r>
              <a:rPr lang="en-US" altLang="zh-CN" dirty="0"/>
              <a:t> progressed after at least 1 line of endocrine therapy, 1 or 2 lines of prior chemotherapy in the metastatic setting, previously received CDK4/6 inhibitors and taxanes. Patients were randomized 1:1 to Iza-</a:t>
            </a:r>
            <a:r>
              <a:rPr lang="en-US" altLang="zh-CN" dirty="0" err="1"/>
              <a:t>bren</a:t>
            </a:r>
            <a:r>
              <a:rPr lang="en-US" altLang="zh-CN" dirty="0"/>
              <a:t> 2.5 mg/kg d1,d8 q3w or TPC including </a:t>
            </a:r>
            <a:r>
              <a:rPr lang="en-US" altLang="zh-CN" dirty="0" err="1"/>
              <a:t>eribulin</a:t>
            </a:r>
            <a:r>
              <a:rPr lang="en-US" altLang="zh-CN" dirty="0"/>
              <a:t>, capecitabine, gemcitabine and vinorelbine stratified by previous lines of chemo, CNS metastases and HER2 expression. The primary endpoint was PFS by BICR. Key secondary endpoint was OS.</a:t>
            </a:r>
            <a:endParaRPr lang="zh-CN" altLang="en-US" dirty="0"/>
          </a:p>
        </p:txBody>
      </p:sp>
    </p:spTree>
    <p:extLst>
      <p:ext uri="{BB962C8B-B14F-4D97-AF65-F5344CB8AC3E}">
        <p14:creationId xmlns:p14="http://schemas.microsoft.com/office/powerpoint/2010/main" val="1463081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r>
              <a:rPr lang="en-US" altLang="zh-CN" dirty="0"/>
              <a:t>Here is the patient disposition, 383 patients were randomized, 190 were assigned to </a:t>
            </a:r>
            <a:r>
              <a:rPr lang="en-US" altLang="zh-CN" dirty="0" err="1"/>
              <a:t>iza-bren</a:t>
            </a:r>
            <a:r>
              <a:rPr lang="en-US" altLang="zh-CN" dirty="0"/>
              <a:t>, 193 were assigned to TPC. As of the data cut off, 25 were still receiving </a:t>
            </a:r>
            <a:r>
              <a:rPr lang="en-US" altLang="zh-CN" dirty="0" err="1"/>
              <a:t>iza-bren</a:t>
            </a:r>
            <a:r>
              <a:rPr lang="en-US" altLang="zh-CN" dirty="0"/>
              <a:t> and 8 were receiving TPC.</a:t>
            </a:r>
            <a:endParaRPr lang="zh-CN" altLang="en-US" dirty="0"/>
          </a:p>
        </p:txBody>
      </p:sp>
    </p:spTree>
    <p:extLst>
      <p:ext uri="{BB962C8B-B14F-4D97-AF65-F5344CB8AC3E}">
        <p14:creationId xmlns:p14="http://schemas.microsoft.com/office/powerpoint/2010/main" val="3808056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r>
              <a:rPr lang="en-US" altLang="zh-CN" dirty="0"/>
              <a:t>The baseline characteristics were well balanced between the two groups. Median age was 54. Over 70% had received previous 1 line of chemo, about one third were HER2 zero, and over 70% had liver metastasis.</a:t>
            </a:r>
            <a:endParaRPr lang="zh-CN" altLang="en-US" dirty="0"/>
          </a:p>
        </p:txBody>
      </p:sp>
    </p:spTree>
    <p:extLst>
      <p:ext uri="{BB962C8B-B14F-4D97-AF65-F5344CB8AC3E}">
        <p14:creationId xmlns:p14="http://schemas.microsoft.com/office/powerpoint/2010/main" val="945486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r>
              <a:rPr lang="en-US" altLang="zh-CN" dirty="0"/>
              <a:t>For the primary endpoint PFS by BICR, Iza-</a:t>
            </a:r>
            <a:r>
              <a:rPr lang="en-US" altLang="zh-CN" dirty="0" err="1"/>
              <a:t>bren</a:t>
            </a:r>
            <a:r>
              <a:rPr lang="en-US" altLang="zh-CN" dirty="0"/>
              <a:t> achieved a median PFS of 8.2 months, compared to 4 months with TPC. Iza-</a:t>
            </a:r>
            <a:r>
              <a:rPr lang="en-US" altLang="zh-CN" dirty="0" err="1"/>
              <a:t>bren</a:t>
            </a:r>
            <a:r>
              <a:rPr lang="en-US" altLang="zh-CN" dirty="0"/>
              <a:t> demonstrated a statistically significant and clinically meaningful improvement in PFS vs TPC with doubling of </a:t>
            </a:r>
            <a:r>
              <a:rPr lang="en-US" altLang="zh-CN" dirty="0" err="1"/>
              <a:t>mPFS</a:t>
            </a:r>
            <a:r>
              <a:rPr lang="en-US" altLang="zh-CN" dirty="0"/>
              <a:t> and a HR of 0.41, p-value was less than 0.0001.</a:t>
            </a:r>
            <a:endParaRPr lang="zh-CN" altLang="en-US" dirty="0"/>
          </a:p>
        </p:txBody>
      </p:sp>
    </p:spTree>
    <p:extLst>
      <p:ext uri="{BB962C8B-B14F-4D97-AF65-F5344CB8AC3E}">
        <p14:creationId xmlns:p14="http://schemas.microsoft.com/office/powerpoint/2010/main" val="2052564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r>
              <a:rPr lang="en-US" altLang="zh-CN" dirty="0"/>
              <a:t>Consistent PFS benefit was seen across all subgroups, regardless of previous chemotherapy lines, HER2 expression, duration of prior CDK4/6 inhibits, or liver metastases</a:t>
            </a:r>
            <a:endParaRPr lang="zh-CN" altLang="en-US" dirty="0"/>
          </a:p>
        </p:txBody>
      </p:sp>
    </p:spTree>
    <p:extLst>
      <p:ext uri="{BB962C8B-B14F-4D97-AF65-F5344CB8AC3E}">
        <p14:creationId xmlns:p14="http://schemas.microsoft.com/office/powerpoint/2010/main" val="2719104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C53D8-3084-63A9-E4E8-64978EC872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DF7FF-7AFE-FCA5-2A71-DA1FC149DB7E}"/>
              </a:ext>
            </a:extLst>
          </p:cNvPr>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CFAB211-DCA7-F5BF-B00B-C3517C69CEC2}"/>
              </a:ext>
            </a:extLst>
          </p:cNvPr>
          <p:cNvSpPr>
            <a:spLocks noGrp="1"/>
          </p:cNvSpPr>
          <p:nvPr>
            <p:ph type="body" idx="1"/>
          </p:nvPr>
        </p:nvSpPr>
        <p:spPr>
          <a:xfrm>
            <a:off x="1028700" y="8801100"/>
            <a:ext cx="8229600" cy="7200900"/>
          </a:xfrm>
          <a:prstGeom prst="rect">
            <a:avLst/>
          </a:prstGeom>
        </p:spPr>
        <p:txBody>
          <a:bodyPr/>
          <a:lstStyle/>
          <a:p>
            <a:r>
              <a:rPr lang="en-US" dirty="0"/>
              <a:t>Regarding antitumor responses, Iza-</a:t>
            </a:r>
            <a:r>
              <a:rPr lang="en-US" dirty="0" err="1"/>
              <a:t>bren</a:t>
            </a:r>
            <a:r>
              <a:rPr lang="en-US" dirty="0"/>
              <a:t> achieved an ORR of 40.5%,  compared to 20.2% for TPC. </a:t>
            </a:r>
            <a:r>
              <a:rPr lang="en-US" dirty="0" err="1"/>
              <a:t>mDOR</a:t>
            </a:r>
            <a:r>
              <a:rPr lang="en-US" dirty="0"/>
              <a:t> was 6.9 months for Iza-</a:t>
            </a:r>
            <a:r>
              <a:rPr lang="en-US" dirty="0" err="1"/>
              <a:t>bren</a:t>
            </a:r>
            <a:r>
              <a:rPr lang="en-US" dirty="0"/>
              <a:t> and 4.2 months for TPC. BICR assessed confirmed ORR was doubled in </a:t>
            </a:r>
            <a:r>
              <a:rPr lang="en-US" dirty="0" err="1"/>
              <a:t>iza-bren</a:t>
            </a:r>
            <a:r>
              <a:rPr lang="en-US" dirty="0"/>
              <a:t> versus TPC with longer duration of response. OS data was not mature, no detrimental effect was observed. The study is continuing to the next planned analysis for OS.</a:t>
            </a:r>
          </a:p>
        </p:txBody>
      </p:sp>
    </p:spTree>
    <p:extLst>
      <p:ext uri="{BB962C8B-B14F-4D97-AF65-F5344CB8AC3E}">
        <p14:creationId xmlns:p14="http://schemas.microsoft.com/office/powerpoint/2010/main" val="27717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pPr marL="284400" indent="-284400" algn="l">
              <a:lnSpc>
                <a:spcPct val="120000"/>
              </a:lnSpc>
              <a:spcBef>
                <a:spcPts val="600"/>
              </a:spcBef>
              <a:buClr>
                <a:srgbClr val="5B8DC3"/>
              </a:buClr>
            </a:pPr>
            <a:r>
              <a:rPr lang="en-US" altLang="zh-CN" sz="1200" kern="1200" dirty="0">
                <a:solidFill>
                  <a:schemeClr val="tx1"/>
                </a:solidFill>
                <a:latin typeface="Arial Narrow" panose="020B0606020202030204" pitchFamily="34" charset="0"/>
                <a:ea typeface="+mn-ea"/>
                <a:cs typeface="+mn-cs"/>
              </a:rPr>
              <a:t> Turning to the safety summary, Iza-</a:t>
            </a:r>
            <a:r>
              <a:rPr lang="en-US" altLang="zh-CN" sz="1200" kern="1200" dirty="0" err="1">
                <a:solidFill>
                  <a:schemeClr val="tx1"/>
                </a:solidFill>
                <a:latin typeface="Arial Narrow" panose="020B0606020202030204" pitchFamily="34" charset="0"/>
                <a:ea typeface="+mn-ea"/>
                <a:cs typeface="+mn-cs"/>
              </a:rPr>
              <a:t>bren</a:t>
            </a:r>
            <a:r>
              <a:rPr lang="en-US" altLang="zh-CN" sz="1200" kern="1200" dirty="0">
                <a:solidFill>
                  <a:schemeClr val="tx1"/>
                </a:solidFill>
                <a:latin typeface="Arial Narrow" panose="020B0606020202030204" pitchFamily="34" charset="0"/>
                <a:ea typeface="+mn-ea"/>
                <a:cs typeface="+mn-cs"/>
              </a:rPr>
              <a:t> had more Grade 3  or higher TRAEs compared to TPC. However, the median duration of treatment was longer, 7.3 months for Iza-</a:t>
            </a:r>
            <a:r>
              <a:rPr lang="en-US" altLang="zh-CN" sz="1200" kern="1200" dirty="0" err="1">
                <a:solidFill>
                  <a:schemeClr val="tx1"/>
                </a:solidFill>
                <a:latin typeface="Arial Narrow" panose="020B0606020202030204" pitchFamily="34" charset="0"/>
                <a:ea typeface="+mn-ea"/>
                <a:cs typeface="+mn-cs"/>
              </a:rPr>
              <a:t>bren</a:t>
            </a:r>
            <a:r>
              <a:rPr lang="en-US" altLang="zh-CN" sz="1200" kern="1200" dirty="0">
                <a:solidFill>
                  <a:schemeClr val="tx1"/>
                </a:solidFill>
                <a:latin typeface="Arial Narrow" panose="020B0606020202030204" pitchFamily="34" charset="0"/>
                <a:ea typeface="+mn-ea"/>
                <a:cs typeface="+mn-cs"/>
              </a:rPr>
              <a:t> and 4.3 months for TPC. Iza-</a:t>
            </a:r>
            <a:r>
              <a:rPr lang="en-US" altLang="zh-CN" sz="1200" kern="1200" dirty="0" err="1">
                <a:solidFill>
                  <a:schemeClr val="tx1"/>
                </a:solidFill>
                <a:latin typeface="Arial Narrow" panose="020B0606020202030204" pitchFamily="34" charset="0"/>
                <a:ea typeface="+mn-ea"/>
                <a:cs typeface="+mn-cs"/>
              </a:rPr>
              <a:t>bren</a:t>
            </a:r>
            <a:r>
              <a:rPr lang="en-US" altLang="zh-CN" sz="1200" kern="1200" dirty="0">
                <a:solidFill>
                  <a:schemeClr val="tx1"/>
                </a:solidFill>
                <a:latin typeface="Arial Narrow" panose="020B0606020202030204" pitchFamily="34" charset="0"/>
                <a:ea typeface="+mn-ea"/>
                <a:cs typeface="+mn-cs"/>
              </a:rPr>
              <a:t> had a manageable safety profile. The rate of treatment discontinuation due to TRAEs was low, 1.6% for Iza-</a:t>
            </a:r>
            <a:r>
              <a:rPr lang="en-US" altLang="zh-CN" sz="1200" kern="1200" dirty="0" err="1">
                <a:solidFill>
                  <a:schemeClr val="tx1"/>
                </a:solidFill>
                <a:latin typeface="Arial Narrow" panose="020B0606020202030204" pitchFamily="34" charset="0"/>
                <a:ea typeface="+mn-ea"/>
                <a:cs typeface="+mn-cs"/>
              </a:rPr>
              <a:t>bren</a:t>
            </a:r>
            <a:r>
              <a:rPr lang="en-US" altLang="zh-CN" sz="1200" kern="1200" dirty="0">
                <a:solidFill>
                  <a:schemeClr val="tx1"/>
                </a:solidFill>
                <a:latin typeface="Arial Narrow" panose="020B0606020202030204" pitchFamily="34" charset="0"/>
                <a:ea typeface="+mn-ea"/>
                <a:cs typeface="+mn-cs"/>
              </a:rPr>
              <a:t>, 1% for TPC. TRAEs leading to death occurred in 2 patients receiving </a:t>
            </a:r>
            <a:r>
              <a:rPr lang="en-US" altLang="zh-CN" sz="1200" kern="1200" dirty="0" err="1">
                <a:solidFill>
                  <a:schemeClr val="tx1"/>
                </a:solidFill>
                <a:latin typeface="Arial Narrow" panose="020B0606020202030204" pitchFamily="34" charset="0"/>
                <a:ea typeface="+mn-ea"/>
                <a:cs typeface="+mn-cs"/>
              </a:rPr>
              <a:t>iza-bren</a:t>
            </a:r>
            <a:r>
              <a:rPr lang="en-US" altLang="zh-CN" sz="1200" kern="1200" dirty="0">
                <a:solidFill>
                  <a:schemeClr val="tx1"/>
                </a:solidFill>
                <a:latin typeface="Arial Narrow" panose="020B0606020202030204" pitchFamily="34" charset="0"/>
                <a:ea typeface="+mn-ea"/>
                <a:cs typeface="+mn-cs"/>
              </a:rPr>
              <a:t> and in 1 patient receiving </a:t>
            </a:r>
            <a:r>
              <a:rPr lang="en-US" altLang="zh-CN" sz="1200" dirty="0">
                <a:latin typeface="Arial Narrow" panose="020B0606020202030204" pitchFamily="34" charset="0"/>
              </a:rPr>
              <a:t>TPC.</a:t>
            </a:r>
          </a:p>
          <a:p>
            <a:endParaRPr lang="zh-CN" altLang="en-US" dirty="0"/>
          </a:p>
        </p:txBody>
      </p:sp>
    </p:spTree>
    <p:extLst>
      <p:ext uri="{BB962C8B-B14F-4D97-AF65-F5344CB8AC3E}">
        <p14:creationId xmlns:p14="http://schemas.microsoft.com/office/powerpoint/2010/main" val="3135767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r>
              <a:rPr lang="en-US" altLang="zh-CN" sz="1200" b="0" dirty="0">
                <a:latin typeface="Arial Narrow" panose="020B0606020202030204" pitchFamily="34" charset="0"/>
              </a:rPr>
              <a:t>Most common TRAEs were hematological, including anemia, thrombocytopenia and neutropenia, which were effectively managed through standard supportive measures. Non-hematologic AEs were mostly low grade. Treatment-related ILD occurred in </a:t>
            </a:r>
            <a:r>
              <a:rPr lang="en-GB" altLang="zh-CN" sz="1200" b="0" dirty="0">
                <a:latin typeface="Arial Narrow" panose="020B0606020202030204" pitchFamily="34" charset="0"/>
              </a:rPr>
              <a:t>two patients (1.1%) in the </a:t>
            </a:r>
            <a:r>
              <a:rPr lang="en-GB" altLang="zh-CN" sz="1200" b="0" dirty="0" err="1">
                <a:latin typeface="Arial Narrow" panose="020B0606020202030204" pitchFamily="34" charset="0"/>
              </a:rPr>
              <a:t>iza-bren</a:t>
            </a:r>
            <a:r>
              <a:rPr lang="en-GB" altLang="zh-CN" sz="1200" b="0" dirty="0">
                <a:latin typeface="Arial Narrow" panose="020B0606020202030204" pitchFamily="34" charset="0"/>
              </a:rPr>
              <a:t> arm (one case of grade 1 and one case of grade 2).</a:t>
            </a:r>
            <a:endParaRPr lang="zh-CN" altLang="en-US" b="0" dirty="0"/>
          </a:p>
        </p:txBody>
      </p:sp>
    </p:spTree>
    <p:extLst>
      <p:ext uri="{BB962C8B-B14F-4D97-AF65-F5344CB8AC3E}">
        <p14:creationId xmlns:p14="http://schemas.microsoft.com/office/powerpoint/2010/main" val="840496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pPr marL="284400" marR="0" lvl="0" indent="-284400" algn="l" defTabSz="914400" rtl="0" eaLnBrk="1" fontAlgn="auto" latinLnBrk="0" hangingPunct="1">
              <a:lnSpc>
                <a:spcPct val="100000"/>
              </a:lnSpc>
              <a:spcBef>
                <a:spcPts val="0"/>
              </a:spcBef>
              <a:spcAft>
                <a:spcPts val="1200"/>
              </a:spcAft>
              <a:buClr>
                <a:srgbClr val="5B8DC3"/>
              </a:buClr>
              <a:buSzTx/>
              <a:buFontTx/>
              <a:buNone/>
              <a:tabLst/>
              <a:defRPr/>
            </a:pPr>
            <a:r>
              <a:rPr lang="en-US" altLang="zh-CN" sz="2800" dirty="0">
                <a:latin typeface="Arial Narrow" panose="020B0606020202030204" pitchFamily="34" charset="0"/>
              </a:rPr>
              <a:t>For conclusion, In this pre-specified analysis, </a:t>
            </a:r>
            <a:r>
              <a:rPr lang="en-US" altLang="zh-CN" sz="2800" dirty="0" err="1">
                <a:latin typeface="Arial Narrow" panose="020B0606020202030204" pitchFamily="34" charset="0"/>
              </a:rPr>
              <a:t>iza-bren</a:t>
            </a:r>
            <a:r>
              <a:rPr lang="en-US" altLang="zh-CN" sz="2800" dirty="0">
                <a:latin typeface="Arial Narrow" panose="020B0606020202030204" pitchFamily="34" charset="0"/>
              </a:rPr>
              <a:t> demonstrated a statistically significant and clinically meaningful improvement in PFS vs TPC in previously treated HR+/HER2- BC, meeting the primary endpoint. Median PFS was 8.2 months for Iza-</a:t>
            </a:r>
            <a:r>
              <a:rPr lang="en-US" altLang="zh-CN" sz="2800" dirty="0" err="1">
                <a:latin typeface="Arial Narrow" panose="020B0606020202030204" pitchFamily="34" charset="0"/>
              </a:rPr>
              <a:t>bren</a:t>
            </a:r>
            <a:r>
              <a:rPr lang="en-US" altLang="zh-CN" sz="2800" dirty="0">
                <a:latin typeface="Arial Narrow" panose="020B0606020202030204" pitchFamily="34" charset="0"/>
              </a:rPr>
              <a:t> and 4 months for TPC, HR was 0.41. Iza-</a:t>
            </a:r>
            <a:r>
              <a:rPr lang="en-US" altLang="zh-CN" sz="2800" dirty="0" err="1">
                <a:latin typeface="Arial Narrow" panose="020B0606020202030204" pitchFamily="34" charset="0"/>
              </a:rPr>
              <a:t>bren</a:t>
            </a:r>
            <a:r>
              <a:rPr lang="en-US" altLang="zh-CN" sz="2800" dirty="0">
                <a:latin typeface="Arial Narrow" panose="020B0606020202030204" pitchFamily="34" charset="0"/>
              </a:rPr>
              <a:t> demonstrated an improved confirmed ORR and more durable response than TPC. </a:t>
            </a:r>
            <a:r>
              <a:rPr lang="en-US" altLang="zh-CN" dirty="0">
                <a:latin typeface="Arial Narrow" panose="020B0606020202030204" pitchFamily="34" charset="0"/>
              </a:rPr>
              <a:t>OS is immature at this interim </a:t>
            </a:r>
            <a:r>
              <a:rPr lang="en-US" altLang="zh-CN" sz="1200" kern="1200" dirty="0">
                <a:solidFill>
                  <a:schemeClr val="tx1"/>
                </a:solidFill>
                <a:latin typeface="Arial Narrow" panose="020B0606020202030204" pitchFamily="34" charset="0"/>
                <a:ea typeface="+mn-ea"/>
                <a:cs typeface="+mn-cs"/>
              </a:rPr>
              <a:t>analysis, no detrimental effect was observed. The safety profile of </a:t>
            </a:r>
            <a:r>
              <a:rPr lang="en-US" altLang="zh-CN" sz="1200" kern="1200" dirty="0" err="1">
                <a:solidFill>
                  <a:schemeClr val="tx1"/>
                </a:solidFill>
                <a:latin typeface="Arial Narrow" panose="020B0606020202030204" pitchFamily="34" charset="0"/>
                <a:ea typeface="+mn-ea"/>
                <a:cs typeface="+mn-cs"/>
              </a:rPr>
              <a:t>iza-bren</a:t>
            </a:r>
            <a:r>
              <a:rPr lang="en-US" altLang="zh-CN" sz="1200" kern="1200" dirty="0">
                <a:solidFill>
                  <a:schemeClr val="tx1"/>
                </a:solidFill>
                <a:latin typeface="Arial Narrow" panose="020B0606020202030204" pitchFamily="34" charset="0"/>
                <a:ea typeface="+mn-ea"/>
                <a:cs typeface="+mn-cs"/>
              </a:rPr>
              <a:t> was manageable and consistent with previous studies. TRAEs leading to discontinuation (1.6%) were low. The incidence of adjudicated ILD was 1.1%. The results support </a:t>
            </a:r>
            <a:r>
              <a:rPr lang="en-US" altLang="zh-CN" sz="1200" kern="1200" dirty="0" err="1">
                <a:solidFill>
                  <a:schemeClr val="tx1"/>
                </a:solidFill>
                <a:latin typeface="Arial Narrow" panose="020B0606020202030204" pitchFamily="34" charset="0"/>
                <a:ea typeface="+mn-ea"/>
                <a:cs typeface="+mn-cs"/>
              </a:rPr>
              <a:t>iza-bren</a:t>
            </a:r>
            <a:r>
              <a:rPr lang="en-US" altLang="zh-CN" sz="1200" kern="1200" dirty="0">
                <a:solidFill>
                  <a:schemeClr val="tx1"/>
                </a:solidFill>
                <a:latin typeface="Arial Narrow" panose="020B0606020202030204" pitchFamily="34" charset="0"/>
                <a:ea typeface="+mn-ea"/>
                <a:cs typeface="+mn-cs"/>
              </a:rPr>
              <a:t> as a potential new standard of care option in this population. </a:t>
            </a:r>
          </a:p>
          <a:p>
            <a:pPr marL="284400" indent="-284400">
              <a:spcBef>
                <a:spcPts val="0"/>
              </a:spcBef>
              <a:spcAft>
                <a:spcPts val="1200"/>
              </a:spcAft>
              <a:buClr>
                <a:srgbClr val="5B8DC3"/>
              </a:buClr>
            </a:pPr>
            <a:endParaRPr lang="en-US" altLang="zh-CN" sz="1200" kern="1200" dirty="0">
              <a:solidFill>
                <a:schemeClr val="tx1"/>
              </a:solidFill>
              <a:latin typeface="Arial Narrow" panose="020B0606020202030204" pitchFamily="34" charset="0"/>
              <a:ea typeface="+mn-ea"/>
              <a:cs typeface="+mn-cs"/>
            </a:endParaRPr>
          </a:p>
          <a:p>
            <a:endParaRPr lang="zh-CN" altLang="en-US" dirty="0"/>
          </a:p>
        </p:txBody>
      </p:sp>
    </p:spTree>
    <p:extLst>
      <p:ext uri="{BB962C8B-B14F-4D97-AF65-F5344CB8AC3E}">
        <p14:creationId xmlns:p14="http://schemas.microsoft.com/office/powerpoint/2010/main" val="3423728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备注占位符 2"/>
          <p:cNvSpPr>
            <a:spLocks noGrp="1"/>
          </p:cNvSpPr>
          <p:nvPr>
            <p:ph type="body" idx="1"/>
          </p:nvPr>
        </p:nvSpPr>
        <p:spPr>
          <a:xfrm>
            <a:off x="1028700" y="8801100"/>
            <a:ext cx="8229600" cy="7200900"/>
          </a:xfrm>
          <a:prstGeom prst="rect">
            <a:avLst/>
          </a:prstGeom>
        </p:spPr>
        <p:txBody>
          <a:bodyPr/>
          <a:lstStyle/>
          <a:p>
            <a:pPr marL="284400" indent="-284400">
              <a:lnSpc>
                <a:spcPct val="200000"/>
              </a:lnSpc>
              <a:spcBef>
                <a:spcPts val="600"/>
              </a:spcBef>
              <a:buClr>
                <a:srgbClr val="5B8DC3"/>
              </a:buClr>
            </a:pPr>
            <a:r>
              <a:rPr lang="en-US" altLang="zh-CN" sz="1200" dirty="0">
                <a:latin typeface="Arial Narrow" panose="020B0606020202030204" pitchFamily="34" charset="0"/>
              </a:rPr>
              <a:t>Sincere appreciation to all</a:t>
            </a:r>
            <a:r>
              <a:rPr lang="en-US" altLang="zh-CN" sz="1200" dirty="0">
                <a:latin typeface="Arial Narrow"/>
              </a:rPr>
              <a:t> patients who participated in this study, their families, and their caregivers. </a:t>
            </a:r>
            <a:r>
              <a:rPr lang="en-US" altLang="zh-CN" sz="1200" dirty="0">
                <a:latin typeface="Arial Narrow" panose="020B0606020202030204" pitchFamily="34" charset="0"/>
              </a:rPr>
              <a:t>Special thanks to leading PI, Prof </a:t>
            </a:r>
            <a:r>
              <a:rPr lang="en-US" altLang="zh-CN" sz="1200" dirty="0" err="1">
                <a:latin typeface="Arial Narrow" panose="020B0606020202030204" pitchFamily="34" charset="0"/>
              </a:rPr>
              <a:t>Binghe</a:t>
            </a:r>
            <a:r>
              <a:rPr lang="en-US" altLang="zh-CN" sz="1200" dirty="0">
                <a:latin typeface="Arial Narrow" panose="020B0606020202030204" pitchFamily="34" charset="0"/>
              </a:rPr>
              <a:t> Xu, all other investigators, and all team members </a:t>
            </a:r>
            <a:r>
              <a:rPr lang="en-US" altLang="zh-CN" sz="1200" dirty="0">
                <a:latin typeface="Arial Narrow"/>
              </a:rPr>
              <a:t>in this study. Thank you to the Organization Committee. Thanks for your attention.</a:t>
            </a:r>
          </a:p>
          <a:p>
            <a:endParaRPr lang="zh-CN" altLang="en-US" dirty="0"/>
          </a:p>
        </p:txBody>
      </p:sp>
    </p:spTree>
    <p:extLst>
      <p:ext uri="{BB962C8B-B14F-4D97-AF65-F5344CB8AC3E}">
        <p14:creationId xmlns:p14="http://schemas.microsoft.com/office/powerpoint/2010/main" val="3052085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3" Type="http://schemas.openxmlformats.org/officeDocument/2006/relationships/image" Target="../media/image26.jpeg"/><Relationship Id="rId18" Type="http://schemas.openxmlformats.org/officeDocument/2006/relationships/image" Target="../media/image31.jpeg"/><Relationship Id="rId26" Type="http://schemas.openxmlformats.org/officeDocument/2006/relationships/image" Target="../media/image39.jpeg"/><Relationship Id="rId39" Type="http://schemas.openxmlformats.org/officeDocument/2006/relationships/image" Target="../media/image52.jpeg"/><Relationship Id="rId3" Type="http://schemas.openxmlformats.org/officeDocument/2006/relationships/image" Target="../media/image16.jpeg"/><Relationship Id="rId21" Type="http://schemas.openxmlformats.org/officeDocument/2006/relationships/image" Target="../media/image34.jpeg"/><Relationship Id="rId34" Type="http://schemas.openxmlformats.org/officeDocument/2006/relationships/image" Target="../media/image47.jpeg"/><Relationship Id="rId42" Type="http://schemas.openxmlformats.org/officeDocument/2006/relationships/image" Target="../media/image55.jpeg"/><Relationship Id="rId47" Type="http://schemas.openxmlformats.org/officeDocument/2006/relationships/image" Target="../media/image60.jpeg"/><Relationship Id="rId50" Type="http://schemas.openxmlformats.org/officeDocument/2006/relationships/image" Target="../media/image63.jpe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jpeg"/><Relationship Id="rId25" Type="http://schemas.openxmlformats.org/officeDocument/2006/relationships/image" Target="../media/image38.jpeg"/><Relationship Id="rId33" Type="http://schemas.openxmlformats.org/officeDocument/2006/relationships/image" Target="../media/image46.jpeg"/><Relationship Id="rId38" Type="http://schemas.openxmlformats.org/officeDocument/2006/relationships/image" Target="../media/image51.jpeg"/><Relationship Id="rId46" Type="http://schemas.openxmlformats.org/officeDocument/2006/relationships/image" Target="../media/image59.jpeg"/><Relationship Id="rId2" Type="http://schemas.openxmlformats.org/officeDocument/2006/relationships/image" Target="../media/image15.jpeg"/><Relationship Id="rId16" Type="http://schemas.openxmlformats.org/officeDocument/2006/relationships/image" Target="../media/image29.jpeg"/><Relationship Id="rId20" Type="http://schemas.openxmlformats.org/officeDocument/2006/relationships/image" Target="../media/image33.jpeg"/><Relationship Id="rId29" Type="http://schemas.openxmlformats.org/officeDocument/2006/relationships/image" Target="../media/image42.jpeg"/><Relationship Id="rId41" Type="http://schemas.openxmlformats.org/officeDocument/2006/relationships/image" Target="../media/image54.jpeg"/><Relationship Id="rId54"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jpeg"/><Relationship Id="rId11" Type="http://schemas.openxmlformats.org/officeDocument/2006/relationships/image" Target="../media/image24.jpeg"/><Relationship Id="rId24" Type="http://schemas.openxmlformats.org/officeDocument/2006/relationships/image" Target="../media/image37.jpeg"/><Relationship Id="rId32" Type="http://schemas.openxmlformats.org/officeDocument/2006/relationships/image" Target="../media/image45.jpeg"/><Relationship Id="rId37" Type="http://schemas.openxmlformats.org/officeDocument/2006/relationships/image" Target="../media/image50.jpeg"/><Relationship Id="rId40" Type="http://schemas.openxmlformats.org/officeDocument/2006/relationships/image" Target="../media/image53.jpeg"/><Relationship Id="rId45" Type="http://schemas.openxmlformats.org/officeDocument/2006/relationships/image" Target="../media/image58.jpeg"/><Relationship Id="rId53" Type="http://schemas.openxmlformats.org/officeDocument/2006/relationships/image" Target="../media/image4.png"/><Relationship Id="rId5" Type="http://schemas.openxmlformats.org/officeDocument/2006/relationships/image" Target="../media/image18.jpeg"/><Relationship Id="rId15" Type="http://schemas.openxmlformats.org/officeDocument/2006/relationships/image" Target="../media/image28.jpeg"/><Relationship Id="rId23" Type="http://schemas.openxmlformats.org/officeDocument/2006/relationships/image" Target="../media/image36.jpeg"/><Relationship Id="rId28" Type="http://schemas.openxmlformats.org/officeDocument/2006/relationships/image" Target="../media/image41.jpeg"/><Relationship Id="rId36" Type="http://schemas.openxmlformats.org/officeDocument/2006/relationships/image" Target="../media/image49.jpeg"/><Relationship Id="rId49" Type="http://schemas.openxmlformats.org/officeDocument/2006/relationships/image" Target="../media/image62.jpeg"/><Relationship Id="rId10" Type="http://schemas.openxmlformats.org/officeDocument/2006/relationships/image" Target="../media/image23.jpeg"/><Relationship Id="rId19" Type="http://schemas.openxmlformats.org/officeDocument/2006/relationships/image" Target="../media/image32.jpeg"/><Relationship Id="rId31" Type="http://schemas.openxmlformats.org/officeDocument/2006/relationships/image" Target="../media/image44.jpeg"/><Relationship Id="rId44" Type="http://schemas.openxmlformats.org/officeDocument/2006/relationships/image" Target="../media/image57.jpeg"/><Relationship Id="rId52" Type="http://schemas.openxmlformats.org/officeDocument/2006/relationships/image" Target="../media/image65.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 Id="rId22" Type="http://schemas.openxmlformats.org/officeDocument/2006/relationships/image" Target="../media/image35.jpeg"/><Relationship Id="rId27" Type="http://schemas.openxmlformats.org/officeDocument/2006/relationships/image" Target="../media/image40.jpeg"/><Relationship Id="rId30" Type="http://schemas.openxmlformats.org/officeDocument/2006/relationships/image" Target="../media/image43.jpeg"/><Relationship Id="rId35" Type="http://schemas.openxmlformats.org/officeDocument/2006/relationships/image" Target="../media/image48.jpeg"/><Relationship Id="rId43" Type="http://schemas.openxmlformats.org/officeDocument/2006/relationships/image" Target="../media/image56.jpeg"/><Relationship Id="rId48" Type="http://schemas.openxmlformats.org/officeDocument/2006/relationships/image" Target="../media/image61.jpeg"/><Relationship Id="rId8" Type="http://schemas.openxmlformats.org/officeDocument/2006/relationships/image" Target="../media/image21.jpeg"/><Relationship Id="rId51" Type="http://schemas.openxmlformats.org/officeDocument/2006/relationships/image" Target="../media/image64.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0C98DC6-BF23-5374-F51E-E22BE42D98AA}"/>
              </a:ext>
            </a:extLst>
          </p:cNvPr>
          <p:cNvPicPr>
            <a:picLocks noChangeAspect="1"/>
          </p:cNvPicPr>
          <p:nvPr userDrawn="1"/>
        </p:nvPicPr>
        <p:blipFill>
          <a:blip>
            <a:extLst>
              <a:ext uri="{96DAC541-7B7A-43D3-8B79-37D633B846F1}">
                <asvg:svgBlip xmlns:asvg="http://schemas.microsoft.com/office/drawing/2016/SVG/main" r:embed="rId2"/>
              </a:ext>
            </a:extLst>
          </a:blip>
          <a:srcRect r="5251" b="5297"/>
          <a:stretch/>
        </p:blipFill>
        <p:spPr>
          <a:xfrm>
            <a:off x="6112042" y="4467335"/>
            <a:ext cx="12175958" cy="5822715"/>
          </a:xfrm>
          <a:prstGeom prst="rect">
            <a:avLst/>
          </a:prstGeom>
        </p:spPr>
      </p:pic>
      <p:sp>
        <p:nvSpPr>
          <p:cNvPr id="9" name="Espace réservé du texte 8">
            <a:extLst>
              <a:ext uri="{FF2B5EF4-FFF2-40B4-BE49-F238E27FC236}">
                <a16:creationId xmlns:a16="http://schemas.microsoft.com/office/drawing/2014/main" id="{B9C9DA18-7D6C-795E-EA6E-C8E5EE4F00F6}"/>
              </a:ext>
            </a:extLst>
          </p:cNvPr>
          <p:cNvSpPr>
            <a:spLocks noGrp="1"/>
          </p:cNvSpPr>
          <p:nvPr>
            <p:ph type="body" sz="quarter" idx="10" hasCustomPrompt="1"/>
          </p:nvPr>
        </p:nvSpPr>
        <p:spPr>
          <a:xfrm>
            <a:off x="1428750" y="3877712"/>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PRESENTATION</a:t>
            </a:r>
          </a:p>
        </p:txBody>
      </p:sp>
      <p:sp>
        <p:nvSpPr>
          <p:cNvPr id="11" name="Espace réservé du texte 8">
            <a:extLst>
              <a:ext uri="{FF2B5EF4-FFF2-40B4-BE49-F238E27FC236}">
                <a16:creationId xmlns:a16="http://schemas.microsoft.com/office/drawing/2014/main" id="{F8031B90-170E-5D98-EF42-C140F79DE2F4}"/>
              </a:ext>
            </a:extLst>
          </p:cNvPr>
          <p:cNvSpPr>
            <a:spLocks noGrp="1"/>
          </p:cNvSpPr>
          <p:nvPr>
            <p:ph type="body" sz="quarter" idx="11" hasCustomPrompt="1"/>
          </p:nvPr>
        </p:nvSpPr>
        <p:spPr>
          <a:xfrm>
            <a:off x="1428750" y="5140003"/>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8">
            <a:extLst>
              <a:ext uri="{FF2B5EF4-FFF2-40B4-BE49-F238E27FC236}">
                <a16:creationId xmlns:a16="http://schemas.microsoft.com/office/drawing/2014/main" id="{44893A91-0868-42EB-3E81-2657D83C2A14}"/>
              </a:ext>
            </a:extLst>
          </p:cNvPr>
          <p:cNvSpPr>
            <a:spLocks noGrp="1"/>
          </p:cNvSpPr>
          <p:nvPr>
            <p:ph type="body" sz="quarter" idx="12" hasCustomPrompt="1"/>
          </p:nvPr>
        </p:nvSpPr>
        <p:spPr>
          <a:xfrm>
            <a:off x="1428750" y="7426002"/>
            <a:ext cx="4683292" cy="972041"/>
          </a:xfrm>
          <a:prstGeom prst="rect">
            <a:avLst/>
          </a:prstGeom>
        </p:spPr>
        <p:txBody>
          <a:bodyPr/>
          <a:lstStyle>
            <a:lvl1pPr marL="0" indent="0">
              <a:spcBef>
                <a:spcPts val="100"/>
              </a:spcBef>
              <a:buNone/>
              <a:defRPr sz="2630" b="1" i="0">
                <a:solidFill>
                  <a:srgbClr val="00305D"/>
                </a:solidFill>
                <a:latin typeface="Arial Narrow" panose="020B0604020202020204" pitchFamily="34" charset="0"/>
                <a:cs typeface="Arial Narrow" panose="020B0604020202020204" pitchFamily="34" charset="0"/>
              </a:defRPr>
            </a:lvl1pPr>
          </a:lstStyle>
          <a:p>
            <a:pPr lvl="0"/>
            <a:r>
              <a:rPr lang="fr-FR"/>
              <a:t>Name</a:t>
            </a:r>
          </a:p>
          <a:p>
            <a:pPr lvl="0"/>
            <a:r>
              <a:rPr lang="fr-FR"/>
              <a:t>First </a:t>
            </a:r>
            <a:r>
              <a:rPr lang="fr-FR" err="1"/>
              <a:t>name</a:t>
            </a:r>
            <a:r>
              <a:rPr lang="fr-FR"/>
              <a:t>, last </a:t>
            </a:r>
            <a:r>
              <a:rPr lang="fr-FR" err="1"/>
              <a:t>name</a:t>
            </a:r>
            <a:endParaRPr lang="fr-FR"/>
          </a:p>
        </p:txBody>
      </p:sp>
      <p:sp>
        <p:nvSpPr>
          <p:cNvPr id="13" name="Espace réservé du texte 8">
            <a:extLst>
              <a:ext uri="{FF2B5EF4-FFF2-40B4-BE49-F238E27FC236}">
                <a16:creationId xmlns:a16="http://schemas.microsoft.com/office/drawing/2014/main" id="{CEB38686-4747-1069-55C2-B15B44B92B74}"/>
              </a:ext>
            </a:extLst>
          </p:cNvPr>
          <p:cNvSpPr>
            <a:spLocks noGrp="1"/>
          </p:cNvSpPr>
          <p:nvPr>
            <p:ph type="body" sz="quarter" idx="13" hasCustomPrompt="1"/>
          </p:nvPr>
        </p:nvSpPr>
        <p:spPr>
          <a:xfrm>
            <a:off x="1428750" y="8508846"/>
            <a:ext cx="4683292" cy="543917"/>
          </a:xfrm>
          <a:prstGeom prst="rect">
            <a:avLst/>
          </a:prstGeom>
        </p:spPr>
        <p:txBody>
          <a:bodyPr/>
          <a:lstStyle>
            <a:lvl1pPr marL="0" indent="0">
              <a:spcBef>
                <a:spcPts val="600"/>
              </a:spcBef>
              <a:buNone/>
              <a:defRPr sz="2630" b="0" i="0">
                <a:solidFill>
                  <a:srgbClr val="00305D"/>
                </a:solidFill>
                <a:latin typeface="Arial Narrow" panose="020B0604020202020204" pitchFamily="34" charset="0"/>
                <a:cs typeface="Arial Narrow" panose="020B0604020202020204" pitchFamily="34" charset="0"/>
              </a:defRPr>
            </a:lvl1pPr>
          </a:lstStyle>
          <a:p>
            <a:pPr lvl="0"/>
            <a:r>
              <a:rPr lang="fr-FR"/>
              <a:t>00 </a:t>
            </a:r>
            <a:r>
              <a:rPr lang="fr-FR" err="1"/>
              <a:t>Month</a:t>
            </a:r>
            <a:r>
              <a:rPr lang="fr-FR"/>
              <a:t> XXXX </a:t>
            </a:r>
            <a:r>
              <a:rPr lang="fr-FR" err="1"/>
              <a:t>Year</a:t>
            </a:r>
            <a:endParaRPr lang="fr-FR"/>
          </a:p>
          <a:p>
            <a:pPr lvl="0"/>
            <a:endParaRPr lang="fr-FR"/>
          </a:p>
        </p:txBody>
      </p:sp>
      <p:pic>
        <p:nvPicPr>
          <p:cNvPr id="3" name="Graphic 2">
            <a:extLst>
              <a:ext uri="{FF2B5EF4-FFF2-40B4-BE49-F238E27FC236}">
                <a16:creationId xmlns:a16="http://schemas.microsoft.com/office/drawing/2014/main" id="{10858BBC-FCE7-383F-F379-354A785993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428750" y="1428750"/>
            <a:ext cx="5100638" cy="971550"/>
          </a:xfrm>
          <a:prstGeom prst="rect">
            <a:avLst/>
          </a:prstGeom>
        </p:spPr>
      </p:pic>
      <p:pic>
        <p:nvPicPr>
          <p:cNvPr id="6" name="ESMO-Corporate-Logo-Positive-with-background" descr="preencoded.png">
            <a:extLst>
              <a:ext uri="{FF2B5EF4-FFF2-40B4-BE49-F238E27FC236}">
                <a16:creationId xmlns:a16="http://schemas.microsoft.com/office/drawing/2014/main" id="{FFE3D043-E913-8F1C-3BB5-4BA0F9F79A22}"/>
              </a:ext>
            </a:extLst>
          </p:cNvPr>
          <p:cNvPicPr>
            <a:picLocks noChangeAspect="1"/>
          </p:cNvPicPr>
          <p:nvPr userDrawn="1"/>
        </p:nvPicPr>
        <p:blipFill>
          <a:blip r:embed="rId4"/>
          <a:srcRect/>
          <a:stretch/>
        </p:blipFill>
        <p:spPr>
          <a:xfrm>
            <a:off x="16522700" y="9259704"/>
            <a:ext cx="1765300" cy="1027296"/>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0D6CC8CD-178F-AB26-6B1F-605466D5635D}"/>
              </a:ext>
            </a:extLst>
          </p:cNvPr>
          <p:cNvSpPr>
            <a:spLocks noGrp="1"/>
          </p:cNvSpPr>
          <p:nvPr>
            <p:ph type="body" sz="quarter" idx="10" hasCustomPrompt="1"/>
          </p:nvPr>
        </p:nvSpPr>
        <p:spPr>
          <a:xfrm>
            <a:off x="1428750" y="1230765"/>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INDEX</a:t>
            </a:r>
          </a:p>
        </p:txBody>
      </p:sp>
      <p:sp>
        <p:nvSpPr>
          <p:cNvPr id="13" name="Espace réservé du texte 8">
            <a:extLst>
              <a:ext uri="{FF2B5EF4-FFF2-40B4-BE49-F238E27FC236}">
                <a16:creationId xmlns:a16="http://schemas.microsoft.com/office/drawing/2014/main" id="{5D49AE80-8CE5-6EA2-2F09-E3BE599D3656}"/>
              </a:ext>
            </a:extLst>
          </p:cNvPr>
          <p:cNvSpPr>
            <a:spLocks noGrp="1"/>
          </p:cNvSpPr>
          <p:nvPr>
            <p:ph type="body" sz="quarter" idx="13" hasCustomPrompt="1"/>
          </p:nvPr>
        </p:nvSpPr>
        <p:spPr>
          <a:xfrm>
            <a:off x="1437774" y="2589309"/>
            <a:ext cx="6728661" cy="5544040"/>
          </a:xfrm>
          <a:prstGeom prst="rect">
            <a:avLst/>
          </a:prstGeom>
        </p:spPr>
        <p:txBody>
          <a:bodyPr/>
          <a:lstStyle>
            <a:lvl1pPr marL="742950" indent="-742950">
              <a:lnSpc>
                <a:spcPts val="4200"/>
              </a:lnSpc>
              <a:spcBef>
                <a:spcPts val="0"/>
              </a:spcBef>
              <a:buFont typeface="+mj-lt"/>
              <a:buAutoNum type="arabicPeriod"/>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sp>
        <p:nvSpPr>
          <p:cNvPr id="14" name="Espace réservé du texte 8">
            <a:extLst>
              <a:ext uri="{FF2B5EF4-FFF2-40B4-BE49-F238E27FC236}">
                <a16:creationId xmlns:a16="http://schemas.microsoft.com/office/drawing/2014/main" id="{885968CE-AEC1-DE50-AA23-CF1121E84419}"/>
              </a:ext>
            </a:extLst>
          </p:cNvPr>
          <p:cNvSpPr>
            <a:spLocks noGrp="1"/>
          </p:cNvSpPr>
          <p:nvPr>
            <p:ph type="body" sz="quarter" idx="14" hasCustomPrompt="1"/>
          </p:nvPr>
        </p:nvSpPr>
        <p:spPr>
          <a:xfrm>
            <a:off x="9017669" y="2589309"/>
            <a:ext cx="6728661" cy="5544040"/>
          </a:xfrm>
          <a:prstGeom prst="rect">
            <a:avLst/>
          </a:prstGeom>
        </p:spPr>
        <p:txBody>
          <a:bodyPr/>
          <a:lstStyle>
            <a:lvl1pPr marL="742950" indent="-742950">
              <a:lnSpc>
                <a:spcPts val="4200"/>
              </a:lnSpc>
              <a:spcBef>
                <a:spcPts val="0"/>
              </a:spcBef>
              <a:buFont typeface="+mj-lt"/>
              <a:buAutoNum type="arabicPeriod" startAt="11"/>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pic>
        <p:nvPicPr>
          <p:cNvPr id="3" name="Rectangle 95" descr="preencoded.png">
            <a:extLst>
              <a:ext uri="{FF2B5EF4-FFF2-40B4-BE49-F238E27FC236}">
                <a16:creationId xmlns:a16="http://schemas.microsoft.com/office/drawing/2014/main" id="{049DF24C-7224-1A2B-2C3A-4C25BBD89B2C}"/>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FD659423-27BB-F2C3-750C-A7121C9C132F}"/>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144015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claration">
    <p:spTree>
      <p:nvGrpSpPr>
        <p:cNvPr id="1" name=""/>
        <p:cNvGrpSpPr/>
        <p:nvPr/>
      </p:nvGrpSpPr>
      <p:grpSpPr>
        <a:xfrm>
          <a:off x="0" y="0"/>
          <a:ext cx="0" cy="0"/>
          <a:chOff x="0" y="0"/>
          <a:chExt cx="0" cy="0"/>
        </a:xfrm>
      </p:grpSpPr>
      <p:sp>
        <p:nvSpPr>
          <p:cNvPr id="4" name="DECLARATION OF INTERESTS">
            <a:extLst>
              <a:ext uri="{FF2B5EF4-FFF2-40B4-BE49-F238E27FC236}">
                <a16:creationId xmlns:a16="http://schemas.microsoft.com/office/drawing/2014/main" id="{CF78B9FB-DD1C-5BC9-3C30-4C3D67228643}"/>
              </a:ext>
            </a:extLst>
          </p:cNvPr>
          <p:cNvSpPr/>
          <p:nvPr userDrawn="1"/>
        </p:nvSpPr>
        <p:spPr>
          <a:xfrm>
            <a:off x="1428750" y="1428750"/>
            <a:ext cx="9877425" cy="714375"/>
          </a:xfrm>
          <a:prstGeom prst="rect">
            <a:avLst/>
          </a:prstGeom>
          <a:noFill/>
          <a:ln/>
        </p:spPr>
        <p:txBody>
          <a:bodyPr wrap="square" lIns="0" tIns="0" rIns="0" bIns="0" rtlCol="0" anchor="t"/>
          <a:lstStyle/>
          <a:p>
            <a:pPr marL="0" indent="0" algn="l">
              <a:lnSpc>
                <a:spcPts val="5625"/>
              </a:lnSpc>
              <a:buNone/>
            </a:pPr>
            <a:r>
              <a:rPr lang="en-US" sz="5625">
                <a:solidFill>
                  <a:srgbClr val="00305D"/>
                </a:solidFill>
                <a:latin typeface="Arial Narrow Bold" pitchFamily="34" charset="0"/>
                <a:ea typeface="Arial Narrow Bold" pitchFamily="34" charset="-122"/>
                <a:cs typeface="Arial Narrow Bold" pitchFamily="34" charset="-120"/>
              </a:rPr>
              <a:t>DECLARATION OF INTERESTS</a:t>
            </a:r>
            <a:endParaRPr lang="en-US" sz="5625"/>
          </a:p>
        </p:txBody>
      </p:sp>
      <p:sp>
        <p:nvSpPr>
          <p:cNvPr id="5" name="Please declare all interests arising from your work or expertise which may be perceived to conflict with the integrity of ESMO andor your work within the Society The Declaration of Interests included in your slide presentations must specify all financial">
            <a:extLst>
              <a:ext uri="{FF2B5EF4-FFF2-40B4-BE49-F238E27FC236}">
                <a16:creationId xmlns:a16="http://schemas.microsoft.com/office/drawing/2014/main" id="{CF413EAE-313D-D8DD-84C7-BCFB821A2C7D}"/>
              </a:ext>
            </a:extLst>
          </p:cNvPr>
          <p:cNvSpPr/>
          <p:nvPr userDrawn="1"/>
        </p:nvSpPr>
        <p:spPr>
          <a:xfrm>
            <a:off x="1428750" y="2619375"/>
            <a:ext cx="13582650" cy="6562725"/>
          </a:xfrm>
          <a:prstGeom prst="rect">
            <a:avLst/>
          </a:prstGeom>
          <a:noFill/>
          <a:ln/>
        </p:spPr>
        <p:txBody>
          <a:bodyPr wrap="square" lIns="0" tIns="0" rIns="0" bIns="0" rtlCol="0" anchor="t"/>
          <a:lstStyle/>
          <a:p>
            <a:pPr marL="0" indent="0" algn="l">
              <a:lnSpc>
                <a:spcPts val="3975"/>
              </a:lnSpc>
              <a:buNone/>
            </a:pPr>
            <a:r>
              <a:rPr lang="en-US" sz="3750">
                <a:solidFill>
                  <a:srgbClr val="00305D"/>
                </a:solidFill>
                <a:latin typeface="Arial Narrow Bold" pitchFamily="34" charset="0"/>
                <a:ea typeface="Arial Narrow Bold" pitchFamily="34" charset="-122"/>
                <a:cs typeface="Arial Narrow Bold" pitchFamily="34" charset="-120"/>
              </a:rPr>
              <a:t>Please declare all interests arising from your work or expertise which may be perceived to conflict with the integrity of ESMO and/or your work within the Society.
The Declaration of Interests included in your slide presentation(s) must specify all financial / non-financial interests you have in relation to the following relevant organisations and should cover the last two calendar years:
Pharmaceutical, diagnostic, biotechnology, medical technology, therapeutic, artificial intelligence and research companies in the medical and healthcare areas, private healthcare providers, commercial medical education providers, medical societies, foundations or charities.</a:t>
            </a:r>
            <a:endParaRPr lang="en-US" sz="3750"/>
          </a:p>
        </p:txBody>
      </p:sp>
      <p:pic>
        <p:nvPicPr>
          <p:cNvPr id="6" name="Rectangle 95" descr="preencoded.png">
            <a:extLst>
              <a:ext uri="{FF2B5EF4-FFF2-40B4-BE49-F238E27FC236}">
                <a16:creationId xmlns:a16="http://schemas.microsoft.com/office/drawing/2014/main" id="{9DC5528A-9D26-FFBB-124A-3A2AC8787D4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8" name="Picture 7">
            <a:extLst>
              <a:ext uri="{FF2B5EF4-FFF2-40B4-BE49-F238E27FC236}">
                <a16:creationId xmlns:a16="http://schemas.microsoft.com/office/drawing/2014/main" id="{00EF68C6-7A1C-4786-F0BD-01AC8B9397D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603978472"/>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claration 2">
    <p:spTree>
      <p:nvGrpSpPr>
        <p:cNvPr id="1" name=""/>
        <p:cNvGrpSpPr/>
        <p:nvPr/>
      </p:nvGrpSpPr>
      <p:grpSpPr>
        <a:xfrm>
          <a:off x="0" y="0"/>
          <a:ext cx="0" cy="0"/>
          <a:chOff x="0" y="0"/>
          <a:chExt cx="0" cy="0"/>
        </a:xfrm>
      </p:grpSpPr>
      <p:sp>
        <p:nvSpPr>
          <p:cNvPr id="10" name="You should provide details about any financial  non-financial interests you may have in the above-mentioned organisations including but not limited to">
            <a:extLst>
              <a:ext uri="{FF2B5EF4-FFF2-40B4-BE49-F238E27FC236}">
                <a16:creationId xmlns:a16="http://schemas.microsoft.com/office/drawing/2014/main" id="{0D506497-9704-8B16-ADC2-E27825397590}"/>
              </a:ext>
            </a:extLst>
          </p:cNvPr>
          <p:cNvSpPr/>
          <p:nvPr userDrawn="1"/>
        </p:nvSpPr>
        <p:spPr>
          <a:xfrm>
            <a:off x="1428750" y="1428750"/>
            <a:ext cx="14478000" cy="952500"/>
          </a:xfrm>
          <a:prstGeom prst="rect">
            <a:avLst/>
          </a:prstGeom>
          <a:noFill/>
          <a:ln/>
        </p:spPr>
        <p:txBody>
          <a:bodyPr wrap="square" lIns="0" tIns="0" rIns="0" bIns="0" rtlCol="0" anchor="t"/>
          <a:lstStyle/>
          <a:p>
            <a:pPr marL="0" indent="0" algn="l">
              <a:lnSpc>
                <a:spcPts val="3750"/>
              </a:lnSpc>
              <a:buNone/>
            </a:pPr>
            <a:r>
              <a:rPr lang="en-US" sz="3750">
                <a:solidFill>
                  <a:srgbClr val="00305D"/>
                </a:solidFill>
                <a:latin typeface="Arial Narrow Bold" pitchFamily="34" charset="0"/>
                <a:ea typeface="Arial Narrow Bold" pitchFamily="34" charset="-122"/>
                <a:cs typeface="Arial Narrow Bold" pitchFamily="34" charset="-120"/>
              </a:rPr>
              <a:t>You should provide details about any financial / non-financial interests you may have in the above-mentioned organisations, including, but not limited to:</a:t>
            </a:r>
            <a:endParaRPr lang="en-US" sz="3750"/>
          </a:p>
        </p:txBody>
      </p:sp>
      <p:sp>
        <p:nvSpPr>
          <p:cNvPr id="11" name="Compensation you have received for any speaker consultancy or advisory role or similar activity eg public speaking writing engagements expert testimony Any role in a relevant organisationfor which you are financially compensated eg as an employee officer">
            <a:extLst>
              <a:ext uri="{FF2B5EF4-FFF2-40B4-BE49-F238E27FC236}">
                <a16:creationId xmlns:a16="http://schemas.microsoft.com/office/drawing/2014/main" id="{A7541812-4CF2-9B73-236B-B23CD75C3944}"/>
              </a:ext>
            </a:extLst>
          </p:cNvPr>
          <p:cNvSpPr/>
          <p:nvPr userDrawn="1"/>
        </p:nvSpPr>
        <p:spPr>
          <a:xfrm>
            <a:off x="1428750" y="2857500"/>
            <a:ext cx="15573375" cy="6286500"/>
          </a:xfrm>
          <a:prstGeom prst="rect">
            <a:avLst/>
          </a:prstGeom>
          <a:noFill/>
          <a:ln/>
        </p:spPr>
        <p:txBody>
          <a:bodyPr wrap="square" lIns="0" tIns="0" rIns="0" bIns="0" rtlCol="0" anchor="t"/>
          <a:lstStyle/>
          <a:p>
            <a:pPr marL="0" indent="0" algn="l">
              <a:lnSpc>
                <a:spcPts val="2475"/>
              </a:lnSpc>
              <a:buNone/>
            </a:pPr>
            <a:r>
              <a:rPr lang="en-US" sz="2250">
                <a:solidFill>
                  <a:srgbClr val="00305D"/>
                </a:solidFill>
                <a:latin typeface="Arial Narrow" pitchFamily="34" charset="0"/>
                <a:ea typeface="Arial Narrow" pitchFamily="34" charset="-122"/>
                <a:cs typeface="Arial Narrow" pitchFamily="34" charset="-120"/>
              </a:rPr>
              <a:t>Compensation you have received for any speaker, consultancy or advisory role or similar activity (e.g. public speaking, writing engagements, expert testimony). Any role in a relevant organisation for which you are financially compensated (e.g. as an employee, officer or member of the Board of Directors). Details of any stocks or ownership interests that you have in a relevant organisation (as defined on the previous slide).
Licensing fees or royalties that you receive / have received from any Intellectual Property (IP) interests relating to the healthcare or medical education industries. Also list any such arrangements that do not currently provide an income but could in the future (i.e. a license that has been granted).
Research funding paid to you or your institution by any relevant for-profit healthcare company specifically in respect of work that you lead as a Local, Coordinating or Regulatory Investigator. Please report all companies, indicating your role (Local or Coordinating PI – e.g. at national level, </a:t>
            </a:r>
            <a:br>
              <a:rPr/>
            </a:br>
            <a:r>
              <a:rPr lang="en-US" sz="2250">
                <a:solidFill>
                  <a:srgbClr val="00305D"/>
                </a:solidFill>
                <a:latin typeface="Arial Narrow" pitchFamily="34" charset="0"/>
                <a:ea typeface="Arial Narrow" pitchFamily="34" charset="-122"/>
                <a:cs typeface="Arial Narrow" pitchFamily="34" charset="-120"/>
              </a:rPr>
              <a:t>as steering committee member, or trial chair), and indicating if there is a financial interest or not. If yes please indicate if the payment is personal / institutional or both. 
Details of any non-remunerated activities you have performed for any relevant organisation (e.g. a leadership position, advisory role, principal investigator or project lead).
Details of any non-financial benefits received from a relevant organisation (as defined on the previous slide).For example, access to proprietary information or samples of medical products that are used in your research programme.Details of membership or affiliation with any political organisation, pressure group, lobbying organisation or similar association operating in similar areas as ESMO or with relevance to cancer medicine.
</a:t>
            </a:r>
            <a:r>
              <a:rPr lang="en-US" sz="2250">
                <a:solidFill>
                  <a:srgbClr val="00305D"/>
                </a:solidFill>
                <a:latin typeface="Arial Narrow Bold" pitchFamily="34" charset="0"/>
                <a:ea typeface="Arial Narrow Bold" pitchFamily="34" charset="-122"/>
                <a:cs typeface="Arial Narrow Bold" pitchFamily="34" charset="-120"/>
              </a:rPr>
              <a:t>If you have nothing to declare then please also state this.</a:t>
            </a:r>
            <a:endParaRPr lang="en-US" sz="2250"/>
          </a:p>
        </p:txBody>
      </p:sp>
      <p:pic>
        <p:nvPicPr>
          <p:cNvPr id="2" name="Rectangle 95" descr="preencoded.png">
            <a:extLst>
              <a:ext uri="{FF2B5EF4-FFF2-40B4-BE49-F238E27FC236}">
                <a16:creationId xmlns:a16="http://schemas.microsoft.com/office/drawing/2014/main" id="{FD5DA94C-2139-5046-F186-D54CDDEA0847}"/>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EDAD1AD3-32CA-519C-B4EA-B954A4C7845E}"/>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5144755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p:bg>
      <p:bgPr>
        <a:solidFill>
          <a:srgbClr val="00305D"/>
        </a:solidFill>
        <a:effectLst/>
      </p:bgPr>
    </p:bg>
    <p:spTree>
      <p:nvGrpSpPr>
        <p:cNvPr id="1" name=""/>
        <p:cNvGrpSpPr/>
        <p:nvPr/>
      </p:nvGrpSpPr>
      <p:grpSpPr>
        <a:xfrm>
          <a:off x="0" y="0"/>
          <a:ext cx="0" cy="0"/>
          <a:chOff x="0" y="0"/>
          <a:chExt cx="0" cy="0"/>
        </a:xfrm>
      </p:grpSpPr>
      <p:sp>
        <p:nvSpPr>
          <p:cNvPr id="5" name="Espace réservé du texte 8">
            <a:extLst>
              <a:ext uri="{FF2B5EF4-FFF2-40B4-BE49-F238E27FC236}">
                <a16:creationId xmlns:a16="http://schemas.microsoft.com/office/drawing/2014/main" id="{CE7EB273-E257-1226-3E56-FA23F5B8D48B}"/>
              </a:ext>
            </a:extLst>
          </p:cNvPr>
          <p:cNvSpPr>
            <a:spLocks noGrp="1"/>
          </p:cNvSpPr>
          <p:nvPr>
            <p:ph type="body" sz="quarter" idx="10" hasCustomPrompt="1"/>
          </p:nvPr>
        </p:nvSpPr>
        <p:spPr>
          <a:xfrm>
            <a:off x="1428750" y="3915323"/>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6" name="Espace réservé du texte 8">
            <a:extLst>
              <a:ext uri="{FF2B5EF4-FFF2-40B4-BE49-F238E27FC236}">
                <a16:creationId xmlns:a16="http://schemas.microsoft.com/office/drawing/2014/main" id="{9DC977A2-169A-8E2C-3AA4-BCBD4E2D9A34}"/>
              </a:ext>
            </a:extLst>
          </p:cNvPr>
          <p:cNvSpPr>
            <a:spLocks noGrp="1"/>
          </p:cNvSpPr>
          <p:nvPr>
            <p:ph type="body" sz="quarter" idx="11" hasCustomPrompt="1"/>
          </p:nvPr>
        </p:nvSpPr>
        <p:spPr>
          <a:xfrm>
            <a:off x="1428750" y="5422793"/>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8" name="Rectangle 95" descr="preencoded.png">
            <a:extLst>
              <a:ext uri="{FF2B5EF4-FFF2-40B4-BE49-F238E27FC236}">
                <a16:creationId xmlns:a16="http://schemas.microsoft.com/office/drawing/2014/main" id="{5A990999-824F-9C84-F775-308B9F70D578}"/>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BEA34335-87CE-D5A7-2A14-6A27522CA14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40454130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2">
    <p:bg>
      <p:bgPr>
        <a:solidFill>
          <a:srgbClr val="00305D"/>
        </a:solidFill>
        <a:effectLst/>
      </p:bgPr>
    </p:bg>
    <p:spTree>
      <p:nvGrpSpPr>
        <p:cNvPr id="1" name=""/>
        <p:cNvGrpSpPr/>
        <p:nvPr/>
      </p:nvGrpSpPr>
      <p:grpSpPr>
        <a:xfrm>
          <a:off x="0" y="0"/>
          <a:ext cx="0" cy="0"/>
          <a:chOff x="0" y="0"/>
          <a:chExt cx="0" cy="0"/>
        </a:xfrm>
      </p:grpSpPr>
      <p:pic>
        <p:nvPicPr>
          <p:cNvPr id="10" name="Picture 9" descr="A cityscape of a building&#10;&#10;AI-generated content may be incorrect.">
            <a:extLst>
              <a:ext uri="{FF2B5EF4-FFF2-40B4-BE49-F238E27FC236}">
                <a16:creationId xmlns:a16="http://schemas.microsoft.com/office/drawing/2014/main" id="{ADC9522D-5FE1-1D0E-DD8F-6C11AB29E136}"/>
              </a:ext>
            </a:extLst>
          </p:cNvPr>
          <p:cNvPicPr>
            <a:picLocks noChangeAspect="1"/>
          </p:cNvPicPr>
          <p:nvPr userDrawn="1"/>
        </p:nvPicPr>
        <p:blipFill>
          <a:blip r:embed="rId2"/>
          <a:stretch>
            <a:fillRect/>
          </a:stretch>
        </p:blipFill>
        <p:spPr>
          <a:xfrm>
            <a:off x="3894580" y="4651231"/>
            <a:ext cx="14393420" cy="5635770"/>
          </a:xfrm>
          <a:prstGeom prst="rect">
            <a:avLst/>
          </a:prstGeom>
        </p:spPr>
      </p:pic>
      <p:sp>
        <p:nvSpPr>
          <p:cNvPr id="4" name="Espace réservé du texte 8">
            <a:extLst>
              <a:ext uri="{FF2B5EF4-FFF2-40B4-BE49-F238E27FC236}">
                <a16:creationId xmlns:a16="http://schemas.microsoft.com/office/drawing/2014/main" id="{2CC0F87C-AD2E-658B-BB9F-1D98280B80A5}"/>
              </a:ext>
            </a:extLst>
          </p:cNvPr>
          <p:cNvSpPr>
            <a:spLocks noGrp="1"/>
          </p:cNvSpPr>
          <p:nvPr>
            <p:ph type="body" sz="quarter" idx="10" hasCustomPrompt="1"/>
          </p:nvPr>
        </p:nvSpPr>
        <p:spPr>
          <a:xfrm>
            <a:off x="1428750" y="1399674"/>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5" name="Espace réservé du texte 8">
            <a:extLst>
              <a:ext uri="{FF2B5EF4-FFF2-40B4-BE49-F238E27FC236}">
                <a16:creationId xmlns:a16="http://schemas.microsoft.com/office/drawing/2014/main" id="{3C2E0DBC-4B09-BA0F-A23A-E294BC2CD85D}"/>
              </a:ext>
            </a:extLst>
          </p:cNvPr>
          <p:cNvSpPr>
            <a:spLocks noGrp="1"/>
          </p:cNvSpPr>
          <p:nvPr>
            <p:ph type="body" sz="quarter" idx="11" hasCustomPrompt="1"/>
          </p:nvPr>
        </p:nvSpPr>
        <p:spPr>
          <a:xfrm>
            <a:off x="1428750" y="2907144"/>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2" name="Rectangle 95" descr="preencoded.png">
            <a:extLst>
              <a:ext uri="{FF2B5EF4-FFF2-40B4-BE49-F238E27FC236}">
                <a16:creationId xmlns:a16="http://schemas.microsoft.com/office/drawing/2014/main" id="{F8FF816F-AB1D-72FD-F363-C9DD4696F41F}"/>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2F51F08A-F419-DDD5-6A51-527D5BF3CB3A}"/>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573101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hite 1">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pic>
        <p:nvPicPr>
          <p:cNvPr id="2" name="Rectangle 95" descr="preencoded.png">
            <a:extLst>
              <a:ext uri="{FF2B5EF4-FFF2-40B4-BE49-F238E27FC236}">
                <a16:creationId xmlns:a16="http://schemas.microsoft.com/office/drawing/2014/main" id="{2B5F0464-7D97-10B7-22DA-2DBCF0C2B4D1}"/>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3" name="Picture 2">
            <a:extLst>
              <a:ext uri="{FF2B5EF4-FFF2-40B4-BE49-F238E27FC236}">
                <a16:creationId xmlns:a16="http://schemas.microsoft.com/office/drawing/2014/main" id="{449F6310-BF67-ED84-3CB2-286E180785D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973922016"/>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claration 2">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EC28DD84-67B3-5CC9-6B66-B48C7ADF39D6}"/>
              </a:ext>
            </a:extLst>
          </p:cNvPr>
          <p:cNvSpPr>
            <a:spLocks noGrp="1"/>
          </p:cNvSpPr>
          <p:nvPr>
            <p:ph type="body" sz="quarter" idx="10" hasCustomPrompt="1"/>
          </p:nvPr>
        </p:nvSpPr>
        <p:spPr>
          <a:xfrm>
            <a:off x="1428750" y="2364326"/>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6" name="Espace réservé du texte 8">
            <a:extLst>
              <a:ext uri="{FF2B5EF4-FFF2-40B4-BE49-F238E27FC236}">
                <a16:creationId xmlns:a16="http://schemas.microsoft.com/office/drawing/2014/main" id="{5E82F3BB-51E4-4933-8E48-3E79B8CF8605}"/>
              </a:ext>
            </a:extLst>
          </p:cNvPr>
          <p:cNvSpPr>
            <a:spLocks noGrp="1"/>
          </p:cNvSpPr>
          <p:nvPr>
            <p:ph type="body" sz="quarter" idx="11" hasCustomPrompt="1"/>
          </p:nvPr>
        </p:nvSpPr>
        <p:spPr>
          <a:xfrm>
            <a:off x="1428750" y="3493496"/>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Content of this presentation is copyrightand responsibility of the author Permission is required for re-use">
            <a:extLst>
              <a:ext uri="{FF2B5EF4-FFF2-40B4-BE49-F238E27FC236}">
                <a16:creationId xmlns:a16="http://schemas.microsoft.com/office/drawing/2014/main" id="{528A82C3-5B01-27D3-465C-5125AF4C7B7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pic>
        <p:nvPicPr>
          <p:cNvPr id="3" name="Graphic 2">
            <a:extLst>
              <a:ext uri="{FF2B5EF4-FFF2-40B4-BE49-F238E27FC236}">
                <a16:creationId xmlns:a16="http://schemas.microsoft.com/office/drawing/2014/main" id="{60C39601-5505-3EF6-D824-537B3A186CF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28750" y="1437767"/>
            <a:ext cx="3337214" cy="635660"/>
          </a:xfrm>
          <a:prstGeom prst="rect">
            <a:avLst/>
          </a:prstGeom>
        </p:spPr>
      </p:pic>
      <p:sp>
        <p:nvSpPr>
          <p:cNvPr id="5" name="Espace réservé du texte 9">
            <a:extLst>
              <a:ext uri="{FF2B5EF4-FFF2-40B4-BE49-F238E27FC236}">
                <a16:creationId xmlns:a16="http://schemas.microsoft.com/office/drawing/2014/main" id="{8EA8776F-4A7A-98AB-5DAC-B6C439936592}"/>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Tree>
    <p:extLst>
      <p:ext uri="{BB962C8B-B14F-4D97-AF65-F5344CB8AC3E}">
        <p14:creationId xmlns:p14="http://schemas.microsoft.com/office/powerpoint/2010/main" val="36297817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hite 2">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A1296705-6B87-7994-4499-3EA4A6942CB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11" name="Picture 10">
            <a:extLst>
              <a:ext uri="{FF2B5EF4-FFF2-40B4-BE49-F238E27FC236}">
                <a16:creationId xmlns:a16="http://schemas.microsoft.com/office/drawing/2014/main" id="{D66DCB4A-F9EC-4B77-5AB0-A02389440E94}"/>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78780276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hite 3">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329C374E-0B26-DF38-8204-A5747E8C9052}"/>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8E900E73-9FD5-3635-5CE2-2B4CA2A5492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7265228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Visual 1">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5BFE522B-9E20-19CA-E006-38A75A435482}"/>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8835189" y="2603020"/>
            <a:ext cx="9486676" cy="7700912"/>
          </a:xfrm>
          <a:prstGeom prst="rect">
            <a:avLst/>
          </a:prstGeom>
        </p:spPr>
      </p:pic>
      <p:sp>
        <p:nvSpPr>
          <p:cNvPr id="2" name="Espace réservé du texte 8">
            <a:extLst>
              <a:ext uri="{FF2B5EF4-FFF2-40B4-BE49-F238E27FC236}">
                <a16:creationId xmlns:a16="http://schemas.microsoft.com/office/drawing/2014/main" id="{E8AA6B6A-FF41-19E9-C9AB-93E01D033A52}"/>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7FC4E609-892E-ABE6-F189-526293B25BD0}"/>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9">
            <a:extLst>
              <a:ext uri="{FF2B5EF4-FFF2-40B4-BE49-F238E27FC236}">
                <a16:creationId xmlns:a16="http://schemas.microsoft.com/office/drawing/2014/main" id="{CBA83098-C3C3-6DD8-6283-50638972520F}"/>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9" name="Content of this presentation is copyrightand responsibility of the author Permission is required for re-use">
            <a:extLst>
              <a:ext uri="{FF2B5EF4-FFF2-40B4-BE49-F238E27FC236}">
                <a16:creationId xmlns:a16="http://schemas.microsoft.com/office/drawing/2014/main" id="{236CCA65-189B-E2B0-42C9-47E430DA4BCA}"/>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pic>
        <p:nvPicPr>
          <p:cNvPr id="3" name="Rectangle 95" descr="preencoded.png">
            <a:extLst>
              <a:ext uri="{FF2B5EF4-FFF2-40B4-BE49-F238E27FC236}">
                <a16:creationId xmlns:a16="http://schemas.microsoft.com/office/drawing/2014/main" id="{9A1BEB59-A61A-507C-AB61-C64A9FFB58A1}"/>
              </a:ext>
            </a:extLst>
          </p:cNvPr>
          <p:cNvPicPr>
            <a:picLocks noChangeAspect="1"/>
          </p:cNvPicPr>
          <p:nvPr userDrawn="1"/>
        </p:nvPicPr>
        <p:blipFill>
          <a:blip r:embed="rId3"/>
          <a:srcRect/>
          <a:stretch/>
        </p:blipFill>
        <p:spPr>
          <a:xfrm>
            <a:off x="15253370" y="9266476"/>
            <a:ext cx="3048485" cy="1048234"/>
          </a:xfrm>
          <a:prstGeom prst="rect">
            <a:avLst/>
          </a:prstGeom>
        </p:spPr>
      </p:pic>
      <p:pic>
        <p:nvPicPr>
          <p:cNvPr id="4" name="Picture 3">
            <a:extLst>
              <a:ext uri="{FF2B5EF4-FFF2-40B4-BE49-F238E27FC236}">
                <a16:creationId xmlns:a16="http://schemas.microsoft.com/office/drawing/2014/main" id="{469B4395-708E-63E3-5CF2-5801065BCF59}"/>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3581455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Visual 2">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D8C9C06E-ADDF-7B39-3376-2FBA2D9F8F3D}"/>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1" name="Espace réservé du texte 8">
            <a:extLst>
              <a:ext uri="{FF2B5EF4-FFF2-40B4-BE49-F238E27FC236}">
                <a16:creationId xmlns:a16="http://schemas.microsoft.com/office/drawing/2014/main" id="{DB5289C3-226C-3FDB-DFAF-BF8262181E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13" name="Espace réservé du texte 8">
            <a:extLst>
              <a:ext uri="{FF2B5EF4-FFF2-40B4-BE49-F238E27FC236}">
                <a16:creationId xmlns:a16="http://schemas.microsoft.com/office/drawing/2014/main" id="{CCFF93DF-756E-1034-F9F3-945B56EB2AB1}"/>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A0786BB3-B7CF-2637-8B21-F0A3421A8F49}"/>
              </a:ext>
            </a:extLst>
          </p:cNvPr>
          <p:cNvPicPr>
            <a:picLocks noChangeAspect="1"/>
          </p:cNvPicPr>
          <p:nvPr userDrawn="1"/>
        </p:nvPicPr>
        <p:blipFill>
          <a:blip r:embed="rId3"/>
          <a:srcRect/>
          <a:stretch/>
        </p:blipFill>
        <p:spPr>
          <a:xfrm>
            <a:off x="15267884" y="9252621"/>
            <a:ext cx="3048485" cy="1048234"/>
          </a:xfrm>
          <a:prstGeom prst="rect">
            <a:avLst/>
          </a:prstGeom>
        </p:spPr>
      </p:pic>
      <p:pic>
        <p:nvPicPr>
          <p:cNvPr id="4" name="Picture 3">
            <a:extLst>
              <a:ext uri="{FF2B5EF4-FFF2-40B4-BE49-F238E27FC236}">
                <a16:creationId xmlns:a16="http://schemas.microsoft.com/office/drawing/2014/main" id="{64EEBFD9-749E-388F-8C19-D6E2D21DFC96}"/>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87531659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Visual 3">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F2AC262F-372E-AE3C-DEB4-796E2DB4DBF8}"/>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CCD00FBE-3F02-8D7E-28A9-666186DC4F37}"/>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7702E1EA-06DB-04E0-FE5F-83148F833905}"/>
              </a:ext>
            </a:extLst>
          </p:cNvPr>
          <p:cNvPicPr>
            <a:picLocks noChangeAspect="1"/>
          </p:cNvPicPr>
          <p:nvPr userDrawn="1"/>
        </p:nvPicPr>
        <p:blipFill>
          <a:blip r:embed="rId3"/>
          <a:srcRect/>
          <a:stretch/>
        </p:blipFill>
        <p:spPr>
          <a:xfrm>
            <a:off x="15267884" y="9266476"/>
            <a:ext cx="3048485" cy="1048234"/>
          </a:xfrm>
          <a:prstGeom prst="rect">
            <a:avLst/>
          </a:prstGeom>
        </p:spPr>
      </p:pic>
      <p:pic>
        <p:nvPicPr>
          <p:cNvPr id="4" name="Picture 3">
            <a:extLst>
              <a:ext uri="{FF2B5EF4-FFF2-40B4-BE49-F238E27FC236}">
                <a16:creationId xmlns:a16="http://schemas.microsoft.com/office/drawing/2014/main" id="{5ED91E7C-75BE-BFB2-FBD3-C6510B605E45}"/>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68146823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Notes 1">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2" name="Espace réservé du texte 8">
            <a:extLst>
              <a:ext uri="{FF2B5EF4-FFF2-40B4-BE49-F238E27FC236}">
                <a16:creationId xmlns:a16="http://schemas.microsoft.com/office/drawing/2014/main" id="{B8770D00-9A3D-B590-E43A-EBB0705010B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8C07CF53-7102-7698-45AD-FEC93BBA11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pic>
        <p:nvPicPr>
          <p:cNvPr id="5" name="Rectangle 95" descr="preencoded.png">
            <a:extLst>
              <a:ext uri="{FF2B5EF4-FFF2-40B4-BE49-F238E27FC236}">
                <a16:creationId xmlns:a16="http://schemas.microsoft.com/office/drawing/2014/main" id="{30069254-AA9B-540F-F5E2-A13981192613}"/>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C21AD085-A6B3-B390-7D4E-0C0D1BA9C0E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924021754"/>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Notes 2">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8">
            <a:extLst>
              <a:ext uri="{FF2B5EF4-FFF2-40B4-BE49-F238E27FC236}">
                <a16:creationId xmlns:a16="http://schemas.microsoft.com/office/drawing/2014/main" id="{89F3FCAC-40F8-3FB0-C227-8934B23A5CB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1" name="Espace réservé du texte 8">
            <a:extLst>
              <a:ext uri="{FF2B5EF4-FFF2-40B4-BE49-F238E27FC236}">
                <a16:creationId xmlns:a16="http://schemas.microsoft.com/office/drawing/2014/main" id="{9C4265EE-EF98-0249-42EA-7BDD1A3CC4C2}"/>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2" name="Rectangle 95" descr="preencoded.png">
            <a:extLst>
              <a:ext uri="{FF2B5EF4-FFF2-40B4-BE49-F238E27FC236}">
                <a16:creationId xmlns:a16="http://schemas.microsoft.com/office/drawing/2014/main" id="{DFFD075B-4A75-1940-A077-F3E3DD18CF9E}"/>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C0FEB92D-13B2-426B-B348-7236BE9E66C8}"/>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275546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Notes 3">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2" name="Espace réservé du texte 8">
            <a:extLst>
              <a:ext uri="{FF2B5EF4-FFF2-40B4-BE49-F238E27FC236}">
                <a16:creationId xmlns:a16="http://schemas.microsoft.com/office/drawing/2014/main" id="{A18E08C1-C14F-1E11-97D0-8A5C2A2CF40B}"/>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2DDD5A29-D832-D755-BA50-3C9310CA38B0}"/>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7" name="Picture 6">
            <a:extLst>
              <a:ext uri="{FF2B5EF4-FFF2-40B4-BE49-F238E27FC236}">
                <a16:creationId xmlns:a16="http://schemas.microsoft.com/office/drawing/2014/main" id="{D9DA7E4D-30FB-B22A-F701-E877C13F444C}"/>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08220836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with 2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DF14D86F-CF4C-2212-8F15-FA3DF9F66F4E}"/>
              </a:ext>
            </a:extLst>
          </p:cNvPr>
          <p:cNvPicPr>
            <a:picLocks noChangeAspect="1"/>
          </p:cNvPicPr>
          <p:nvPr userDrawn="1"/>
        </p:nvPicPr>
        <p:blipFill>
          <a:blip r:embed="rId2"/>
          <a:srcRect/>
          <a:stretch/>
        </p:blipFill>
        <p:spPr>
          <a:xfrm>
            <a:off x="1333016" y="3476141"/>
            <a:ext cx="8103891" cy="5541666"/>
          </a:xfrm>
          <a:prstGeom prst="rect">
            <a:avLst/>
          </a:prstGeom>
        </p:spPr>
      </p:pic>
      <p:pic>
        <p:nvPicPr>
          <p:cNvPr id="4" name="Rectangle 698" descr="preencoded.png">
            <a:extLst>
              <a:ext uri="{FF2B5EF4-FFF2-40B4-BE49-F238E27FC236}">
                <a16:creationId xmlns:a16="http://schemas.microsoft.com/office/drawing/2014/main" id="{98111DF9-F839-E3FA-EE82-6C03DB213F4F}"/>
              </a:ext>
            </a:extLst>
          </p:cNvPr>
          <p:cNvPicPr>
            <a:picLocks noChangeAspect="1"/>
          </p:cNvPicPr>
          <p:nvPr userDrawn="1"/>
        </p:nvPicPr>
        <p:blipFill>
          <a:blip r:embed="rId3"/>
          <a:srcRect/>
          <a:stretch/>
        </p:blipFill>
        <p:spPr>
          <a:xfrm>
            <a:off x="9419740" y="3476141"/>
            <a:ext cx="8075318" cy="5541666"/>
          </a:xfrm>
          <a:prstGeom prst="rect">
            <a:avLst/>
          </a:prstGeom>
        </p:spPr>
      </p:pic>
      <p:sp>
        <p:nvSpPr>
          <p:cNvPr id="2" name="Espace réservé du texte 8">
            <a:extLst>
              <a:ext uri="{FF2B5EF4-FFF2-40B4-BE49-F238E27FC236}">
                <a16:creationId xmlns:a16="http://schemas.microsoft.com/office/drawing/2014/main" id="{BF606252-868B-CE68-5B32-B65236C96F0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054B066B-B56A-AFB3-18F1-B5D77549F213}"/>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BD5FE23C-BC14-53A9-DF44-6E3F6F9CA528}"/>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9" name="Espace réservé du texte 8">
            <a:extLst>
              <a:ext uri="{FF2B5EF4-FFF2-40B4-BE49-F238E27FC236}">
                <a16:creationId xmlns:a16="http://schemas.microsoft.com/office/drawing/2014/main" id="{11D318C4-6EE7-1052-E627-DD039C18F7B8}"/>
              </a:ext>
            </a:extLst>
          </p:cNvPr>
          <p:cNvSpPr>
            <a:spLocks noGrp="1"/>
          </p:cNvSpPr>
          <p:nvPr>
            <p:ph type="body" sz="quarter" idx="13" hasCustomPrompt="1"/>
          </p:nvPr>
        </p:nvSpPr>
        <p:spPr>
          <a:xfrm>
            <a:off x="1982202"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0" name="Espace réservé du texte 8">
            <a:extLst>
              <a:ext uri="{FF2B5EF4-FFF2-40B4-BE49-F238E27FC236}">
                <a16:creationId xmlns:a16="http://schemas.microsoft.com/office/drawing/2014/main" id="{B4BE9B6C-03F3-B6FE-1199-55861C8F755B}"/>
              </a:ext>
            </a:extLst>
          </p:cNvPr>
          <p:cNvSpPr>
            <a:spLocks noGrp="1"/>
          </p:cNvSpPr>
          <p:nvPr>
            <p:ph type="body" sz="quarter" idx="14" hasCustomPrompt="1"/>
          </p:nvPr>
        </p:nvSpPr>
        <p:spPr>
          <a:xfrm>
            <a:off x="10091486"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1D1577-A051-F572-0186-A794D142FD7D}"/>
              </a:ext>
            </a:extLst>
          </p:cNvPr>
          <p:cNvSpPr>
            <a:spLocks noGrp="1"/>
          </p:cNvSpPr>
          <p:nvPr>
            <p:ph type="body" sz="quarter" idx="15" hasCustomPrompt="1"/>
          </p:nvPr>
        </p:nvSpPr>
        <p:spPr>
          <a:xfrm>
            <a:off x="10091486"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ECE8676C-7ADB-5438-8A79-5239256FB8C1}"/>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0142CD20-07DE-DE5A-038C-B07334114CB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2264670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with 3 titles">
    <p:spTree>
      <p:nvGrpSpPr>
        <p:cNvPr id="1" name=""/>
        <p:cNvGrpSpPr/>
        <p:nvPr/>
      </p:nvGrpSpPr>
      <p:grpSpPr>
        <a:xfrm>
          <a:off x="0" y="0"/>
          <a:ext cx="0" cy="0"/>
          <a:chOff x="0" y="0"/>
          <a:chExt cx="0" cy="0"/>
        </a:xfrm>
      </p:grpSpPr>
      <p:pic>
        <p:nvPicPr>
          <p:cNvPr id="2" name="Rectangle 696" descr="preencoded.png">
            <a:extLst>
              <a:ext uri="{FF2B5EF4-FFF2-40B4-BE49-F238E27FC236}">
                <a16:creationId xmlns:a16="http://schemas.microsoft.com/office/drawing/2014/main" id="{14E6B72B-41A5-ACA3-75ED-67B4B2ACAFFC}"/>
              </a:ext>
            </a:extLst>
          </p:cNvPr>
          <p:cNvPicPr>
            <a:picLocks noChangeAspect="1"/>
          </p:cNvPicPr>
          <p:nvPr userDrawn="1"/>
        </p:nvPicPr>
        <p:blipFill>
          <a:blip r:embed="rId2"/>
          <a:srcRect/>
          <a:stretch/>
        </p:blipFill>
        <p:spPr>
          <a:xfrm>
            <a:off x="1333015" y="3476141"/>
            <a:ext cx="5398793" cy="5541666"/>
          </a:xfrm>
          <a:prstGeom prst="rect">
            <a:avLst/>
          </a:prstGeom>
        </p:spPr>
      </p:pic>
      <p:pic>
        <p:nvPicPr>
          <p:cNvPr id="7" name="Rectangle 698" descr="preencoded.png">
            <a:extLst>
              <a:ext uri="{FF2B5EF4-FFF2-40B4-BE49-F238E27FC236}">
                <a16:creationId xmlns:a16="http://schemas.microsoft.com/office/drawing/2014/main" id="{B79581A2-B761-A943-2B40-DC38F9740B03}"/>
              </a:ext>
            </a:extLst>
          </p:cNvPr>
          <p:cNvPicPr>
            <a:picLocks noChangeAspect="1"/>
          </p:cNvPicPr>
          <p:nvPr userDrawn="1"/>
        </p:nvPicPr>
        <p:blipFill>
          <a:blip r:embed="rId2"/>
          <a:srcRect/>
          <a:stretch/>
        </p:blipFill>
        <p:spPr>
          <a:xfrm>
            <a:off x="6714640" y="3476141"/>
            <a:ext cx="5398793" cy="5541666"/>
          </a:xfrm>
          <a:prstGeom prst="rect">
            <a:avLst/>
          </a:prstGeom>
        </p:spPr>
      </p:pic>
      <p:pic>
        <p:nvPicPr>
          <p:cNvPr id="8" name="Rectangle 699" descr="preencoded.png">
            <a:extLst>
              <a:ext uri="{FF2B5EF4-FFF2-40B4-BE49-F238E27FC236}">
                <a16:creationId xmlns:a16="http://schemas.microsoft.com/office/drawing/2014/main" id="{001EAF8E-C646-7362-ADB3-420721B61CE8}"/>
              </a:ext>
            </a:extLst>
          </p:cNvPr>
          <p:cNvPicPr>
            <a:picLocks noChangeAspect="1"/>
          </p:cNvPicPr>
          <p:nvPr userDrawn="1"/>
        </p:nvPicPr>
        <p:blipFill>
          <a:blip r:embed="rId2"/>
          <a:srcRect/>
          <a:stretch/>
        </p:blipFill>
        <p:spPr>
          <a:xfrm>
            <a:off x="12096265" y="3476141"/>
            <a:ext cx="5398793" cy="5541666"/>
          </a:xfrm>
          <a:prstGeom prst="rect">
            <a:avLst/>
          </a:prstGeom>
        </p:spPr>
      </p:pic>
      <p:sp>
        <p:nvSpPr>
          <p:cNvPr id="3" name="Espace réservé du texte 8">
            <a:extLst>
              <a:ext uri="{FF2B5EF4-FFF2-40B4-BE49-F238E27FC236}">
                <a16:creationId xmlns:a16="http://schemas.microsoft.com/office/drawing/2014/main" id="{F5BD7170-E0D6-AB2A-1371-E5D5AD4AF11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4" name="Espace réservé du texte 8">
            <a:extLst>
              <a:ext uri="{FF2B5EF4-FFF2-40B4-BE49-F238E27FC236}">
                <a16:creationId xmlns:a16="http://schemas.microsoft.com/office/drawing/2014/main" id="{A79E7DB9-CB4C-F321-B9B7-DFA2A00B8054}"/>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9" name="Espace réservé du texte 8">
            <a:extLst>
              <a:ext uri="{FF2B5EF4-FFF2-40B4-BE49-F238E27FC236}">
                <a16:creationId xmlns:a16="http://schemas.microsoft.com/office/drawing/2014/main" id="{5F76EBC8-D8B1-3665-1251-D06237BD94F0}"/>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0" name="Espace réservé du texte 8">
            <a:extLst>
              <a:ext uri="{FF2B5EF4-FFF2-40B4-BE49-F238E27FC236}">
                <a16:creationId xmlns:a16="http://schemas.microsoft.com/office/drawing/2014/main" id="{A18D318C-3264-5392-02D7-5A8E12855152}"/>
              </a:ext>
            </a:extLst>
          </p:cNvPr>
          <p:cNvSpPr>
            <a:spLocks noGrp="1"/>
          </p:cNvSpPr>
          <p:nvPr>
            <p:ph type="body" sz="quarter" idx="13" hasCustomPrompt="1"/>
          </p:nvPr>
        </p:nvSpPr>
        <p:spPr>
          <a:xfrm>
            <a:off x="1982203"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1" name="Espace réservé du texte 8">
            <a:extLst>
              <a:ext uri="{FF2B5EF4-FFF2-40B4-BE49-F238E27FC236}">
                <a16:creationId xmlns:a16="http://schemas.microsoft.com/office/drawing/2014/main" id="{58B89A95-73C8-A723-3AD0-DF20ACFE17FA}"/>
              </a:ext>
            </a:extLst>
          </p:cNvPr>
          <p:cNvSpPr>
            <a:spLocks noGrp="1"/>
          </p:cNvSpPr>
          <p:nvPr>
            <p:ph type="body" sz="quarter" idx="14" hasCustomPrompt="1"/>
          </p:nvPr>
        </p:nvSpPr>
        <p:spPr>
          <a:xfrm>
            <a:off x="7373178"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2" name="Espace réservé du texte 8">
            <a:extLst>
              <a:ext uri="{FF2B5EF4-FFF2-40B4-BE49-F238E27FC236}">
                <a16:creationId xmlns:a16="http://schemas.microsoft.com/office/drawing/2014/main" id="{745901CD-7EC0-F656-8D54-96C2E2656EF5}"/>
              </a:ext>
            </a:extLst>
          </p:cNvPr>
          <p:cNvSpPr>
            <a:spLocks noGrp="1"/>
          </p:cNvSpPr>
          <p:nvPr>
            <p:ph type="body" sz="quarter" idx="15" hasCustomPrompt="1"/>
          </p:nvPr>
        </p:nvSpPr>
        <p:spPr>
          <a:xfrm>
            <a:off x="7373179"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3" name="Espace réservé du texte 8">
            <a:extLst>
              <a:ext uri="{FF2B5EF4-FFF2-40B4-BE49-F238E27FC236}">
                <a16:creationId xmlns:a16="http://schemas.microsoft.com/office/drawing/2014/main" id="{0D67EBCA-E2E2-1072-C9D3-FC8101F9B6C3}"/>
              </a:ext>
            </a:extLst>
          </p:cNvPr>
          <p:cNvSpPr>
            <a:spLocks noGrp="1"/>
          </p:cNvSpPr>
          <p:nvPr>
            <p:ph type="body" sz="quarter" idx="16" hasCustomPrompt="1"/>
          </p:nvPr>
        </p:nvSpPr>
        <p:spPr>
          <a:xfrm>
            <a:off x="12763325"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4" name="Espace réservé du texte 8">
            <a:extLst>
              <a:ext uri="{FF2B5EF4-FFF2-40B4-BE49-F238E27FC236}">
                <a16:creationId xmlns:a16="http://schemas.microsoft.com/office/drawing/2014/main" id="{167A914C-0686-8C6C-6D3E-DC7DE4E742C7}"/>
              </a:ext>
            </a:extLst>
          </p:cNvPr>
          <p:cNvSpPr>
            <a:spLocks noGrp="1"/>
          </p:cNvSpPr>
          <p:nvPr>
            <p:ph type="body" sz="quarter" idx="17" hasCustomPrompt="1"/>
          </p:nvPr>
        </p:nvSpPr>
        <p:spPr>
          <a:xfrm>
            <a:off x="12763326"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CDE4C483-0782-DD48-FAD2-87E192F10EF0}"/>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15" name="Picture 14">
            <a:extLst>
              <a:ext uri="{FF2B5EF4-FFF2-40B4-BE49-F238E27FC236}">
                <a16:creationId xmlns:a16="http://schemas.microsoft.com/office/drawing/2014/main" id="{D72A74BA-AFA5-E1FD-1300-BE9B34FFBF54}"/>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2577774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with 4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35713A3E-8338-3832-D2F8-99162E93AC10}"/>
              </a:ext>
            </a:extLst>
          </p:cNvPr>
          <p:cNvPicPr>
            <a:picLocks noChangeAspect="1"/>
          </p:cNvPicPr>
          <p:nvPr userDrawn="1"/>
        </p:nvPicPr>
        <p:blipFill>
          <a:blip r:embed="rId2"/>
          <a:srcRect/>
          <a:stretch/>
        </p:blipFill>
        <p:spPr>
          <a:xfrm>
            <a:off x="1333015" y="3476141"/>
            <a:ext cx="4055768" cy="5541666"/>
          </a:xfrm>
          <a:prstGeom prst="rect">
            <a:avLst/>
          </a:prstGeom>
        </p:spPr>
      </p:pic>
      <p:pic>
        <p:nvPicPr>
          <p:cNvPr id="4" name="Rectangle 698" descr="preencoded.png">
            <a:extLst>
              <a:ext uri="{FF2B5EF4-FFF2-40B4-BE49-F238E27FC236}">
                <a16:creationId xmlns:a16="http://schemas.microsoft.com/office/drawing/2014/main" id="{A3201612-0137-CFE5-ACD0-F6D3A7B9CF3B}"/>
              </a:ext>
            </a:extLst>
          </p:cNvPr>
          <p:cNvPicPr>
            <a:picLocks noChangeAspect="1"/>
          </p:cNvPicPr>
          <p:nvPr userDrawn="1"/>
        </p:nvPicPr>
        <p:blipFill>
          <a:blip r:embed="rId3"/>
          <a:srcRect/>
          <a:stretch/>
        </p:blipFill>
        <p:spPr>
          <a:xfrm>
            <a:off x="5371615" y="3476141"/>
            <a:ext cx="4046243" cy="5541666"/>
          </a:xfrm>
          <a:prstGeom prst="rect">
            <a:avLst/>
          </a:prstGeom>
        </p:spPr>
      </p:pic>
      <p:pic>
        <p:nvPicPr>
          <p:cNvPr id="9" name="Rectangle 699" descr="preencoded.png">
            <a:extLst>
              <a:ext uri="{FF2B5EF4-FFF2-40B4-BE49-F238E27FC236}">
                <a16:creationId xmlns:a16="http://schemas.microsoft.com/office/drawing/2014/main" id="{6FFD498A-5450-B8A0-7B06-62632DB1A6C4}"/>
              </a:ext>
            </a:extLst>
          </p:cNvPr>
          <p:cNvPicPr>
            <a:picLocks noChangeAspect="1"/>
          </p:cNvPicPr>
          <p:nvPr userDrawn="1"/>
        </p:nvPicPr>
        <p:blipFill>
          <a:blip r:embed="rId2"/>
          <a:srcRect/>
          <a:stretch/>
        </p:blipFill>
        <p:spPr>
          <a:xfrm>
            <a:off x="9400690" y="3476141"/>
            <a:ext cx="4055768" cy="5541666"/>
          </a:xfrm>
          <a:prstGeom prst="rect">
            <a:avLst/>
          </a:prstGeom>
        </p:spPr>
      </p:pic>
      <p:pic>
        <p:nvPicPr>
          <p:cNvPr id="10" name="Rectangle 700" descr="preencoded.png">
            <a:extLst>
              <a:ext uri="{FF2B5EF4-FFF2-40B4-BE49-F238E27FC236}">
                <a16:creationId xmlns:a16="http://schemas.microsoft.com/office/drawing/2014/main" id="{66BC347A-CC7A-4F11-253E-B1BE3FE44C1B}"/>
              </a:ext>
            </a:extLst>
          </p:cNvPr>
          <p:cNvPicPr>
            <a:picLocks noChangeAspect="1"/>
          </p:cNvPicPr>
          <p:nvPr userDrawn="1"/>
        </p:nvPicPr>
        <p:blipFill>
          <a:blip r:embed="rId2"/>
          <a:srcRect/>
          <a:stretch/>
        </p:blipFill>
        <p:spPr>
          <a:xfrm>
            <a:off x="13439291" y="3476141"/>
            <a:ext cx="4055766" cy="5541666"/>
          </a:xfrm>
          <a:prstGeom prst="rect">
            <a:avLst/>
          </a:prstGeom>
        </p:spPr>
      </p:pic>
      <p:sp>
        <p:nvSpPr>
          <p:cNvPr id="2" name="Espace réservé du texte 8">
            <a:extLst>
              <a:ext uri="{FF2B5EF4-FFF2-40B4-BE49-F238E27FC236}">
                <a16:creationId xmlns:a16="http://schemas.microsoft.com/office/drawing/2014/main" id="{7429F68F-5D14-F26F-E264-41722264B295}"/>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730DA00-F28D-CA62-589B-76B0A7E185E9}"/>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29C841EF-6902-42A8-9474-88940F6D2F91}"/>
              </a:ext>
            </a:extLst>
          </p:cNvPr>
          <p:cNvSpPr>
            <a:spLocks noGrp="1"/>
          </p:cNvSpPr>
          <p:nvPr>
            <p:ph type="body" sz="quarter" idx="12" hasCustomPrompt="1"/>
          </p:nvPr>
        </p:nvSpPr>
        <p:spPr>
          <a:xfrm>
            <a:off x="1982203"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FA4380-5E2D-D97A-A737-872CE698C890}"/>
              </a:ext>
            </a:extLst>
          </p:cNvPr>
          <p:cNvSpPr>
            <a:spLocks noGrp="1"/>
          </p:cNvSpPr>
          <p:nvPr>
            <p:ph type="body" sz="quarter" idx="13" hasCustomPrompt="1"/>
          </p:nvPr>
        </p:nvSpPr>
        <p:spPr>
          <a:xfrm>
            <a:off x="1982203"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2" name="Espace réservé du texte 8">
            <a:extLst>
              <a:ext uri="{FF2B5EF4-FFF2-40B4-BE49-F238E27FC236}">
                <a16:creationId xmlns:a16="http://schemas.microsoft.com/office/drawing/2014/main" id="{0A81B651-0B1D-C3BC-943B-3927A1FA9AD8}"/>
              </a:ext>
            </a:extLst>
          </p:cNvPr>
          <p:cNvSpPr>
            <a:spLocks noGrp="1"/>
          </p:cNvSpPr>
          <p:nvPr>
            <p:ph type="body" sz="quarter" idx="14" hasCustomPrompt="1"/>
          </p:nvPr>
        </p:nvSpPr>
        <p:spPr>
          <a:xfrm>
            <a:off x="5994110"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3" name="Espace réservé du texte 8">
            <a:extLst>
              <a:ext uri="{FF2B5EF4-FFF2-40B4-BE49-F238E27FC236}">
                <a16:creationId xmlns:a16="http://schemas.microsoft.com/office/drawing/2014/main" id="{7730E9FB-607C-5BFF-E026-40BBC8F3E36A}"/>
              </a:ext>
            </a:extLst>
          </p:cNvPr>
          <p:cNvSpPr>
            <a:spLocks noGrp="1"/>
          </p:cNvSpPr>
          <p:nvPr>
            <p:ph type="body" sz="quarter" idx="15" hasCustomPrompt="1"/>
          </p:nvPr>
        </p:nvSpPr>
        <p:spPr>
          <a:xfrm>
            <a:off x="5994110"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4" name="Espace réservé du texte 8">
            <a:extLst>
              <a:ext uri="{FF2B5EF4-FFF2-40B4-BE49-F238E27FC236}">
                <a16:creationId xmlns:a16="http://schemas.microsoft.com/office/drawing/2014/main" id="{F7922C18-2CE3-94EA-C21D-1F59DFAB1FAB}"/>
              </a:ext>
            </a:extLst>
          </p:cNvPr>
          <p:cNvSpPr>
            <a:spLocks noGrp="1"/>
          </p:cNvSpPr>
          <p:nvPr>
            <p:ph type="body" sz="quarter" idx="16" hasCustomPrompt="1"/>
          </p:nvPr>
        </p:nvSpPr>
        <p:spPr>
          <a:xfrm>
            <a:off x="10036721"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5" name="Espace réservé du texte 8">
            <a:extLst>
              <a:ext uri="{FF2B5EF4-FFF2-40B4-BE49-F238E27FC236}">
                <a16:creationId xmlns:a16="http://schemas.microsoft.com/office/drawing/2014/main" id="{75304295-2F8E-3C8B-BF1C-2648FA2948BD}"/>
              </a:ext>
            </a:extLst>
          </p:cNvPr>
          <p:cNvSpPr>
            <a:spLocks noGrp="1"/>
          </p:cNvSpPr>
          <p:nvPr>
            <p:ph type="body" sz="quarter" idx="17" hasCustomPrompt="1"/>
          </p:nvPr>
        </p:nvSpPr>
        <p:spPr>
          <a:xfrm>
            <a:off x="10036721"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6" name="Espace réservé du texte 8">
            <a:extLst>
              <a:ext uri="{FF2B5EF4-FFF2-40B4-BE49-F238E27FC236}">
                <a16:creationId xmlns:a16="http://schemas.microsoft.com/office/drawing/2014/main" id="{FDB96866-3D0D-C941-5662-2100B0746877}"/>
              </a:ext>
            </a:extLst>
          </p:cNvPr>
          <p:cNvSpPr>
            <a:spLocks noGrp="1"/>
          </p:cNvSpPr>
          <p:nvPr>
            <p:ph type="body" sz="quarter" idx="18" hasCustomPrompt="1"/>
          </p:nvPr>
        </p:nvSpPr>
        <p:spPr>
          <a:xfrm>
            <a:off x="14103395"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7" name="Espace réservé du texte 8">
            <a:extLst>
              <a:ext uri="{FF2B5EF4-FFF2-40B4-BE49-F238E27FC236}">
                <a16:creationId xmlns:a16="http://schemas.microsoft.com/office/drawing/2014/main" id="{03C926C4-D30D-58F5-1A5E-88174BF5D669}"/>
              </a:ext>
            </a:extLst>
          </p:cNvPr>
          <p:cNvSpPr>
            <a:spLocks noGrp="1"/>
          </p:cNvSpPr>
          <p:nvPr>
            <p:ph type="body" sz="quarter" idx="19" hasCustomPrompt="1"/>
          </p:nvPr>
        </p:nvSpPr>
        <p:spPr>
          <a:xfrm>
            <a:off x="14103395"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F0BCD31B-5E19-C743-3BEF-87F305CA91AA}"/>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8" name="Picture 17">
            <a:extLst>
              <a:ext uri="{FF2B5EF4-FFF2-40B4-BE49-F238E27FC236}">
                <a16:creationId xmlns:a16="http://schemas.microsoft.com/office/drawing/2014/main" id="{8BE8B1DF-41B8-9558-7D3E-A847D1AE3302}"/>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8930330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sual Elements">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B3D7B806-E031-C392-6C31-9E5AC341D196}"/>
              </a:ext>
            </a:extLst>
          </p:cNvPr>
          <p:cNvSpPr>
            <a:spLocks noGrp="1"/>
          </p:cNvSpPr>
          <p:nvPr>
            <p:ph type="body" sz="quarter" idx="10" hasCustomPrompt="1"/>
          </p:nvPr>
        </p:nvSpPr>
        <p:spPr>
          <a:xfrm>
            <a:off x="1428750" y="1302954"/>
            <a:ext cx="11131134"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VISUAL ELEMENTS</a:t>
            </a:r>
          </a:p>
        </p:txBody>
      </p:sp>
      <p:pic>
        <p:nvPicPr>
          <p:cNvPr id="159" name="Image 158">
            <a:extLst>
              <a:ext uri="{FF2B5EF4-FFF2-40B4-BE49-F238E27FC236}">
                <a16:creationId xmlns:a16="http://schemas.microsoft.com/office/drawing/2014/main" id="{47A9378E-D721-1D4C-240D-78AD5524AE30}"/>
              </a:ext>
            </a:extLst>
          </p:cNvPr>
          <p:cNvPicPr>
            <a:picLocks noChangeAspect="1"/>
          </p:cNvPicPr>
          <p:nvPr userDrawn="1"/>
        </p:nvPicPr>
        <p:blipFill>
          <a:blip r:embed="rId2"/>
          <a:stretch>
            <a:fillRect/>
          </a:stretch>
        </p:blipFill>
        <p:spPr>
          <a:xfrm>
            <a:off x="3330464" y="6942299"/>
            <a:ext cx="560061" cy="567528"/>
          </a:xfrm>
          <a:prstGeom prst="rect">
            <a:avLst/>
          </a:prstGeom>
        </p:spPr>
      </p:pic>
      <p:pic>
        <p:nvPicPr>
          <p:cNvPr id="160" name="Image 159">
            <a:extLst>
              <a:ext uri="{FF2B5EF4-FFF2-40B4-BE49-F238E27FC236}">
                <a16:creationId xmlns:a16="http://schemas.microsoft.com/office/drawing/2014/main" id="{ABF82A54-F43B-479E-D906-DCB024079504}"/>
              </a:ext>
            </a:extLst>
          </p:cNvPr>
          <p:cNvPicPr>
            <a:picLocks noChangeAspect="1"/>
          </p:cNvPicPr>
          <p:nvPr userDrawn="1"/>
        </p:nvPicPr>
        <p:blipFill>
          <a:blip r:embed="rId3"/>
          <a:stretch>
            <a:fillRect/>
          </a:stretch>
        </p:blipFill>
        <p:spPr>
          <a:xfrm>
            <a:off x="2402078" y="6927475"/>
            <a:ext cx="560061" cy="567528"/>
          </a:xfrm>
          <a:prstGeom prst="rect">
            <a:avLst/>
          </a:prstGeom>
        </p:spPr>
      </p:pic>
      <p:pic>
        <p:nvPicPr>
          <p:cNvPr id="161" name="Image 160">
            <a:extLst>
              <a:ext uri="{FF2B5EF4-FFF2-40B4-BE49-F238E27FC236}">
                <a16:creationId xmlns:a16="http://schemas.microsoft.com/office/drawing/2014/main" id="{88B540B4-264D-A5E9-CE65-85B4972BF364}"/>
              </a:ext>
            </a:extLst>
          </p:cNvPr>
          <p:cNvPicPr>
            <a:picLocks noChangeAspect="1"/>
          </p:cNvPicPr>
          <p:nvPr userDrawn="1"/>
        </p:nvPicPr>
        <p:blipFill>
          <a:blip r:embed="rId4"/>
          <a:stretch>
            <a:fillRect/>
          </a:stretch>
        </p:blipFill>
        <p:spPr>
          <a:xfrm>
            <a:off x="1428750" y="6927576"/>
            <a:ext cx="560061" cy="567528"/>
          </a:xfrm>
          <a:prstGeom prst="rect">
            <a:avLst/>
          </a:prstGeom>
        </p:spPr>
      </p:pic>
      <p:pic>
        <p:nvPicPr>
          <p:cNvPr id="162" name="Image 161">
            <a:extLst>
              <a:ext uri="{FF2B5EF4-FFF2-40B4-BE49-F238E27FC236}">
                <a16:creationId xmlns:a16="http://schemas.microsoft.com/office/drawing/2014/main" id="{FBD157B8-E399-AB1C-DAFC-C37BFF26F171}"/>
              </a:ext>
            </a:extLst>
          </p:cNvPr>
          <p:cNvPicPr>
            <a:picLocks noChangeAspect="1"/>
          </p:cNvPicPr>
          <p:nvPr userDrawn="1"/>
        </p:nvPicPr>
        <p:blipFill>
          <a:blip r:embed="rId5"/>
          <a:stretch>
            <a:fillRect/>
          </a:stretch>
        </p:blipFill>
        <p:spPr>
          <a:xfrm>
            <a:off x="11957118" y="6034392"/>
            <a:ext cx="560061" cy="567528"/>
          </a:xfrm>
          <a:prstGeom prst="rect">
            <a:avLst/>
          </a:prstGeom>
        </p:spPr>
      </p:pic>
      <p:pic>
        <p:nvPicPr>
          <p:cNvPr id="163" name="Image 162">
            <a:extLst>
              <a:ext uri="{FF2B5EF4-FFF2-40B4-BE49-F238E27FC236}">
                <a16:creationId xmlns:a16="http://schemas.microsoft.com/office/drawing/2014/main" id="{28A3C032-6B8E-0ACD-ECA2-0D9B15AE4C04}"/>
              </a:ext>
            </a:extLst>
          </p:cNvPr>
          <p:cNvPicPr>
            <a:picLocks noChangeAspect="1"/>
          </p:cNvPicPr>
          <p:nvPr userDrawn="1"/>
        </p:nvPicPr>
        <p:blipFill>
          <a:blip r:embed="rId6"/>
          <a:stretch>
            <a:fillRect/>
          </a:stretch>
        </p:blipFill>
        <p:spPr>
          <a:xfrm>
            <a:off x="10944035" y="5965581"/>
            <a:ext cx="560061" cy="567528"/>
          </a:xfrm>
          <a:prstGeom prst="rect">
            <a:avLst/>
          </a:prstGeom>
        </p:spPr>
      </p:pic>
      <p:pic>
        <p:nvPicPr>
          <p:cNvPr id="164" name="Image 163">
            <a:extLst>
              <a:ext uri="{FF2B5EF4-FFF2-40B4-BE49-F238E27FC236}">
                <a16:creationId xmlns:a16="http://schemas.microsoft.com/office/drawing/2014/main" id="{8E98FCFB-8909-F2E9-D645-6FADCA1706FA}"/>
              </a:ext>
            </a:extLst>
          </p:cNvPr>
          <p:cNvPicPr>
            <a:picLocks noChangeAspect="1"/>
          </p:cNvPicPr>
          <p:nvPr userDrawn="1"/>
        </p:nvPicPr>
        <p:blipFill>
          <a:blip r:embed="rId7"/>
          <a:stretch>
            <a:fillRect/>
          </a:stretch>
        </p:blipFill>
        <p:spPr>
          <a:xfrm>
            <a:off x="10066448" y="5988408"/>
            <a:ext cx="560061" cy="567528"/>
          </a:xfrm>
          <a:prstGeom prst="rect">
            <a:avLst/>
          </a:prstGeom>
        </p:spPr>
      </p:pic>
      <p:pic>
        <p:nvPicPr>
          <p:cNvPr id="165" name="Image 164">
            <a:extLst>
              <a:ext uri="{FF2B5EF4-FFF2-40B4-BE49-F238E27FC236}">
                <a16:creationId xmlns:a16="http://schemas.microsoft.com/office/drawing/2014/main" id="{5A3D204A-EBEF-8B7E-577D-AD77C19E65A7}"/>
              </a:ext>
            </a:extLst>
          </p:cNvPr>
          <p:cNvPicPr>
            <a:picLocks noChangeAspect="1"/>
          </p:cNvPicPr>
          <p:nvPr userDrawn="1"/>
        </p:nvPicPr>
        <p:blipFill>
          <a:blip r:embed="rId8"/>
          <a:stretch>
            <a:fillRect/>
          </a:stretch>
        </p:blipFill>
        <p:spPr>
          <a:xfrm>
            <a:off x="9128278" y="6023366"/>
            <a:ext cx="560061" cy="567528"/>
          </a:xfrm>
          <a:prstGeom prst="rect">
            <a:avLst/>
          </a:prstGeom>
        </p:spPr>
      </p:pic>
      <p:pic>
        <p:nvPicPr>
          <p:cNvPr id="166" name="Image 165">
            <a:extLst>
              <a:ext uri="{FF2B5EF4-FFF2-40B4-BE49-F238E27FC236}">
                <a16:creationId xmlns:a16="http://schemas.microsoft.com/office/drawing/2014/main" id="{AF1EEE89-D414-B303-53C3-491D614CE17C}"/>
              </a:ext>
            </a:extLst>
          </p:cNvPr>
          <p:cNvPicPr>
            <a:picLocks noChangeAspect="1"/>
          </p:cNvPicPr>
          <p:nvPr userDrawn="1"/>
        </p:nvPicPr>
        <p:blipFill>
          <a:blip r:embed="rId9"/>
          <a:stretch>
            <a:fillRect/>
          </a:stretch>
        </p:blipFill>
        <p:spPr>
          <a:xfrm>
            <a:off x="7209112" y="6048769"/>
            <a:ext cx="560061" cy="567528"/>
          </a:xfrm>
          <a:prstGeom prst="rect">
            <a:avLst/>
          </a:prstGeom>
        </p:spPr>
      </p:pic>
      <p:pic>
        <p:nvPicPr>
          <p:cNvPr id="167" name="Image 166">
            <a:extLst>
              <a:ext uri="{FF2B5EF4-FFF2-40B4-BE49-F238E27FC236}">
                <a16:creationId xmlns:a16="http://schemas.microsoft.com/office/drawing/2014/main" id="{C11E5DB6-3BAB-51BA-D589-7BF16458736A}"/>
              </a:ext>
            </a:extLst>
          </p:cNvPr>
          <p:cNvPicPr>
            <a:picLocks noChangeAspect="1"/>
          </p:cNvPicPr>
          <p:nvPr userDrawn="1"/>
        </p:nvPicPr>
        <p:blipFill>
          <a:blip r:embed="rId10"/>
          <a:stretch>
            <a:fillRect/>
          </a:stretch>
        </p:blipFill>
        <p:spPr>
          <a:xfrm>
            <a:off x="6232557" y="5999581"/>
            <a:ext cx="560061" cy="567528"/>
          </a:xfrm>
          <a:prstGeom prst="rect">
            <a:avLst/>
          </a:prstGeom>
        </p:spPr>
      </p:pic>
      <p:pic>
        <p:nvPicPr>
          <p:cNvPr id="168" name="Image 167">
            <a:extLst>
              <a:ext uri="{FF2B5EF4-FFF2-40B4-BE49-F238E27FC236}">
                <a16:creationId xmlns:a16="http://schemas.microsoft.com/office/drawing/2014/main" id="{C0E9A6ED-B594-AFAB-FA5A-8CCAE9D25946}"/>
              </a:ext>
            </a:extLst>
          </p:cNvPr>
          <p:cNvPicPr>
            <a:picLocks noChangeAspect="1"/>
          </p:cNvPicPr>
          <p:nvPr userDrawn="1"/>
        </p:nvPicPr>
        <p:blipFill>
          <a:blip r:embed="rId11"/>
          <a:stretch>
            <a:fillRect/>
          </a:stretch>
        </p:blipFill>
        <p:spPr>
          <a:xfrm>
            <a:off x="5253790" y="5986279"/>
            <a:ext cx="560061" cy="567528"/>
          </a:xfrm>
          <a:prstGeom prst="rect">
            <a:avLst/>
          </a:prstGeom>
        </p:spPr>
      </p:pic>
      <p:pic>
        <p:nvPicPr>
          <p:cNvPr id="169" name="Image 168">
            <a:extLst>
              <a:ext uri="{FF2B5EF4-FFF2-40B4-BE49-F238E27FC236}">
                <a16:creationId xmlns:a16="http://schemas.microsoft.com/office/drawing/2014/main" id="{C577F0DC-C329-B753-052B-8D9415FC73E4}"/>
              </a:ext>
            </a:extLst>
          </p:cNvPr>
          <p:cNvPicPr>
            <a:picLocks noChangeAspect="1"/>
          </p:cNvPicPr>
          <p:nvPr userDrawn="1"/>
        </p:nvPicPr>
        <p:blipFill>
          <a:blip r:embed="rId12"/>
          <a:stretch>
            <a:fillRect/>
          </a:stretch>
        </p:blipFill>
        <p:spPr>
          <a:xfrm>
            <a:off x="4268294" y="5986279"/>
            <a:ext cx="560061" cy="567528"/>
          </a:xfrm>
          <a:prstGeom prst="rect">
            <a:avLst/>
          </a:prstGeom>
        </p:spPr>
      </p:pic>
      <p:pic>
        <p:nvPicPr>
          <p:cNvPr id="170" name="Image 169">
            <a:extLst>
              <a:ext uri="{FF2B5EF4-FFF2-40B4-BE49-F238E27FC236}">
                <a16:creationId xmlns:a16="http://schemas.microsoft.com/office/drawing/2014/main" id="{75AD8A3E-17AD-BBE8-6F9C-B45288C67804}"/>
              </a:ext>
            </a:extLst>
          </p:cNvPr>
          <p:cNvPicPr>
            <a:picLocks noChangeAspect="1"/>
          </p:cNvPicPr>
          <p:nvPr userDrawn="1"/>
        </p:nvPicPr>
        <p:blipFill>
          <a:blip r:embed="rId13"/>
          <a:stretch>
            <a:fillRect/>
          </a:stretch>
        </p:blipFill>
        <p:spPr>
          <a:xfrm>
            <a:off x="3330464" y="5986279"/>
            <a:ext cx="560061" cy="567528"/>
          </a:xfrm>
          <a:prstGeom prst="rect">
            <a:avLst/>
          </a:prstGeom>
        </p:spPr>
      </p:pic>
      <p:pic>
        <p:nvPicPr>
          <p:cNvPr id="171" name="Image 170">
            <a:extLst>
              <a:ext uri="{FF2B5EF4-FFF2-40B4-BE49-F238E27FC236}">
                <a16:creationId xmlns:a16="http://schemas.microsoft.com/office/drawing/2014/main" id="{21AFC702-F9CF-FD49-59E9-9E24F59AEAE8}"/>
              </a:ext>
            </a:extLst>
          </p:cNvPr>
          <p:cNvPicPr>
            <a:picLocks noChangeAspect="1"/>
          </p:cNvPicPr>
          <p:nvPr userDrawn="1"/>
        </p:nvPicPr>
        <p:blipFill>
          <a:blip r:embed="rId14"/>
          <a:stretch>
            <a:fillRect/>
          </a:stretch>
        </p:blipFill>
        <p:spPr>
          <a:xfrm>
            <a:off x="2402078" y="6020697"/>
            <a:ext cx="560061" cy="567528"/>
          </a:xfrm>
          <a:prstGeom prst="rect">
            <a:avLst/>
          </a:prstGeom>
        </p:spPr>
      </p:pic>
      <p:pic>
        <p:nvPicPr>
          <p:cNvPr id="172" name="Image 171">
            <a:extLst>
              <a:ext uri="{FF2B5EF4-FFF2-40B4-BE49-F238E27FC236}">
                <a16:creationId xmlns:a16="http://schemas.microsoft.com/office/drawing/2014/main" id="{57F2AAC2-2EDC-4063-1E0E-568C9FE382C0}"/>
              </a:ext>
            </a:extLst>
          </p:cNvPr>
          <p:cNvPicPr>
            <a:picLocks noChangeAspect="1"/>
          </p:cNvPicPr>
          <p:nvPr userDrawn="1"/>
        </p:nvPicPr>
        <p:blipFill>
          <a:blip r:embed="rId15"/>
          <a:stretch>
            <a:fillRect/>
          </a:stretch>
        </p:blipFill>
        <p:spPr>
          <a:xfrm>
            <a:off x="1442185" y="6020697"/>
            <a:ext cx="560061" cy="567528"/>
          </a:xfrm>
          <a:prstGeom prst="rect">
            <a:avLst/>
          </a:prstGeom>
        </p:spPr>
      </p:pic>
      <p:pic>
        <p:nvPicPr>
          <p:cNvPr id="173" name="Image 172">
            <a:extLst>
              <a:ext uri="{FF2B5EF4-FFF2-40B4-BE49-F238E27FC236}">
                <a16:creationId xmlns:a16="http://schemas.microsoft.com/office/drawing/2014/main" id="{7FEFCF05-9F83-0477-7E0A-7139CE3F4B0C}"/>
              </a:ext>
            </a:extLst>
          </p:cNvPr>
          <p:cNvPicPr>
            <a:picLocks noChangeAspect="1"/>
          </p:cNvPicPr>
          <p:nvPr userDrawn="1"/>
        </p:nvPicPr>
        <p:blipFill>
          <a:blip r:embed="rId16"/>
          <a:stretch>
            <a:fillRect/>
          </a:stretch>
        </p:blipFill>
        <p:spPr>
          <a:xfrm>
            <a:off x="11999823" y="5069192"/>
            <a:ext cx="560061" cy="567528"/>
          </a:xfrm>
          <a:prstGeom prst="rect">
            <a:avLst/>
          </a:prstGeom>
        </p:spPr>
      </p:pic>
      <p:pic>
        <p:nvPicPr>
          <p:cNvPr id="174" name="Image 173">
            <a:extLst>
              <a:ext uri="{FF2B5EF4-FFF2-40B4-BE49-F238E27FC236}">
                <a16:creationId xmlns:a16="http://schemas.microsoft.com/office/drawing/2014/main" id="{7A1A9754-67AD-9DDC-C7B7-EBC40F96C5DC}"/>
              </a:ext>
            </a:extLst>
          </p:cNvPr>
          <p:cNvPicPr>
            <a:picLocks noChangeAspect="1"/>
          </p:cNvPicPr>
          <p:nvPr userDrawn="1"/>
        </p:nvPicPr>
        <p:blipFill>
          <a:blip r:embed="rId17"/>
          <a:stretch>
            <a:fillRect/>
          </a:stretch>
        </p:blipFill>
        <p:spPr>
          <a:xfrm>
            <a:off x="10978679" y="5069192"/>
            <a:ext cx="560061" cy="567528"/>
          </a:xfrm>
          <a:prstGeom prst="rect">
            <a:avLst/>
          </a:prstGeom>
        </p:spPr>
      </p:pic>
      <p:pic>
        <p:nvPicPr>
          <p:cNvPr id="175" name="Image 174">
            <a:extLst>
              <a:ext uri="{FF2B5EF4-FFF2-40B4-BE49-F238E27FC236}">
                <a16:creationId xmlns:a16="http://schemas.microsoft.com/office/drawing/2014/main" id="{1A164711-0E9F-4E69-9885-570713644ABC}"/>
              </a:ext>
            </a:extLst>
          </p:cNvPr>
          <p:cNvPicPr>
            <a:picLocks noChangeAspect="1"/>
          </p:cNvPicPr>
          <p:nvPr userDrawn="1"/>
        </p:nvPicPr>
        <p:blipFill>
          <a:blip r:embed="rId18"/>
          <a:stretch>
            <a:fillRect/>
          </a:stretch>
        </p:blipFill>
        <p:spPr>
          <a:xfrm>
            <a:off x="10101092" y="5085717"/>
            <a:ext cx="560061" cy="567528"/>
          </a:xfrm>
          <a:prstGeom prst="rect">
            <a:avLst/>
          </a:prstGeom>
        </p:spPr>
      </p:pic>
      <p:pic>
        <p:nvPicPr>
          <p:cNvPr id="176" name="Image 175">
            <a:extLst>
              <a:ext uri="{FF2B5EF4-FFF2-40B4-BE49-F238E27FC236}">
                <a16:creationId xmlns:a16="http://schemas.microsoft.com/office/drawing/2014/main" id="{5B9876EC-3050-F563-3E0E-7CACFEB688B9}"/>
              </a:ext>
            </a:extLst>
          </p:cNvPr>
          <p:cNvPicPr>
            <a:picLocks noChangeAspect="1"/>
          </p:cNvPicPr>
          <p:nvPr userDrawn="1"/>
        </p:nvPicPr>
        <p:blipFill>
          <a:blip r:embed="rId19"/>
          <a:stretch>
            <a:fillRect/>
          </a:stretch>
        </p:blipFill>
        <p:spPr>
          <a:xfrm>
            <a:off x="9129261" y="5069192"/>
            <a:ext cx="560061" cy="567528"/>
          </a:xfrm>
          <a:prstGeom prst="rect">
            <a:avLst/>
          </a:prstGeom>
        </p:spPr>
      </p:pic>
      <p:pic>
        <p:nvPicPr>
          <p:cNvPr id="177" name="Image 176">
            <a:extLst>
              <a:ext uri="{FF2B5EF4-FFF2-40B4-BE49-F238E27FC236}">
                <a16:creationId xmlns:a16="http://schemas.microsoft.com/office/drawing/2014/main" id="{D18E8AF0-59FA-A1F6-503D-F481F5D8E279}"/>
              </a:ext>
            </a:extLst>
          </p:cNvPr>
          <p:cNvPicPr>
            <a:picLocks noChangeAspect="1"/>
          </p:cNvPicPr>
          <p:nvPr userDrawn="1"/>
        </p:nvPicPr>
        <p:blipFill>
          <a:blip r:embed="rId20"/>
          <a:stretch>
            <a:fillRect/>
          </a:stretch>
        </p:blipFill>
        <p:spPr>
          <a:xfrm>
            <a:off x="8189823" y="5116580"/>
            <a:ext cx="560061" cy="567528"/>
          </a:xfrm>
          <a:prstGeom prst="rect">
            <a:avLst/>
          </a:prstGeom>
        </p:spPr>
      </p:pic>
      <p:pic>
        <p:nvPicPr>
          <p:cNvPr id="178" name="Image 177">
            <a:extLst>
              <a:ext uri="{FF2B5EF4-FFF2-40B4-BE49-F238E27FC236}">
                <a16:creationId xmlns:a16="http://schemas.microsoft.com/office/drawing/2014/main" id="{C30D2E8B-3973-2911-6B53-BF3528EE1B6D}"/>
              </a:ext>
            </a:extLst>
          </p:cNvPr>
          <p:cNvPicPr>
            <a:picLocks noChangeAspect="1"/>
          </p:cNvPicPr>
          <p:nvPr userDrawn="1"/>
        </p:nvPicPr>
        <p:blipFill>
          <a:blip r:embed="rId21"/>
          <a:stretch>
            <a:fillRect/>
          </a:stretch>
        </p:blipFill>
        <p:spPr>
          <a:xfrm>
            <a:off x="7203001" y="5033153"/>
            <a:ext cx="560061" cy="567528"/>
          </a:xfrm>
          <a:prstGeom prst="rect">
            <a:avLst/>
          </a:prstGeom>
        </p:spPr>
      </p:pic>
      <p:pic>
        <p:nvPicPr>
          <p:cNvPr id="179" name="Image 178">
            <a:extLst>
              <a:ext uri="{FF2B5EF4-FFF2-40B4-BE49-F238E27FC236}">
                <a16:creationId xmlns:a16="http://schemas.microsoft.com/office/drawing/2014/main" id="{7DF12BE3-D0A8-A3AC-CBC9-65F92185B178}"/>
              </a:ext>
            </a:extLst>
          </p:cNvPr>
          <p:cNvPicPr>
            <a:picLocks noChangeAspect="1"/>
          </p:cNvPicPr>
          <p:nvPr userDrawn="1"/>
        </p:nvPicPr>
        <p:blipFill>
          <a:blip r:embed="rId22"/>
          <a:stretch>
            <a:fillRect/>
          </a:stretch>
        </p:blipFill>
        <p:spPr>
          <a:xfrm>
            <a:off x="6222891" y="5085717"/>
            <a:ext cx="560061" cy="567528"/>
          </a:xfrm>
          <a:prstGeom prst="rect">
            <a:avLst/>
          </a:prstGeom>
        </p:spPr>
      </p:pic>
      <p:pic>
        <p:nvPicPr>
          <p:cNvPr id="180" name="Image 179">
            <a:extLst>
              <a:ext uri="{FF2B5EF4-FFF2-40B4-BE49-F238E27FC236}">
                <a16:creationId xmlns:a16="http://schemas.microsoft.com/office/drawing/2014/main" id="{F44717F4-8C2C-7841-EA42-1B784C75302C}"/>
              </a:ext>
            </a:extLst>
          </p:cNvPr>
          <p:cNvPicPr>
            <a:picLocks noChangeAspect="1"/>
          </p:cNvPicPr>
          <p:nvPr userDrawn="1"/>
        </p:nvPicPr>
        <p:blipFill>
          <a:blip r:embed="rId23"/>
          <a:stretch>
            <a:fillRect/>
          </a:stretch>
        </p:blipFill>
        <p:spPr>
          <a:xfrm>
            <a:off x="5251180" y="5030259"/>
            <a:ext cx="560061" cy="567528"/>
          </a:xfrm>
          <a:prstGeom prst="rect">
            <a:avLst/>
          </a:prstGeom>
        </p:spPr>
      </p:pic>
      <p:pic>
        <p:nvPicPr>
          <p:cNvPr id="181" name="Image 180">
            <a:extLst>
              <a:ext uri="{FF2B5EF4-FFF2-40B4-BE49-F238E27FC236}">
                <a16:creationId xmlns:a16="http://schemas.microsoft.com/office/drawing/2014/main" id="{54C58D1C-A90D-4400-D744-FDDE2D8D37C6}"/>
              </a:ext>
            </a:extLst>
          </p:cNvPr>
          <p:cNvPicPr>
            <a:picLocks noChangeAspect="1"/>
          </p:cNvPicPr>
          <p:nvPr userDrawn="1"/>
        </p:nvPicPr>
        <p:blipFill>
          <a:blip r:embed="rId24"/>
          <a:stretch>
            <a:fillRect/>
          </a:stretch>
        </p:blipFill>
        <p:spPr>
          <a:xfrm>
            <a:off x="4289557" y="5030259"/>
            <a:ext cx="560061" cy="567528"/>
          </a:xfrm>
          <a:prstGeom prst="rect">
            <a:avLst/>
          </a:prstGeom>
        </p:spPr>
      </p:pic>
      <p:pic>
        <p:nvPicPr>
          <p:cNvPr id="182" name="Image 181">
            <a:extLst>
              <a:ext uri="{FF2B5EF4-FFF2-40B4-BE49-F238E27FC236}">
                <a16:creationId xmlns:a16="http://schemas.microsoft.com/office/drawing/2014/main" id="{E07F202B-2D4D-A401-5A16-F69FAED82A74}"/>
              </a:ext>
            </a:extLst>
          </p:cNvPr>
          <p:cNvPicPr>
            <a:picLocks noChangeAspect="1"/>
          </p:cNvPicPr>
          <p:nvPr userDrawn="1"/>
        </p:nvPicPr>
        <p:blipFill>
          <a:blip r:embed="rId25"/>
          <a:stretch>
            <a:fillRect/>
          </a:stretch>
        </p:blipFill>
        <p:spPr>
          <a:xfrm>
            <a:off x="3352329" y="5030259"/>
            <a:ext cx="560061" cy="567528"/>
          </a:xfrm>
          <a:prstGeom prst="rect">
            <a:avLst/>
          </a:prstGeom>
        </p:spPr>
      </p:pic>
      <p:pic>
        <p:nvPicPr>
          <p:cNvPr id="183" name="Image 182">
            <a:extLst>
              <a:ext uri="{FF2B5EF4-FFF2-40B4-BE49-F238E27FC236}">
                <a16:creationId xmlns:a16="http://schemas.microsoft.com/office/drawing/2014/main" id="{CFDA1767-604A-B90B-54A8-FBC6C4954B1D}"/>
              </a:ext>
            </a:extLst>
          </p:cNvPr>
          <p:cNvPicPr>
            <a:picLocks noChangeAspect="1"/>
          </p:cNvPicPr>
          <p:nvPr userDrawn="1"/>
        </p:nvPicPr>
        <p:blipFill>
          <a:blip r:embed="rId26"/>
          <a:stretch>
            <a:fillRect/>
          </a:stretch>
        </p:blipFill>
        <p:spPr>
          <a:xfrm>
            <a:off x="2429007" y="5069192"/>
            <a:ext cx="560061" cy="567528"/>
          </a:xfrm>
          <a:prstGeom prst="rect">
            <a:avLst/>
          </a:prstGeom>
        </p:spPr>
      </p:pic>
      <p:pic>
        <p:nvPicPr>
          <p:cNvPr id="184" name="Image 183">
            <a:extLst>
              <a:ext uri="{FF2B5EF4-FFF2-40B4-BE49-F238E27FC236}">
                <a16:creationId xmlns:a16="http://schemas.microsoft.com/office/drawing/2014/main" id="{38E6F64C-0AD5-07CA-5049-9E37F2E9EE2B}"/>
              </a:ext>
            </a:extLst>
          </p:cNvPr>
          <p:cNvPicPr>
            <a:picLocks noChangeAspect="1"/>
          </p:cNvPicPr>
          <p:nvPr userDrawn="1"/>
        </p:nvPicPr>
        <p:blipFill>
          <a:blip r:embed="rId27"/>
          <a:stretch>
            <a:fillRect/>
          </a:stretch>
        </p:blipFill>
        <p:spPr>
          <a:xfrm>
            <a:off x="1466379" y="5069192"/>
            <a:ext cx="560061" cy="567528"/>
          </a:xfrm>
          <a:prstGeom prst="rect">
            <a:avLst/>
          </a:prstGeom>
        </p:spPr>
      </p:pic>
      <p:pic>
        <p:nvPicPr>
          <p:cNvPr id="185" name="Image 184">
            <a:extLst>
              <a:ext uri="{FF2B5EF4-FFF2-40B4-BE49-F238E27FC236}">
                <a16:creationId xmlns:a16="http://schemas.microsoft.com/office/drawing/2014/main" id="{12C6FAE0-40A1-32B3-BA40-72DA75DD4959}"/>
              </a:ext>
            </a:extLst>
          </p:cNvPr>
          <p:cNvPicPr>
            <a:picLocks noChangeAspect="1"/>
          </p:cNvPicPr>
          <p:nvPr userDrawn="1"/>
        </p:nvPicPr>
        <p:blipFill>
          <a:blip r:embed="rId28"/>
          <a:stretch>
            <a:fillRect/>
          </a:stretch>
        </p:blipFill>
        <p:spPr>
          <a:xfrm>
            <a:off x="12020722" y="4162313"/>
            <a:ext cx="560061" cy="567528"/>
          </a:xfrm>
          <a:prstGeom prst="rect">
            <a:avLst/>
          </a:prstGeom>
        </p:spPr>
      </p:pic>
      <p:pic>
        <p:nvPicPr>
          <p:cNvPr id="186" name="Image 185">
            <a:extLst>
              <a:ext uri="{FF2B5EF4-FFF2-40B4-BE49-F238E27FC236}">
                <a16:creationId xmlns:a16="http://schemas.microsoft.com/office/drawing/2014/main" id="{D54C8ADD-58DA-4F9A-A614-AC5BDECC0779}"/>
              </a:ext>
            </a:extLst>
          </p:cNvPr>
          <p:cNvPicPr>
            <a:picLocks noChangeAspect="1"/>
          </p:cNvPicPr>
          <p:nvPr userDrawn="1"/>
        </p:nvPicPr>
        <p:blipFill>
          <a:blip r:embed="rId29"/>
          <a:stretch>
            <a:fillRect/>
          </a:stretch>
        </p:blipFill>
        <p:spPr>
          <a:xfrm>
            <a:off x="11094345" y="4103992"/>
            <a:ext cx="560061" cy="567528"/>
          </a:xfrm>
          <a:prstGeom prst="rect">
            <a:avLst/>
          </a:prstGeom>
        </p:spPr>
      </p:pic>
      <p:pic>
        <p:nvPicPr>
          <p:cNvPr id="187" name="Image 186">
            <a:extLst>
              <a:ext uri="{FF2B5EF4-FFF2-40B4-BE49-F238E27FC236}">
                <a16:creationId xmlns:a16="http://schemas.microsoft.com/office/drawing/2014/main" id="{C2F90EEF-1828-3B93-4FBE-7A0BFD4E9040}"/>
              </a:ext>
            </a:extLst>
          </p:cNvPr>
          <p:cNvPicPr>
            <a:picLocks noChangeAspect="1"/>
          </p:cNvPicPr>
          <p:nvPr userDrawn="1"/>
        </p:nvPicPr>
        <p:blipFill>
          <a:blip r:embed="rId30"/>
          <a:stretch>
            <a:fillRect/>
          </a:stretch>
        </p:blipFill>
        <p:spPr>
          <a:xfrm>
            <a:off x="10073201" y="4147846"/>
            <a:ext cx="560061" cy="567528"/>
          </a:xfrm>
          <a:prstGeom prst="rect">
            <a:avLst/>
          </a:prstGeom>
        </p:spPr>
      </p:pic>
      <p:pic>
        <p:nvPicPr>
          <p:cNvPr id="188" name="Image 187">
            <a:extLst>
              <a:ext uri="{FF2B5EF4-FFF2-40B4-BE49-F238E27FC236}">
                <a16:creationId xmlns:a16="http://schemas.microsoft.com/office/drawing/2014/main" id="{B82C9251-57BA-0FA8-7646-F51EB4B5642F}"/>
              </a:ext>
            </a:extLst>
          </p:cNvPr>
          <p:cNvPicPr>
            <a:picLocks noChangeAspect="1"/>
          </p:cNvPicPr>
          <p:nvPr userDrawn="1"/>
        </p:nvPicPr>
        <p:blipFill>
          <a:blip r:embed="rId31"/>
          <a:stretch>
            <a:fillRect/>
          </a:stretch>
        </p:blipFill>
        <p:spPr>
          <a:xfrm>
            <a:off x="9108001" y="4162313"/>
            <a:ext cx="560061" cy="567528"/>
          </a:xfrm>
          <a:prstGeom prst="rect">
            <a:avLst/>
          </a:prstGeom>
        </p:spPr>
      </p:pic>
      <p:pic>
        <p:nvPicPr>
          <p:cNvPr id="189" name="Image 188">
            <a:extLst>
              <a:ext uri="{FF2B5EF4-FFF2-40B4-BE49-F238E27FC236}">
                <a16:creationId xmlns:a16="http://schemas.microsoft.com/office/drawing/2014/main" id="{DBFCFF70-87A9-C7D9-7DE4-7295C301BC6A}"/>
              </a:ext>
            </a:extLst>
          </p:cNvPr>
          <p:cNvPicPr>
            <a:picLocks noChangeAspect="1"/>
          </p:cNvPicPr>
          <p:nvPr userDrawn="1"/>
        </p:nvPicPr>
        <p:blipFill>
          <a:blip r:embed="rId32"/>
          <a:stretch>
            <a:fillRect/>
          </a:stretch>
        </p:blipFill>
        <p:spPr>
          <a:xfrm>
            <a:off x="8155501" y="4162313"/>
            <a:ext cx="560061" cy="567528"/>
          </a:xfrm>
          <a:prstGeom prst="rect">
            <a:avLst/>
          </a:prstGeom>
        </p:spPr>
      </p:pic>
      <p:pic>
        <p:nvPicPr>
          <p:cNvPr id="190" name="Image 189">
            <a:extLst>
              <a:ext uri="{FF2B5EF4-FFF2-40B4-BE49-F238E27FC236}">
                <a16:creationId xmlns:a16="http://schemas.microsoft.com/office/drawing/2014/main" id="{00C0B648-56C7-D6D8-B8C5-E3ECDF58A4BC}"/>
              </a:ext>
            </a:extLst>
          </p:cNvPr>
          <p:cNvPicPr>
            <a:picLocks noChangeAspect="1"/>
          </p:cNvPicPr>
          <p:nvPr userDrawn="1"/>
        </p:nvPicPr>
        <p:blipFill>
          <a:blip r:embed="rId33"/>
          <a:stretch>
            <a:fillRect/>
          </a:stretch>
        </p:blipFill>
        <p:spPr>
          <a:xfrm>
            <a:off x="7232179" y="4187551"/>
            <a:ext cx="560061" cy="567528"/>
          </a:xfrm>
          <a:prstGeom prst="rect">
            <a:avLst/>
          </a:prstGeom>
        </p:spPr>
      </p:pic>
      <p:pic>
        <p:nvPicPr>
          <p:cNvPr id="191" name="Image 190">
            <a:extLst>
              <a:ext uri="{FF2B5EF4-FFF2-40B4-BE49-F238E27FC236}">
                <a16:creationId xmlns:a16="http://schemas.microsoft.com/office/drawing/2014/main" id="{FB8CF234-7C1D-82CA-6177-0198662DF710}"/>
              </a:ext>
            </a:extLst>
          </p:cNvPr>
          <p:cNvPicPr>
            <a:picLocks noChangeAspect="1"/>
          </p:cNvPicPr>
          <p:nvPr userDrawn="1"/>
        </p:nvPicPr>
        <p:blipFill>
          <a:blip r:embed="rId34"/>
          <a:stretch>
            <a:fillRect/>
          </a:stretch>
        </p:blipFill>
        <p:spPr>
          <a:xfrm>
            <a:off x="6279679" y="4147846"/>
            <a:ext cx="560061" cy="567528"/>
          </a:xfrm>
          <a:prstGeom prst="rect">
            <a:avLst/>
          </a:prstGeom>
        </p:spPr>
      </p:pic>
      <p:pic>
        <p:nvPicPr>
          <p:cNvPr id="192" name="Image 191">
            <a:extLst>
              <a:ext uri="{FF2B5EF4-FFF2-40B4-BE49-F238E27FC236}">
                <a16:creationId xmlns:a16="http://schemas.microsoft.com/office/drawing/2014/main" id="{D0375C9F-D301-9310-418E-3B8824D17668}"/>
              </a:ext>
            </a:extLst>
          </p:cNvPr>
          <p:cNvPicPr>
            <a:picLocks noChangeAspect="1"/>
          </p:cNvPicPr>
          <p:nvPr userDrawn="1"/>
        </p:nvPicPr>
        <p:blipFill>
          <a:blip r:embed="rId35"/>
          <a:stretch>
            <a:fillRect/>
          </a:stretch>
        </p:blipFill>
        <p:spPr>
          <a:xfrm>
            <a:off x="5301779" y="4126305"/>
            <a:ext cx="560061" cy="567528"/>
          </a:xfrm>
          <a:prstGeom prst="rect">
            <a:avLst/>
          </a:prstGeom>
        </p:spPr>
      </p:pic>
      <p:pic>
        <p:nvPicPr>
          <p:cNvPr id="193" name="Image 192">
            <a:extLst>
              <a:ext uri="{FF2B5EF4-FFF2-40B4-BE49-F238E27FC236}">
                <a16:creationId xmlns:a16="http://schemas.microsoft.com/office/drawing/2014/main" id="{55733B2E-63DE-914E-B448-BFD7E2AE646F}"/>
              </a:ext>
            </a:extLst>
          </p:cNvPr>
          <p:cNvPicPr>
            <a:picLocks noChangeAspect="1"/>
          </p:cNvPicPr>
          <p:nvPr userDrawn="1"/>
        </p:nvPicPr>
        <p:blipFill>
          <a:blip r:embed="rId36"/>
          <a:stretch>
            <a:fillRect/>
          </a:stretch>
        </p:blipFill>
        <p:spPr>
          <a:xfrm>
            <a:off x="4285779" y="4126305"/>
            <a:ext cx="560061" cy="567528"/>
          </a:xfrm>
          <a:prstGeom prst="rect">
            <a:avLst/>
          </a:prstGeom>
        </p:spPr>
      </p:pic>
      <p:pic>
        <p:nvPicPr>
          <p:cNvPr id="194" name="Image 193">
            <a:extLst>
              <a:ext uri="{FF2B5EF4-FFF2-40B4-BE49-F238E27FC236}">
                <a16:creationId xmlns:a16="http://schemas.microsoft.com/office/drawing/2014/main" id="{44447B30-FFFC-CF2F-C62C-C5A14ACD5405}"/>
              </a:ext>
            </a:extLst>
          </p:cNvPr>
          <p:cNvPicPr>
            <a:picLocks noChangeAspect="1"/>
          </p:cNvPicPr>
          <p:nvPr userDrawn="1"/>
        </p:nvPicPr>
        <p:blipFill>
          <a:blip r:embed="rId37"/>
          <a:stretch>
            <a:fillRect/>
          </a:stretch>
        </p:blipFill>
        <p:spPr>
          <a:xfrm>
            <a:off x="3358679" y="4126305"/>
            <a:ext cx="560061" cy="567528"/>
          </a:xfrm>
          <a:prstGeom prst="rect">
            <a:avLst/>
          </a:prstGeom>
        </p:spPr>
      </p:pic>
      <p:pic>
        <p:nvPicPr>
          <p:cNvPr id="195" name="Image 194">
            <a:extLst>
              <a:ext uri="{FF2B5EF4-FFF2-40B4-BE49-F238E27FC236}">
                <a16:creationId xmlns:a16="http://schemas.microsoft.com/office/drawing/2014/main" id="{F318CED0-35E6-3158-612A-D4E681980638}"/>
              </a:ext>
            </a:extLst>
          </p:cNvPr>
          <p:cNvPicPr>
            <a:picLocks noChangeAspect="1"/>
          </p:cNvPicPr>
          <p:nvPr userDrawn="1"/>
        </p:nvPicPr>
        <p:blipFill>
          <a:blip r:embed="rId38"/>
          <a:stretch>
            <a:fillRect/>
          </a:stretch>
        </p:blipFill>
        <p:spPr>
          <a:xfrm>
            <a:off x="2409957" y="4126305"/>
            <a:ext cx="560061" cy="567528"/>
          </a:xfrm>
          <a:prstGeom prst="rect">
            <a:avLst/>
          </a:prstGeom>
        </p:spPr>
      </p:pic>
      <p:pic>
        <p:nvPicPr>
          <p:cNvPr id="196" name="Image 195">
            <a:extLst>
              <a:ext uri="{FF2B5EF4-FFF2-40B4-BE49-F238E27FC236}">
                <a16:creationId xmlns:a16="http://schemas.microsoft.com/office/drawing/2014/main" id="{A1E71D77-087D-301C-2425-407E7033BD8E}"/>
              </a:ext>
            </a:extLst>
          </p:cNvPr>
          <p:cNvPicPr>
            <a:picLocks noChangeAspect="1"/>
          </p:cNvPicPr>
          <p:nvPr userDrawn="1"/>
        </p:nvPicPr>
        <p:blipFill>
          <a:blip r:embed="rId39"/>
          <a:stretch>
            <a:fillRect/>
          </a:stretch>
        </p:blipFill>
        <p:spPr>
          <a:xfrm>
            <a:off x="1479079" y="4126305"/>
            <a:ext cx="560061" cy="567528"/>
          </a:xfrm>
          <a:prstGeom prst="rect">
            <a:avLst/>
          </a:prstGeom>
        </p:spPr>
      </p:pic>
      <p:pic>
        <p:nvPicPr>
          <p:cNvPr id="197" name="Image 196">
            <a:extLst>
              <a:ext uri="{FF2B5EF4-FFF2-40B4-BE49-F238E27FC236}">
                <a16:creationId xmlns:a16="http://schemas.microsoft.com/office/drawing/2014/main" id="{07D055B2-A34C-842B-CDF8-836F2BA349F0}"/>
              </a:ext>
            </a:extLst>
          </p:cNvPr>
          <p:cNvPicPr>
            <a:picLocks noChangeAspect="1"/>
          </p:cNvPicPr>
          <p:nvPr userDrawn="1"/>
        </p:nvPicPr>
        <p:blipFill>
          <a:blip r:embed="rId40"/>
          <a:stretch>
            <a:fillRect/>
          </a:stretch>
        </p:blipFill>
        <p:spPr>
          <a:xfrm>
            <a:off x="12021445" y="3197113"/>
            <a:ext cx="560061" cy="567528"/>
          </a:xfrm>
          <a:prstGeom prst="rect">
            <a:avLst/>
          </a:prstGeom>
        </p:spPr>
      </p:pic>
      <p:pic>
        <p:nvPicPr>
          <p:cNvPr id="198" name="Image 197">
            <a:extLst>
              <a:ext uri="{FF2B5EF4-FFF2-40B4-BE49-F238E27FC236}">
                <a16:creationId xmlns:a16="http://schemas.microsoft.com/office/drawing/2014/main" id="{74358CD0-E93D-0C60-59C9-6D353089FB30}"/>
              </a:ext>
            </a:extLst>
          </p:cNvPr>
          <p:cNvPicPr>
            <a:picLocks noChangeAspect="1"/>
          </p:cNvPicPr>
          <p:nvPr userDrawn="1"/>
        </p:nvPicPr>
        <p:blipFill>
          <a:blip r:embed="rId41"/>
          <a:stretch>
            <a:fillRect/>
          </a:stretch>
        </p:blipFill>
        <p:spPr>
          <a:xfrm>
            <a:off x="11092979" y="3161105"/>
            <a:ext cx="560061" cy="567528"/>
          </a:xfrm>
          <a:prstGeom prst="rect">
            <a:avLst/>
          </a:prstGeom>
        </p:spPr>
      </p:pic>
      <p:pic>
        <p:nvPicPr>
          <p:cNvPr id="199" name="Image 198">
            <a:extLst>
              <a:ext uri="{FF2B5EF4-FFF2-40B4-BE49-F238E27FC236}">
                <a16:creationId xmlns:a16="http://schemas.microsoft.com/office/drawing/2014/main" id="{2BC125C9-E3B9-EFE2-5F7C-995BD9FBAEF3}"/>
              </a:ext>
            </a:extLst>
          </p:cNvPr>
          <p:cNvPicPr>
            <a:picLocks noChangeAspect="1"/>
          </p:cNvPicPr>
          <p:nvPr userDrawn="1"/>
        </p:nvPicPr>
        <p:blipFill>
          <a:blip r:embed="rId42"/>
          <a:stretch>
            <a:fillRect/>
          </a:stretch>
        </p:blipFill>
        <p:spPr>
          <a:xfrm>
            <a:off x="10140479" y="3161105"/>
            <a:ext cx="560061" cy="567528"/>
          </a:xfrm>
          <a:prstGeom prst="rect">
            <a:avLst/>
          </a:prstGeom>
        </p:spPr>
      </p:pic>
      <p:pic>
        <p:nvPicPr>
          <p:cNvPr id="200" name="Image 199">
            <a:extLst>
              <a:ext uri="{FF2B5EF4-FFF2-40B4-BE49-F238E27FC236}">
                <a16:creationId xmlns:a16="http://schemas.microsoft.com/office/drawing/2014/main" id="{F1D3D9BB-6AFD-101A-6142-930F317AB3B5}"/>
              </a:ext>
            </a:extLst>
          </p:cNvPr>
          <p:cNvPicPr>
            <a:picLocks noChangeAspect="1"/>
          </p:cNvPicPr>
          <p:nvPr userDrawn="1"/>
        </p:nvPicPr>
        <p:blipFill>
          <a:blip r:embed="rId43"/>
          <a:stretch>
            <a:fillRect/>
          </a:stretch>
        </p:blipFill>
        <p:spPr>
          <a:xfrm>
            <a:off x="9137179" y="3197113"/>
            <a:ext cx="560061" cy="567528"/>
          </a:xfrm>
          <a:prstGeom prst="rect">
            <a:avLst/>
          </a:prstGeom>
        </p:spPr>
      </p:pic>
      <p:pic>
        <p:nvPicPr>
          <p:cNvPr id="201" name="Image 200">
            <a:extLst>
              <a:ext uri="{FF2B5EF4-FFF2-40B4-BE49-F238E27FC236}">
                <a16:creationId xmlns:a16="http://schemas.microsoft.com/office/drawing/2014/main" id="{B94BAED3-8E13-DBCC-6879-10AC0405E51D}"/>
              </a:ext>
            </a:extLst>
          </p:cNvPr>
          <p:cNvPicPr>
            <a:picLocks noChangeAspect="1"/>
          </p:cNvPicPr>
          <p:nvPr userDrawn="1"/>
        </p:nvPicPr>
        <p:blipFill>
          <a:blip r:embed="rId44"/>
          <a:stretch>
            <a:fillRect/>
          </a:stretch>
        </p:blipFill>
        <p:spPr>
          <a:xfrm>
            <a:off x="8184679" y="3197113"/>
            <a:ext cx="560061" cy="567528"/>
          </a:xfrm>
          <a:prstGeom prst="rect">
            <a:avLst/>
          </a:prstGeom>
        </p:spPr>
      </p:pic>
      <p:pic>
        <p:nvPicPr>
          <p:cNvPr id="202" name="Image 201">
            <a:extLst>
              <a:ext uri="{FF2B5EF4-FFF2-40B4-BE49-F238E27FC236}">
                <a16:creationId xmlns:a16="http://schemas.microsoft.com/office/drawing/2014/main" id="{CA6F6D5D-8836-1589-CD08-588D403DA002}"/>
              </a:ext>
            </a:extLst>
          </p:cNvPr>
          <p:cNvPicPr>
            <a:picLocks noChangeAspect="1"/>
          </p:cNvPicPr>
          <p:nvPr userDrawn="1"/>
        </p:nvPicPr>
        <p:blipFill>
          <a:blip r:embed="rId45"/>
          <a:stretch>
            <a:fillRect/>
          </a:stretch>
        </p:blipFill>
        <p:spPr>
          <a:xfrm>
            <a:off x="7257579" y="3182646"/>
            <a:ext cx="560061" cy="567528"/>
          </a:xfrm>
          <a:prstGeom prst="rect">
            <a:avLst/>
          </a:prstGeom>
        </p:spPr>
      </p:pic>
      <p:pic>
        <p:nvPicPr>
          <p:cNvPr id="203" name="Image 202">
            <a:extLst>
              <a:ext uri="{FF2B5EF4-FFF2-40B4-BE49-F238E27FC236}">
                <a16:creationId xmlns:a16="http://schemas.microsoft.com/office/drawing/2014/main" id="{4634E4BA-E299-F497-F4E9-965E086DFD40}"/>
              </a:ext>
            </a:extLst>
          </p:cNvPr>
          <p:cNvPicPr>
            <a:picLocks noChangeAspect="1"/>
          </p:cNvPicPr>
          <p:nvPr userDrawn="1"/>
        </p:nvPicPr>
        <p:blipFill>
          <a:blip r:embed="rId46"/>
          <a:stretch>
            <a:fillRect/>
          </a:stretch>
        </p:blipFill>
        <p:spPr>
          <a:xfrm>
            <a:off x="6279679" y="3182646"/>
            <a:ext cx="560061" cy="567528"/>
          </a:xfrm>
          <a:prstGeom prst="rect">
            <a:avLst/>
          </a:prstGeom>
        </p:spPr>
      </p:pic>
      <p:pic>
        <p:nvPicPr>
          <p:cNvPr id="204" name="Image 203">
            <a:extLst>
              <a:ext uri="{FF2B5EF4-FFF2-40B4-BE49-F238E27FC236}">
                <a16:creationId xmlns:a16="http://schemas.microsoft.com/office/drawing/2014/main" id="{60B0579D-4D36-84F8-CB9F-68560BD48F6D}"/>
              </a:ext>
            </a:extLst>
          </p:cNvPr>
          <p:cNvPicPr>
            <a:picLocks noChangeAspect="1"/>
          </p:cNvPicPr>
          <p:nvPr userDrawn="1"/>
        </p:nvPicPr>
        <p:blipFill>
          <a:blip r:embed="rId47"/>
          <a:stretch>
            <a:fillRect/>
          </a:stretch>
        </p:blipFill>
        <p:spPr>
          <a:xfrm>
            <a:off x="8156447" y="6050953"/>
            <a:ext cx="560061" cy="567528"/>
          </a:xfrm>
          <a:prstGeom prst="rect">
            <a:avLst/>
          </a:prstGeom>
        </p:spPr>
      </p:pic>
      <p:pic>
        <p:nvPicPr>
          <p:cNvPr id="205" name="Image 204">
            <a:extLst>
              <a:ext uri="{FF2B5EF4-FFF2-40B4-BE49-F238E27FC236}">
                <a16:creationId xmlns:a16="http://schemas.microsoft.com/office/drawing/2014/main" id="{C0D678F1-A641-B63B-6E0E-83B5FF1E78A9}"/>
              </a:ext>
            </a:extLst>
          </p:cNvPr>
          <p:cNvPicPr>
            <a:picLocks noChangeAspect="1"/>
          </p:cNvPicPr>
          <p:nvPr userDrawn="1"/>
        </p:nvPicPr>
        <p:blipFill>
          <a:blip r:embed="rId48"/>
          <a:stretch>
            <a:fillRect/>
          </a:stretch>
        </p:blipFill>
        <p:spPr>
          <a:xfrm>
            <a:off x="5301779" y="3197113"/>
            <a:ext cx="560061" cy="567528"/>
          </a:xfrm>
          <a:prstGeom prst="rect">
            <a:avLst/>
          </a:prstGeom>
        </p:spPr>
      </p:pic>
      <p:pic>
        <p:nvPicPr>
          <p:cNvPr id="206" name="Image 205">
            <a:extLst>
              <a:ext uri="{FF2B5EF4-FFF2-40B4-BE49-F238E27FC236}">
                <a16:creationId xmlns:a16="http://schemas.microsoft.com/office/drawing/2014/main" id="{F3CE975D-22FE-5BCD-0706-A2E1A3183E54}"/>
              </a:ext>
            </a:extLst>
          </p:cNvPr>
          <p:cNvPicPr>
            <a:picLocks noChangeAspect="1"/>
          </p:cNvPicPr>
          <p:nvPr userDrawn="1"/>
        </p:nvPicPr>
        <p:blipFill>
          <a:blip r:embed="rId49"/>
          <a:stretch>
            <a:fillRect/>
          </a:stretch>
        </p:blipFill>
        <p:spPr>
          <a:xfrm>
            <a:off x="4323879" y="3197113"/>
            <a:ext cx="560061" cy="567528"/>
          </a:xfrm>
          <a:prstGeom prst="rect">
            <a:avLst/>
          </a:prstGeom>
        </p:spPr>
      </p:pic>
      <p:pic>
        <p:nvPicPr>
          <p:cNvPr id="207" name="Image 206">
            <a:extLst>
              <a:ext uri="{FF2B5EF4-FFF2-40B4-BE49-F238E27FC236}">
                <a16:creationId xmlns:a16="http://schemas.microsoft.com/office/drawing/2014/main" id="{C173F9A8-885E-6303-922B-12826FC719F2}"/>
              </a:ext>
            </a:extLst>
          </p:cNvPr>
          <p:cNvPicPr>
            <a:picLocks noChangeAspect="1"/>
          </p:cNvPicPr>
          <p:nvPr userDrawn="1"/>
        </p:nvPicPr>
        <p:blipFill>
          <a:blip r:embed="rId50"/>
          <a:stretch>
            <a:fillRect/>
          </a:stretch>
        </p:blipFill>
        <p:spPr>
          <a:xfrm>
            <a:off x="3371379" y="3197113"/>
            <a:ext cx="560061" cy="567528"/>
          </a:xfrm>
          <a:prstGeom prst="rect">
            <a:avLst/>
          </a:prstGeom>
        </p:spPr>
      </p:pic>
      <p:pic>
        <p:nvPicPr>
          <p:cNvPr id="208" name="Image 207">
            <a:extLst>
              <a:ext uri="{FF2B5EF4-FFF2-40B4-BE49-F238E27FC236}">
                <a16:creationId xmlns:a16="http://schemas.microsoft.com/office/drawing/2014/main" id="{48A9846E-6127-C62F-94EF-0F54CEA5FD66}"/>
              </a:ext>
            </a:extLst>
          </p:cNvPr>
          <p:cNvPicPr>
            <a:picLocks noChangeAspect="1"/>
          </p:cNvPicPr>
          <p:nvPr userDrawn="1"/>
        </p:nvPicPr>
        <p:blipFill>
          <a:blip r:embed="rId51"/>
          <a:stretch>
            <a:fillRect/>
          </a:stretch>
        </p:blipFill>
        <p:spPr>
          <a:xfrm>
            <a:off x="2418879" y="3197113"/>
            <a:ext cx="560061" cy="567528"/>
          </a:xfrm>
          <a:prstGeom prst="rect">
            <a:avLst/>
          </a:prstGeom>
        </p:spPr>
      </p:pic>
      <p:pic>
        <p:nvPicPr>
          <p:cNvPr id="209" name="Image 208">
            <a:extLst>
              <a:ext uri="{FF2B5EF4-FFF2-40B4-BE49-F238E27FC236}">
                <a16:creationId xmlns:a16="http://schemas.microsoft.com/office/drawing/2014/main" id="{0753E863-46D6-91EC-9D42-A31CF2E70174}"/>
              </a:ext>
            </a:extLst>
          </p:cNvPr>
          <p:cNvPicPr>
            <a:picLocks noChangeAspect="1"/>
          </p:cNvPicPr>
          <p:nvPr userDrawn="1"/>
        </p:nvPicPr>
        <p:blipFill>
          <a:blip r:embed="rId52"/>
          <a:stretch>
            <a:fillRect/>
          </a:stretch>
        </p:blipFill>
        <p:spPr>
          <a:xfrm>
            <a:off x="1466379" y="3197113"/>
            <a:ext cx="560061" cy="567528"/>
          </a:xfrm>
          <a:prstGeom prst="rect">
            <a:avLst/>
          </a:prstGeom>
        </p:spPr>
      </p:pic>
      <p:pic>
        <p:nvPicPr>
          <p:cNvPr id="4" name="Rectangle 95" descr="preencoded.png">
            <a:extLst>
              <a:ext uri="{FF2B5EF4-FFF2-40B4-BE49-F238E27FC236}">
                <a16:creationId xmlns:a16="http://schemas.microsoft.com/office/drawing/2014/main" id="{B5F1485F-3676-E542-6484-A751D142AF08}"/>
              </a:ext>
            </a:extLst>
          </p:cNvPr>
          <p:cNvPicPr>
            <a:picLocks noChangeAspect="1"/>
          </p:cNvPicPr>
          <p:nvPr userDrawn="1"/>
        </p:nvPicPr>
        <p:blipFill>
          <a:blip r:embed="rId53"/>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66BFA0B6-E568-9045-8D4C-8B013A39EFF2}"/>
              </a:ext>
            </a:extLst>
          </p:cNvPr>
          <p:cNvPicPr>
            <a:picLocks noChangeAspect="1"/>
          </p:cNvPicPr>
          <p:nvPr userDrawn="1"/>
        </p:nvPicPr>
        <p:blipFill>
          <a:blip r:embed="rId5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40341499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00305D"/>
        </a:solidFill>
        <a:effectLst/>
      </p:bgPr>
    </p:bg>
    <p:spTree>
      <p:nvGrpSpPr>
        <p:cNvPr id="1" name=""/>
        <p:cNvGrpSpPr/>
        <p:nvPr/>
      </p:nvGrpSpPr>
      <p:grpSpPr>
        <a:xfrm>
          <a:off x="0" y="0"/>
          <a:ext cx="0" cy="0"/>
          <a:chOff x="0" y="0"/>
          <a:chExt cx="0" cy="0"/>
        </a:xfrm>
      </p:grpSpPr>
      <p:pic>
        <p:nvPicPr>
          <p:cNvPr id="12" name="Picture 11" descr="A white and black logo&#10;&#10;AI-generated content may be incorrect.">
            <a:extLst>
              <a:ext uri="{FF2B5EF4-FFF2-40B4-BE49-F238E27FC236}">
                <a16:creationId xmlns:a16="http://schemas.microsoft.com/office/drawing/2014/main" id="{4A5730ED-8A81-F933-ECB0-F2A510272402}"/>
              </a:ext>
            </a:extLst>
          </p:cNvPr>
          <p:cNvPicPr>
            <a:picLocks noChangeAspect="1"/>
          </p:cNvPicPr>
          <p:nvPr userDrawn="1"/>
        </p:nvPicPr>
        <p:blipFill>
          <a:blip r:embed="rId2"/>
          <a:stretch>
            <a:fillRect/>
          </a:stretch>
        </p:blipFill>
        <p:spPr>
          <a:xfrm>
            <a:off x="1568450" y="1383709"/>
            <a:ext cx="5740228" cy="1096509"/>
          </a:xfrm>
          <a:prstGeom prst="rect">
            <a:avLst/>
          </a:prstGeom>
        </p:spPr>
      </p:pic>
      <p:sp>
        <p:nvSpPr>
          <p:cNvPr id="8" name="European Society for Medical Oncology ESMO Via Ginevra 4 CH-6900 LuganoT 41 091 973 19 00esmoesmoorg esmoorg">
            <a:extLst>
              <a:ext uri="{FF2B5EF4-FFF2-40B4-BE49-F238E27FC236}">
                <a16:creationId xmlns:a16="http://schemas.microsoft.com/office/drawing/2014/main" id="{1EB4AE90-A266-178B-4665-CC5B8AA603E2}"/>
              </a:ext>
            </a:extLst>
          </p:cNvPr>
          <p:cNvSpPr/>
          <p:nvPr userDrawn="1"/>
        </p:nvSpPr>
        <p:spPr>
          <a:xfrm>
            <a:off x="1444343" y="7553325"/>
            <a:ext cx="5362575" cy="1828800"/>
          </a:xfrm>
          <a:prstGeom prst="rect">
            <a:avLst/>
          </a:prstGeom>
          <a:noFill/>
          <a:ln/>
        </p:spPr>
        <p:txBody>
          <a:bodyPr wrap="square" lIns="0" tIns="0" rIns="0" bIns="0" rtlCol="0" anchor="t"/>
          <a:lstStyle/>
          <a:p>
            <a:pPr marL="0" indent="0" algn="l">
              <a:lnSpc>
                <a:spcPts val="2400"/>
              </a:lnSpc>
              <a:buNone/>
            </a:pPr>
            <a:r>
              <a:rPr lang="en-US" sz="2250">
                <a:solidFill>
                  <a:srgbClr val="FFFFFF"/>
                </a:solidFill>
                <a:latin typeface="Arial Narrow Bold" pitchFamily="34" charset="0"/>
                <a:ea typeface="Arial Narrow Bold" pitchFamily="34" charset="-122"/>
                <a:cs typeface="Arial Narrow Bold" pitchFamily="34" charset="-120"/>
              </a:rPr>
              <a:t>European Society for Medical Oncology (ESMO)
</a:t>
            </a:r>
            <a:r>
              <a:rPr lang="en-US" sz="2250">
                <a:solidFill>
                  <a:srgbClr val="FFFFFF"/>
                </a:solidFill>
                <a:latin typeface="Arial Narrow" pitchFamily="34" charset="0"/>
                <a:ea typeface="Arial Narrow" pitchFamily="34" charset="-122"/>
                <a:cs typeface="Arial Narrow" pitchFamily="34" charset="-120"/>
              </a:rPr>
              <a:t>Via Ginevra 4, CH-6900 Lugano</a:t>
            </a:r>
            <a:br>
              <a:rPr/>
            </a:br>
            <a:r>
              <a:rPr lang="en-US" sz="2250">
                <a:solidFill>
                  <a:srgbClr val="FFFFFF"/>
                </a:solidFill>
                <a:latin typeface="Arial Narrow" pitchFamily="34" charset="0"/>
                <a:ea typeface="Arial Narrow" pitchFamily="34" charset="-122"/>
                <a:cs typeface="Arial Narrow" pitchFamily="34" charset="-120"/>
              </a:rPr>
              <a:t>T. +41 (0)91 973 19 00</a:t>
            </a:r>
            <a:br>
              <a:rPr/>
            </a:br>
            <a:r>
              <a:rPr lang="en-US" sz="2250">
                <a:solidFill>
                  <a:srgbClr val="FFFFFF"/>
                </a:solidFill>
                <a:latin typeface="Arial Narrow" pitchFamily="34" charset="0"/>
                <a:ea typeface="Arial Narrow" pitchFamily="34" charset="-122"/>
                <a:cs typeface="Arial Narrow" pitchFamily="34" charset="-120"/>
              </a:rPr>
              <a:t>esmo@esmo.org</a:t>
            </a:r>
            <a:br>
              <a:rPr/>
            </a:br>
            <a:r>
              <a:rPr lang="en-US" sz="2250">
                <a:solidFill>
                  <a:srgbClr val="FFFFFF"/>
                </a:solidFill>
                <a:latin typeface="Arial Narrow" pitchFamily="34" charset="0"/>
                <a:ea typeface="Arial Narrow" pitchFamily="34" charset="-122"/>
                <a:cs typeface="Arial Narrow" pitchFamily="34" charset="-120"/>
              </a:rPr>
              <a:t>
</a:t>
            </a:r>
            <a:r>
              <a:rPr lang="en-US" sz="2250">
                <a:solidFill>
                  <a:srgbClr val="FFFFFF"/>
                </a:solidFill>
                <a:latin typeface="Arial Narrow Bold" pitchFamily="34" charset="0"/>
                <a:ea typeface="Arial Narrow Bold" pitchFamily="34" charset="-122"/>
                <a:cs typeface="Arial Narrow Bold" pitchFamily="34" charset="-120"/>
              </a:rPr>
              <a:t>esmo.org</a:t>
            </a:r>
            <a:endParaRPr lang="en-US" sz="2250"/>
          </a:p>
        </p:txBody>
      </p:sp>
      <p:sp>
        <p:nvSpPr>
          <p:cNvPr id="2" name="Espace réservé du texte 8">
            <a:extLst>
              <a:ext uri="{FF2B5EF4-FFF2-40B4-BE49-F238E27FC236}">
                <a16:creationId xmlns:a16="http://schemas.microsoft.com/office/drawing/2014/main" id="{6B71D57D-FF14-FD10-D701-174D0129A758}"/>
              </a:ext>
            </a:extLst>
          </p:cNvPr>
          <p:cNvSpPr>
            <a:spLocks noGrp="1"/>
          </p:cNvSpPr>
          <p:nvPr>
            <p:ph type="body" sz="quarter" idx="10" hasCustomPrompt="1"/>
          </p:nvPr>
        </p:nvSpPr>
        <p:spPr>
          <a:xfrm>
            <a:off x="6886575" y="4531661"/>
            <a:ext cx="4514850" cy="1223677"/>
          </a:xfrm>
          <a:prstGeom prst="rect">
            <a:avLst/>
          </a:prstGeom>
        </p:spPr>
        <p:txBody>
          <a:bodyPr/>
          <a:lstStyle>
            <a:lvl1pPr marL="0" indent="0" algn="ctr">
              <a:buNone/>
              <a:defRPr sz="7500" b="1" i="0">
                <a:solidFill>
                  <a:schemeClr val="bg1"/>
                </a:solidFill>
                <a:latin typeface="Arial Narrow" panose="020B0604020202020204" pitchFamily="34" charset="0"/>
                <a:cs typeface="Arial Narrow" panose="020B0604020202020204" pitchFamily="34" charset="0"/>
              </a:defRPr>
            </a:lvl1pPr>
          </a:lstStyle>
          <a:p>
            <a:pPr lvl="0"/>
            <a:r>
              <a:rPr lang="fr-FR" err="1"/>
              <a:t>Thank</a:t>
            </a:r>
            <a:r>
              <a:rPr lang="fr-FR"/>
              <a:t> </a:t>
            </a:r>
            <a:r>
              <a:rPr lang="fr-FR" err="1"/>
              <a:t>you</a:t>
            </a:r>
            <a:r>
              <a:rPr lang="fr-FR"/>
              <a:t>!</a:t>
            </a:r>
          </a:p>
        </p:txBody>
      </p:sp>
      <p:pic>
        <p:nvPicPr>
          <p:cNvPr id="3" name="ESMO-Corporate-Logo-Positive-with-background" descr="preencoded.png">
            <a:extLst>
              <a:ext uri="{FF2B5EF4-FFF2-40B4-BE49-F238E27FC236}">
                <a16:creationId xmlns:a16="http://schemas.microsoft.com/office/drawing/2014/main" id="{6885F5EC-F6FD-0866-553B-C58D62C7FB69}"/>
              </a:ext>
            </a:extLst>
          </p:cNvPr>
          <p:cNvPicPr>
            <a:picLocks noChangeAspect="1"/>
          </p:cNvPicPr>
          <p:nvPr userDrawn="1"/>
        </p:nvPicPr>
        <p:blipFill>
          <a:blip r:embed="rId3"/>
          <a:srcRect/>
          <a:stretch/>
        </p:blipFill>
        <p:spPr>
          <a:xfrm>
            <a:off x="16522700" y="9259704"/>
            <a:ext cx="1765300" cy="1027296"/>
          </a:xfrm>
          <a:prstGeom prst="rect">
            <a:avLst/>
          </a:prstGeom>
        </p:spPr>
      </p:pic>
    </p:spTree>
    <p:extLst>
      <p:ext uri="{BB962C8B-B14F-4D97-AF65-F5344CB8AC3E}">
        <p14:creationId xmlns:p14="http://schemas.microsoft.com/office/powerpoint/2010/main" val="8087234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5637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8B7666-6B60-82D7-C70D-02EF15232BCE}"/>
              </a:ext>
            </a:extLst>
          </p:cNvPr>
          <p:cNvSpPr txBox="1"/>
          <p:nvPr userDrawn="1">
            <p:extLst>
              <p:ext uri="{1162E1C5-73C7-4A58-AE30-91384D911F3F}">
                <p184:classification xmlns:p184="http://schemas.microsoft.com/office/powerpoint/2018/4/main" val="ftr"/>
              </p:ext>
            </p:extLst>
          </p:nvPr>
        </p:nvSpPr>
        <p:spPr>
          <a:xfrm>
            <a:off x="17081500" y="10040620"/>
            <a:ext cx="1174750" cy="182880"/>
          </a:xfrm>
          <a:prstGeom prst="rect">
            <a:avLst/>
          </a:prstGeom>
        </p:spPr>
        <p:txBody>
          <a:bodyPr horzOverflow="overflow" lIns="0" tIns="0" rIns="0" bIns="0">
            <a:spAutoFit/>
          </a:bodyPr>
          <a:lstStyle/>
          <a:p>
            <a:pPr algn="l"/>
            <a:r>
              <a:rPr lang="en-US" sz="1200">
                <a:solidFill>
                  <a:srgbClr val="000000">
                    <a:alpha val="50000"/>
                  </a:srgbClr>
                </a:solidFill>
                <a:latin typeface="Aptos" panose="020B0004020202020204" pitchFamily="34" charset="0"/>
              </a:rPr>
              <a:t>BMS Confidential</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68" r:id="rId3"/>
    <p:sldLayoutId id="2147483669" r:id="rId4"/>
    <p:sldLayoutId id="2147483652" r:id="rId5"/>
    <p:sldLayoutId id="2147483653" r:id="rId6"/>
    <p:sldLayoutId id="2147483654" r:id="rId7"/>
    <p:sldLayoutId id="2147483678" r:id="rId8"/>
    <p:sldLayoutId id="2147483677" r:id="rId9"/>
    <p:sldLayoutId id="2147483687" r:id="rId10"/>
    <p:sldLayoutId id="2147483670" r:id="rId11"/>
    <p:sldLayoutId id="2147483671" r:id="rId12"/>
    <p:sldLayoutId id="2147483657" r:id="rId13"/>
    <p:sldLayoutId id="2147483672" r:id="rId14"/>
    <p:sldLayoutId id="2147483673" r:id="rId15"/>
    <p:sldLayoutId id="2147483660" r:id="rId16"/>
    <p:sldLayoutId id="2147483674" r:id="rId17"/>
    <p:sldLayoutId id="2147483675" r:id="rId18"/>
    <p:sldLayoutId id="2147483663" r:id="rId19"/>
    <p:sldLayoutId id="2147483664" r:id="rId20"/>
    <p:sldLayoutId id="2147483665" r:id="rId21"/>
    <p:sldLayoutId id="2147483676" r:id="rId22"/>
    <p:sldLayoutId id="2147483667" r:id="rId2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46CE7D5-CF57-46EF-B807-FDD0502418D4}" type="datetimeFigureOut">
              <a:rPr lang="en-US" smtClean="0"/>
              <a:t>10/23/2026</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330EA680-D336-4FF7-8B7A-9848BB0A1C32}" type="slidenum">
              <a:rPr lang="en-US" smtClean="0"/>
              <a:t>‹#›</a:t>
            </a:fld>
            <a:endParaRPr lang="en-US"/>
          </a:p>
        </p:txBody>
      </p:sp>
      <p:sp>
        <p:nvSpPr>
          <p:cNvPr id="8" name="TextBox 7">
            <a:extLst>
              <a:ext uri="{FF2B5EF4-FFF2-40B4-BE49-F238E27FC236}">
                <a16:creationId xmlns:a16="http://schemas.microsoft.com/office/drawing/2014/main" id="{5B582621-5619-CCBB-9E34-8308344C6DA5}"/>
              </a:ext>
            </a:extLst>
          </p:cNvPr>
          <p:cNvSpPr txBox="1"/>
          <p:nvPr userDrawn="1">
            <p:extLst>
              <p:ext uri="{1162E1C5-73C7-4A58-AE30-91384D911F3F}">
                <p184:classification xmlns:p184="http://schemas.microsoft.com/office/powerpoint/2018/4/main" val="ftr"/>
              </p:ext>
            </p:extLst>
          </p:nvPr>
        </p:nvSpPr>
        <p:spPr>
          <a:xfrm>
            <a:off x="16933070" y="9917430"/>
            <a:ext cx="1307306" cy="276999"/>
          </a:xfrm>
          <a:prstGeom prst="rect">
            <a:avLst/>
          </a:prstGeom>
        </p:spPr>
        <p:txBody>
          <a:bodyPr horzOverflow="overflow" lIns="0" tIns="0" rIns="0" bIns="0">
            <a:spAutoFit/>
          </a:bodyPr>
          <a:lstStyle/>
          <a:p>
            <a:pPr algn="l"/>
            <a:r>
              <a:rPr lang="en-US" sz="1800">
                <a:solidFill>
                  <a:srgbClr val="000000">
                    <a:alpha val="50000"/>
                  </a:srgbClr>
                </a:solidFill>
                <a:latin typeface="Aptos" panose="020B0004020202020204" pitchFamily="34" charset="0"/>
              </a:rPr>
              <a:t>BMS Internal</a:t>
            </a:r>
          </a:p>
        </p:txBody>
      </p:sp>
    </p:spTree>
    <p:extLst>
      <p:ext uri="{BB962C8B-B14F-4D97-AF65-F5344CB8AC3E}">
        <p14:creationId xmlns:p14="http://schemas.microsoft.com/office/powerpoint/2010/main" val="127114371"/>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2.xml"/><Relationship Id="rId4" Type="http://schemas.openxmlformats.org/officeDocument/2006/relationships/image" Target="../media/image7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371600"/>
            <a:endParaRPr lang="en-US" sz="2700">
              <a:solidFill>
                <a:prstClr val="white"/>
              </a:solidFill>
              <a:latin typeface="Aptos" panose="020B0004020202020204"/>
            </a:endParaRPr>
          </a:p>
        </p:txBody>
      </p:sp>
      <p:pic>
        <p:nvPicPr>
          <p:cNvPr id="4" name="Picture 3" descr="A screenshot of a computer&#10;&#10;AI-generated content may be incorrect.">
            <a:extLst>
              <a:ext uri="{FF2B5EF4-FFF2-40B4-BE49-F238E27FC236}">
                <a16:creationId xmlns:a16="http://schemas.microsoft.com/office/drawing/2014/main" id="{335C295F-730B-3D09-000F-1779ED0B15B2}"/>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30" y="1923"/>
            <a:ext cx="18287970" cy="10285077"/>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74246CD-8696-8B01-0953-AF424AA6F8B2}"/>
              </a:ext>
            </a:extLst>
          </p:cNvPr>
          <p:cNvSpPr>
            <a:spLocks noGrp="1"/>
          </p:cNvSpPr>
          <p:nvPr>
            <p:ph type="body" sz="quarter" idx="10"/>
          </p:nvPr>
        </p:nvSpPr>
        <p:spPr>
          <a:xfrm>
            <a:off x="1428750" y="2594194"/>
            <a:ext cx="15430050" cy="1005078"/>
          </a:xfrm>
        </p:spPr>
        <p:txBody>
          <a:bodyPr/>
          <a:lstStyle/>
          <a:p>
            <a:r>
              <a:rPr lang="en-US" sz="4200" noProof="0" dirty="0"/>
              <a:t>PANKU-Breast01: Randomized Phase III Study of </a:t>
            </a:r>
            <a:r>
              <a:rPr lang="en-US" sz="4200" noProof="0" dirty="0" err="1"/>
              <a:t>Izalontamab</a:t>
            </a:r>
            <a:r>
              <a:rPr lang="en-US" sz="4200" noProof="0" dirty="0"/>
              <a:t> </a:t>
            </a:r>
            <a:r>
              <a:rPr lang="en-US" sz="4200" noProof="0" dirty="0" err="1"/>
              <a:t>Brengitecan</a:t>
            </a:r>
            <a:r>
              <a:rPr lang="en-US" sz="4200" noProof="0" dirty="0"/>
              <a:t> (</a:t>
            </a:r>
            <a:r>
              <a:rPr lang="en-US" sz="4200" noProof="0" dirty="0" err="1"/>
              <a:t>iza-bren</a:t>
            </a:r>
            <a:r>
              <a:rPr lang="en-US" sz="4200" noProof="0" dirty="0"/>
              <a:t>) in Previously Treated Unresectable Locally Advanced or Metastatic (LA/M) Hormone Receptor-Positive/HER2-negative (HR+/HER2-) Breast Cancer (BC)</a:t>
            </a:r>
          </a:p>
        </p:txBody>
      </p:sp>
      <p:sp>
        <p:nvSpPr>
          <p:cNvPr id="5" name="Espace réservé du texte 4">
            <a:extLst>
              <a:ext uri="{FF2B5EF4-FFF2-40B4-BE49-F238E27FC236}">
                <a16:creationId xmlns:a16="http://schemas.microsoft.com/office/drawing/2014/main" id="{F1517EAC-784B-297A-A637-05A30F60C035}"/>
              </a:ext>
            </a:extLst>
          </p:cNvPr>
          <p:cNvSpPr>
            <a:spLocks noGrp="1"/>
          </p:cNvSpPr>
          <p:nvPr>
            <p:ph type="body" sz="quarter" idx="13"/>
          </p:nvPr>
        </p:nvSpPr>
        <p:spPr>
          <a:xfrm>
            <a:off x="1428750" y="9186045"/>
            <a:ext cx="4683292" cy="543917"/>
          </a:xfrm>
        </p:spPr>
        <p:txBody>
          <a:bodyPr/>
          <a:lstStyle/>
          <a:p>
            <a:r>
              <a:rPr lang="en-US" sz="2600" noProof="0" dirty="0"/>
              <a:t>23 October 2026</a:t>
            </a:r>
          </a:p>
        </p:txBody>
      </p:sp>
      <p:sp>
        <p:nvSpPr>
          <p:cNvPr id="9" name="TextBox 8">
            <a:extLst>
              <a:ext uri="{FF2B5EF4-FFF2-40B4-BE49-F238E27FC236}">
                <a16:creationId xmlns:a16="http://schemas.microsoft.com/office/drawing/2014/main" id="{6C805F55-48B2-DD81-AEC6-47E80DDEB76B}"/>
              </a:ext>
            </a:extLst>
          </p:cNvPr>
          <p:cNvSpPr txBox="1"/>
          <p:nvPr/>
        </p:nvSpPr>
        <p:spPr>
          <a:xfrm>
            <a:off x="1428750" y="5372249"/>
            <a:ext cx="15430050" cy="3570208"/>
          </a:xfrm>
          <a:prstGeom prst="rect">
            <a:avLst/>
          </a:prstGeom>
          <a:noFill/>
        </p:spPr>
        <p:txBody>
          <a:bodyPr wrap="square">
            <a:spAutoFit/>
          </a:bodyPr>
          <a:lstStyle/>
          <a:p>
            <a:r>
              <a:rPr lang="en-US" sz="2000" u="sng" dirty="0">
                <a:solidFill>
                  <a:srgbClr val="00305D"/>
                </a:solidFill>
                <a:latin typeface="Arial Narrow" panose="020B0606020202030204" pitchFamily="34" charset="0"/>
              </a:rPr>
              <a:t>Bo Lan</a:t>
            </a:r>
            <a:r>
              <a:rPr lang="en-US" sz="2000" baseline="30000" dirty="0">
                <a:solidFill>
                  <a:srgbClr val="00305D"/>
                </a:solidFill>
                <a:latin typeface="Arial Narrow" panose="020B0606020202030204" pitchFamily="34" charset="0"/>
              </a:rPr>
              <a:t>1</a:t>
            </a:r>
            <a:r>
              <a:rPr lang="en-US" sz="2000" dirty="0">
                <a:solidFill>
                  <a:srgbClr val="00305D"/>
                </a:solidFill>
                <a:latin typeface="Arial Narrow" panose="020B0606020202030204" pitchFamily="34" charset="0"/>
              </a:rPr>
              <a:t>, </a:t>
            </a:r>
            <a:r>
              <a:rPr lang="en-US" sz="2000" dirty="0" err="1">
                <a:solidFill>
                  <a:srgbClr val="00305D"/>
                </a:solidFill>
                <a:latin typeface="Arial Narrow" panose="020B0606020202030204" pitchFamily="34" charset="0"/>
              </a:rPr>
              <a:t>Yehui</a:t>
            </a:r>
            <a:r>
              <a:rPr lang="en-US" sz="2000" dirty="0">
                <a:solidFill>
                  <a:srgbClr val="00305D"/>
                </a:solidFill>
                <a:latin typeface="Arial Narrow" panose="020B0606020202030204" pitchFamily="34" charset="0"/>
              </a:rPr>
              <a:t>. Shi</a:t>
            </a:r>
            <a:r>
              <a:rPr lang="en-US" sz="2000" baseline="30000" dirty="0">
                <a:solidFill>
                  <a:srgbClr val="00305D"/>
                </a:solidFill>
                <a:latin typeface="Arial Narrow" panose="020B0606020202030204" pitchFamily="34" charset="0"/>
              </a:rPr>
              <a:t>2</a:t>
            </a:r>
            <a:r>
              <a:rPr lang="en-US" sz="2000" dirty="0">
                <a:solidFill>
                  <a:srgbClr val="00305D"/>
                </a:solidFill>
                <a:latin typeface="Arial Narrow" panose="020B0606020202030204" pitchFamily="34" charset="0"/>
              </a:rPr>
              <a:t>, </a:t>
            </a:r>
            <a:r>
              <a:rPr lang="en-US" sz="2000" dirty="0" err="1">
                <a:solidFill>
                  <a:srgbClr val="00305D"/>
                </a:solidFill>
                <a:latin typeface="Arial Narrow" panose="020B0606020202030204" pitchFamily="34" charset="0"/>
              </a:rPr>
              <a:t>Xiying</a:t>
            </a:r>
            <a:r>
              <a:rPr lang="en-US" sz="2000" dirty="0">
                <a:solidFill>
                  <a:srgbClr val="00305D"/>
                </a:solidFill>
                <a:latin typeface="Arial Narrow" panose="020B0606020202030204" pitchFamily="34" charset="0"/>
              </a:rPr>
              <a:t> Shao</a:t>
            </a:r>
            <a:r>
              <a:rPr lang="en-US" sz="2000" baseline="30000" dirty="0">
                <a:solidFill>
                  <a:srgbClr val="00305D"/>
                </a:solidFill>
                <a:latin typeface="Arial Narrow" panose="020B0606020202030204" pitchFamily="34" charset="0"/>
              </a:rPr>
              <a:t>3</a:t>
            </a:r>
            <a:r>
              <a:rPr lang="en-US" sz="2000" dirty="0">
                <a:solidFill>
                  <a:srgbClr val="00305D"/>
                </a:solidFill>
                <a:latin typeface="Arial Narrow" panose="020B0606020202030204" pitchFamily="34" charset="0"/>
              </a:rPr>
              <a:t>, Fan Wu</a:t>
            </a:r>
            <a:r>
              <a:rPr lang="en-US" sz="2000" baseline="30000" dirty="0">
                <a:solidFill>
                  <a:srgbClr val="00305D"/>
                </a:solidFill>
                <a:latin typeface="Arial Narrow" panose="020B0606020202030204" pitchFamily="34" charset="0"/>
              </a:rPr>
              <a:t>4</a:t>
            </a:r>
            <a:r>
              <a:rPr lang="en-US" sz="2000" dirty="0">
                <a:solidFill>
                  <a:srgbClr val="00305D"/>
                </a:solidFill>
                <a:latin typeface="Arial Narrow" panose="020B0606020202030204" pitchFamily="34" charset="0"/>
              </a:rPr>
              <a:t>, </a:t>
            </a:r>
            <a:r>
              <a:rPr lang="en-US" sz="2000" dirty="0" err="1">
                <a:solidFill>
                  <a:srgbClr val="00305D"/>
                </a:solidFill>
                <a:latin typeface="Arial Narrow" panose="020B0606020202030204" pitchFamily="34" charset="0"/>
              </a:rPr>
              <a:t>Shusen</a:t>
            </a:r>
            <a:r>
              <a:rPr lang="en-US" sz="2000" dirty="0">
                <a:solidFill>
                  <a:srgbClr val="00305D"/>
                </a:solidFill>
                <a:latin typeface="Arial Narrow" panose="020B0606020202030204" pitchFamily="34" charset="0"/>
              </a:rPr>
              <a:t> Wang</a:t>
            </a:r>
            <a:r>
              <a:rPr lang="en-US" sz="2000" baseline="30000" dirty="0">
                <a:solidFill>
                  <a:srgbClr val="00305D"/>
                </a:solidFill>
                <a:latin typeface="Arial Narrow" panose="020B0606020202030204" pitchFamily="34" charset="0"/>
              </a:rPr>
              <a:t>5</a:t>
            </a:r>
            <a:r>
              <a:rPr lang="en-US" sz="2000" dirty="0">
                <a:solidFill>
                  <a:srgbClr val="00305D"/>
                </a:solidFill>
                <a:latin typeface="Arial Narrow" panose="020B0606020202030204" pitchFamily="34" charset="0"/>
              </a:rPr>
              <a:t>, Weimin Xie</a:t>
            </a:r>
            <a:r>
              <a:rPr lang="en-US" sz="2000" baseline="30000" dirty="0">
                <a:solidFill>
                  <a:srgbClr val="00305D"/>
                </a:solidFill>
                <a:latin typeface="Arial Narrow" panose="020B0606020202030204" pitchFamily="34" charset="0"/>
              </a:rPr>
              <a:t>6</a:t>
            </a:r>
            <a:r>
              <a:rPr lang="en-US" sz="2000" dirty="0">
                <a:solidFill>
                  <a:srgbClr val="00305D"/>
                </a:solidFill>
                <a:latin typeface="Arial Narrow" panose="020B0606020202030204" pitchFamily="34" charset="0"/>
              </a:rPr>
              <a:t>, Qingyuan Zhang</a:t>
            </a:r>
            <a:r>
              <a:rPr lang="en-US" sz="2000" baseline="30000" dirty="0">
                <a:solidFill>
                  <a:srgbClr val="00305D"/>
                </a:solidFill>
                <a:latin typeface="Arial Narrow" panose="020B0606020202030204" pitchFamily="34" charset="0"/>
              </a:rPr>
              <a:t>7</a:t>
            </a:r>
            <a:r>
              <a:rPr lang="en-US" sz="2000" dirty="0">
                <a:solidFill>
                  <a:srgbClr val="00305D"/>
                </a:solidFill>
                <a:latin typeface="Arial Narrow" panose="020B0606020202030204" pitchFamily="34" charset="0"/>
              </a:rPr>
              <a:t>, </a:t>
            </a:r>
            <a:r>
              <a:rPr lang="en-US" sz="2000" dirty="0" err="1">
                <a:solidFill>
                  <a:srgbClr val="00305D"/>
                </a:solidFill>
                <a:latin typeface="Arial Narrow" panose="020B0606020202030204" pitchFamily="34" charset="0"/>
              </a:rPr>
              <a:t>Quchang</a:t>
            </a:r>
            <a:r>
              <a:rPr lang="en-US" sz="2000" dirty="0">
                <a:solidFill>
                  <a:srgbClr val="00305D"/>
                </a:solidFill>
                <a:latin typeface="Arial Narrow" panose="020B0606020202030204" pitchFamily="34" charset="0"/>
              </a:rPr>
              <a:t> Ouyang</a:t>
            </a:r>
            <a:r>
              <a:rPr lang="en-US" sz="2000" baseline="30000" dirty="0">
                <a:solidFill>
                  <a:srgbClr val="00305D"/>
                </a:solidFill>
                <a:latin typeface="Arial Narrow" panose="020B0606020202030204" pitchFamily="34" charset="0"/>
              </a:rPr>
              <a:t>8</a:t>
            </a:r>
            <a:r>
              <a:rPr lang="en-US" sz="2000" dirty="0">
                <a:solidFill>
                  <a:srgbClr val="00305D"/>
                </a:solidFill>
                <a:latin typeface="Arial Narrow" panose="020B0606020202030204" pitchFamily="34" charset="0"/>
              </a:rPr>
              <a:t>, </a:t>
            </a:r>
            <a:r>
              <a:rPr lang="en-US" sz="2000" dirty="0" err="1">
                <a:solidFill>
                  <a:srgbClr val="00305D"/>
                </a:solidFill>
                <a:latin typeface="Arial Narrow" panose="020B0606020202030204" pitchFamily="34" charset="0"/>
              </a:rPr>
              <a:t>Jiuwei</a:t>
            </a:r>
            <a:r>
              <a:rPr lang="en-US" sz="2000" dirty="0">
                <a:solidFill>
                  <a:srgbClr val="00305D"/>
                </a:solidFill>
                <a:latin typeface="Arial Narrow" panose="020B0606020202030204" pitchFamily="34" charset="0"/>
              </a:rPr>
              <a:t> Cui</a:t>
            </a:r>
            <a:r>
              <a:rPr lang="en-US" sz="2000" baseline="30000" dirty="0">
                <a:solidFill>
                  <a:srgbClr val="00305D"/>
                </a:solidFill>
                <a:latin typeface="Arial Narrow" panose="020B0606020202030204" pitchFamily="34" charset="0"/>
              </a:rPr>
              <a:t>9</a:t>
            </a:r>
            <a:r>
              <a:rPr lang="en-US" sz="2000" dirty="0">
                <a:solidFill>
                  <a:srgbClr val="00305D"/>
                </a:solidFill>
                <a:latin typeface="Arial Narrow" panose="020B0606020202030204" pitchFamily="34" charset="0"/>
              </a:rPr>
              <a:t>, Xiaoling Ling</a:t>
            </a:r>
            <a:r>
              <a:rPr lang="en-US" sz="2000" baseline="30000" dirty="0">
                <a:solidFill>
                  <a:srgbClr val="00305D"/>
                </a:solidFill>
                <a:latin typeface="Arial Narrow" panose="020B0606020202030204" pitchFamily="34" charset="0"/>
              </a:rPr>
              <a:t>10</a:t>
            </a:r>
            <a:r>
              <a:rPr lang="en-US" sz="2000" dirty="0">
                <a:solidFill>
                  <a:srgbClr val="00305D"/>
                </a:solidFill>
                <a:latin typeface="Arial Narrow" panose="020B0606020202030204" pitchFamily="34" charset="0"/>
              </a:rPr>
              <a:t>, Haijun Yu</a:t>
            </a:r>
            <a:r>
              <a:rPr lang="en-US" sz="2000" baseline="30000" dirty="0">
                <a:solidFill>
                  <a:srgbClr val="00305D"/>
                </a:solidFill>
                <a:latin typeface="Arial Narrow" panose="020B0606020202030204" pitchFamily="34" charset="0"/>
              </a:rPr>
              <a:t>11</a:t>
            </a:r>
            <a:r>
              <a:rPr lang="en-US" sz="2000" dirty="0">
                <a:solidFill>
                  <a:srgbClr val="00305D"/>
                </a:solidFill>
                <a:latin typeface="Arial Narrow" panose="020B0606020202030204" pitchFamily="34" charset="0"/>
              </a:rPr>
              <a:t>, Huihui Li</a:t>
            </a:r>
            <a:r>
              <a:rPr lang="en-US" sz="2000" baseline="30000" dirty="0">
                <a:solidFill>
                  <a:srgbClr val="00305D"/>
                </a:solidFill>
                <a:latin typeface="Arial Narrow" panose="020B0606020202030204" pitchFamily="34" charset="0"/>
              </a:rPr>
              <a:t>12</a:t>
            </a:r>
            <a:r>
              <a:rPr lang="en-US" sz="2000" dirty="0">
                <a:solidFill>
                  <a:srgbClr val="00305D"/>
                </a:solidFill>
                <a:latin typeface="Arial Narrow" panose="020B0606020202030204" pitchFamily="34" charset="0"/>
              </a:rPr>
              <a:t>, </a:t>
            </a:r>
            <a:r>
              <a:rPr lang="en-US" sz="2000" dirty="0" err="1">
                <a:solidFill>
                  <a:srgbClr val="00305D"/>
                </a:solidFill>
                <a:latin typeface="Arial Narrow" panose="020B0606020202030204" pitchFamily="34" charset="0"/>
              </a:rPr>
              <a:t>Xianjun</a:t>
            </a:r>
            <a:r>
              <a:rPr lang="en-US" sz="2000" dirty="0">
                <a:solidFill>
                  <a:srgbClr val="00305D"/>
                </a:solidFill>
                <a:latin typeface="Arial Narrow" panose="020B0606020202030204" pitchFamily="34" charset="0"/>
              </a:rPr>
              <a:t> Tang</a:t>
            </a:r>
            <a:r>
              <a:rPr lang="en-US" sz="2000" baseline="30000" dirty="0">
                <a:solidFill>
                  <a:srgbClr val="00305D"/>
                </a:solidFill>
                <a:latin typeface="Arial Narrow" panose="020B0606020202030204" pitchFamily="34" charset="0"/>
              </a:rPr>
              <a:t>13</a:t>
            </a:r>
            <a:r>
              <a:rPr lang="en-US" sz="2000" dirty="0">
                <a:solidFill>
                  <a:srgbClr val="00305D"/>
                </a:solidFill>
                <a:latin typeface="Arial Narrow" panose="020B0606020202030204" pitchFamily="34" charset="0"/>
              </a:rPr>
              <a:t>, </a:t>
            </a:r>
            <a:r>
              <a:rPr lang="en-US" sz="2000" dirty="0" err="1">
                <a:solidFill>
                  <a:srgbClr val="00305D"/>
                </a:solidFill>
                <a:latin typeface="Arial Narrow" panose="020B0606020202030204" pitchFamily="34" charset="0"/>
              </a:rPr>
              <a:t>Sijuan</a:t>
            </a:r>
            <a:r>
              <a:rPr lang="en-US" sz="2000" dirty="0">
                <a:solidFill>
                  <a:srgbClr val="00305D"/>
                </a:solidFill>
                <a:latin typeface="Arial Narrow" panose="020B0606020202030204" pitchFamily="34" charset="0"/>
              </a:rPr>
              <a:t> Ding</a:t>
            </a:r>
            <a:r>
              <a:rPr lang="en-US" sz="2000" baseline="30000" dirty="0">
                <a:solidFill>
                  <a:srgbClr val="00305D"/>
                </a:solidFill>
                <a:latin typeface="Arial Narrow" panose="020B0606020202030204" pitchFamily="34" charset="0"/>
              </a:rPr>
              <a:t>14</a:t>
            </a:r>
            <a:r>
              <a:rPr lang="en-US" sz="2000" dirty="0">
                <a:solidFill>
                  <a:srgbClr val="00305D"/>
                </a:solidFill>
                <a:latin typeface="Arial Narrow" panose="020B0606020202030204" pitchFamily="34" charset="0"/>
              </a:rPr>
              <a:t>, Chunfang Hao</a:t>
            </a:r>
            <a:r>
              <a:rPr lang="en-US" sz="2000" baseline="30000" dirty="0">
                <a:solidFill>
                  <a:srgbClr val="00305D"/>
                </a:solidFill>
                <a:latin typeface="Arial Narrow" panose="020B0606020202030204" pitchFamily="34" charset="0"/>
              </a:rPr>
              <a:t>15</a:t>
            </a:r>
            <a:r>
              <a:rPr lang="en-US" sz="2000" dirty="0">
                <a:solidFill>
                  <a:srgbClr val="00305D"/>
                </a:solidFill>
                <a:latin typeface="Arial Narrow" panose="020B0606020202030204" pitchFamily="34" charset="0"/>
              </a:rPr>
              <a:t>, Bing Zhao</a:t>
            </a:r>
            <a:r>
              <a:rPr lang="en-US" sz="2000" baseline="30000" dirty="0">
                <a:solidFill>
                  <a:srgbClr val="00305D"/>
                </a:solidFill>
                <a:latin typeface="Arial Narrow" panose="020B0606020202030204" pitchFamily="34" charset="0"/>
              </a:rPr>
              <a:t>16</a:t>
            </a:r>
            <a:r>
              <a:rPr lang="en-US" sz="2000" dirty="0">
                <a:solidFill>
                  <a:srgbClr val="00305D"/>
                </a:solidFill>
                <a:latin typeface="Arial Narrow" panose="020B0606020202030204" pitchFamily="34" charset="0"/>
              </a:rPr>
              <a:t>, Sa Xiao</a:t>
            </a:r>
            <a:r>
              <a:rPr lang="en-US" sz="2000" baseline="30000" dirty="0">
                <a:solidFill>
                  <a:srgbClr val="00305D"/>
                </a:solidFill>
                <a:latin typeface="Arial Narrow" panose="020B0606020202030204" pitchFamily="34" charset="0"/>
              </a:rPr>
              <a:t>17</a:t>
            </a:r>
            <a:r>
              <a:rPr lang="en-US" sz="2000" dirty="0">
                <a:solidFill>
                  <a:srgbClr val="00305D"/>
                </a:solidFill>
                <a:latin typeface="Arial Narrow" panose="020B0606020202030204" pitchFamily="34" charset="0"/>
              </a:rPr>
              <a:t>, Hai Zhu</a:t>
            </a:r>
            <a:r>
              <a:rPr lang="en-US" sz="2000" baseline="30000" dirty="0">
                <a:solidFill>
                  <a:srgbClr val="00305D"/>
                </a:solidFill>
                <a:latin typeface="Arial Narrow" panose="020B0606020202030204" pitchFamily="34" charset="0"/>
              </a:rPr>
              <a:t>18</a:t>
            </a:r>
            <a:r>
              <a:rPr lang="en-US" sz="2000" dirty="0">
                <a:solidFill>
                  <a:srgbClr val="00305D"/>
                </a:solidFill>
                <a:latin typeface="Arial Narrow" panose="020B0606020202030204" pitchFamily="34" charset="0"/>
              </a:rPr>
              <a:t>, Yi Zhu</a:t>
            </a:r>
            <a:r>
              <a:rPr lang="en-US" sz="2000" baseline="30000" dirty="0">
                <a:solidFill>
                  <a:srgbClr val="00305D"/>
                </a:solidFill>
                <a:latin typeface="Arial Narrow" panose="020B0606020202030204" pitchFamily="34" charset="0"/>
              </a:rPr>
              <a:t>19</a:t>
            </a:r>
            <a:r>
              <a:rPr lang="en-US" sz="2000" b="1" dirty="0">
                <a:solidFill>
                  <a:srgbClr val="00305D"/>
                </a:solidFill>
                <a:latin typeface="Arial Narrow" panose="020B0606020202030204" pitchFamily="34" charset="0"/>
              </a:rPr>
              <a:t>, Binghe Xu</a:t>
            </a:r>
            <a:r>
              <a:rPr lang="en-US" sz="2000" b="1" baseline="30000" dirty="0">
                <a:solidFill>
                  <a:srgbClr val="00305D"/>
                </a:solidFill>
                <a:latin typeface="Arial Narrow" panose="020B0606020202030204" pitchFamily="34" charset="0"/>
              </a:rPr>
              <a:t>1*</a:t>
            </a:r>
          </a:p>
          <a:p>
            <a:r>
              <a:rPr lang="en-US" altLang="zh-CN" sz="2000" dirty="0">
                <a:solidFill>
                  <a:srgbClr val="00305D"/>
                </a:solidFill>
                <a:latin typeface="Arial Narrow" panose="020B0606020202030204" pitchFamily="34" charset="0"/>
              </a:rPr>
              <a:t>On behalf of the PANKU-Breast01 investigators</a:t>
            </a:r>
            <a:endParaRPr lang="fr-FR" altLang="zh-CN" sz="2000" dirty="0">
              <a:solidFill>
                <a:srgbClr val="00305D"/>
              </a:solidFill>
              <a:latin typeface="Arial Narrow" panose="020B0606020202030204" pitchFamily="34" charset="0"/>
            </a:endParaRPr>
          </a:p>
          <a:p>
            <a:r>
              <a:rPr lang="en-US" sz="2000" b="1" i="1" dirty="0">
                <a:solidFill>
                  <a:srgbClr val="00305D"/>
                </a:solidFill>
                <a:latin typeface="Arial Narrow" panose="020B0606020202030204" pitchFamily="34" charset="0"/>
              </a:rPr>
              <a:t>*Leading PI</a:t>
            </a:r>
          </a:p>
          <a:p>
            <a:endParaRPr lang="en-US" sz="2000" b="1" i="1" dirty="0">
              <a:solidFill>
                <a:srgbClr val="00305D"/>
              </a:solidFill>
              <a:latin typeface="Arial Narrow" panose="020B0606020202030204" pitchFamily="34" charset="0"/>
            </a:endParaRPr>
          </a:p>
          <a:p>
            <a:r>
              <a:rPr lang="en-US" sz="1400" baseline="30000" dirty="0">
                <a:solidFill>
                  <a:srgbClr val="00305D"/>
                </a:solidFill>
                <a:latin typeface="Arial Narrow" panose="020B0606020202030204" pitchFamily="34" charset="0"/>
              </a:rPr>
              <a:t>1</a:t>
            </a:r>
            <a:r>
              <a:rPr lang="en-US" sz="1400" dirty="0">
                <a:solidFill>
                  <a:srgbClr val="00305D"/>
                </a:solidFill>
                <a:latin typeface="Arial Narrow" panose="020B0606020202030204" pitchFamily="34" charset="0"/>
              </a:rPr>
              <a:t>Department of Medical Oncology, National Cancer Center/National Clinical Research Center for Cancer/Cancer Hospital, Chinese Academy of Medical Sciences and Peking Union Medical College, Beijing, China; </a:t>
            </a:r>
            <a:r>
              <a:rPr lang="en-US" sz="1400" baseline="30000" dirty="0">
                <a:solidFill>
                  <a:srgbClr val="00305D"/>
                </a:solidFill>
                <a:latin typeface="Arial Narrow" panose="020B0606020202030204" pitchFamily="34" charset="0"/>
              </a:rPr>
              <a:t>2</a:t>
            </a:r>
            <a:r>
              <a:rPr lang="en-US" sz="1400" dirty="0">
                <a:solidFill>
                  <a:srgbClr val="00305D"/>
                </a:solidFill>
                <a:latin typeface="Arial Narrow" panose="020B0606020202030204" pitchFamily="34" charset="0"/>
              </a:rPr>
              <a:t>Department of Breast Medical Oncology, Tianjin Medical University Cancer Institute and Hospital, Tianjin, China; </a:t>
            </a:r>
            <a:r>
              <a:rPr lang="en-US" sz="1400" baseline="30000" dirty="0">
                <a:solidFill>
                  <a:srgbClr val="00305D"/>
                </a:solidFill>
                <a:latin typeface="Arial Narrow" panose="020B0606020202030204" pitchFamily="34" charset="0"/>
              </a:rPr>
              <a:t>3</a:t>
            </a:r>
            <a:r>
              <a:rPr lang="en-US" sz="1400" dirty="0">
                <a:solidFill>
                  <a:srgbClr val="00305D"/>
                </a:solidFill>
                <a:latin typeface="Arial Narrow" panose="020B0606020202030204" pitchFamily="34" charset="0"/>
              </a:rPr>
              <a:t>Department of Medical Oncology for Breast Diseases, Zhejiang Cancer Hospital, Hangzhou, China; </a:t>
            </a:r>
            <a:r>
              <a:rPr lang="en-US" sz="1400" baseline="30000" dirty="0">
                <a:solidFill>
                  <a:srgbClr val="00305D"/>
                </a:solidFill>
                <a:latin typeface="Arial Narrow" panose="020B0606020202030204" pitchFamily="34" charset="0"/>
              </a:rPr>
              <a:t>4</a:t>
            </a:r>
            <a:r>
              <a:rPr lang="en-US" sz="1400" dirty="0">
                <a:solidFill>
                  <a:srgbClr val="00305D"/>
                </a:solidFill>
                <a:latin typeface="Arial Narrow" panose="020B0606020202030204" pitchFamily="34" charset="0"/>
              </a:rPr>
              <a:t>Department of Breast Medical Oncology, Fujian Cancer Hospital, Fuzhou, China; </a:t>
            </a:r>
            <a:r>
              <a:rPr lang="en-US" sz="1400" baseline="30000" dirty="0">
                <a:solidFill>
                  <a:srgbClr val="00305D"/>
                </a:solidFill>
                <a:latin typeface="Arial Narrow" panose="020B0606020202030204" pitchFamily="34" charset="0"/>
              </a:rPr>
              <a:t>5</a:t>
            </a:r>
            <a:r>
              <a:rPr lang="en-US" sz="1400" dirty="0">
                <a:solidFill>
                  <a:srgbClr val="00305D"/>
                </a:solidFill>
                <a:latin typeface="Arial Narrow" panose="020B0606020202030204" pitchFamily="34" charset="0"/>
              </a:rPr>
              <a:t>Department of Medical Oncology, Sun Yat-sen University Cancer Center, Guangzhou, China; </a:t>
            </a:r>
            <a:r>
              <a:rPr lang="en-US" sz="1400" baseline="30000" dirty="0">
                <a:solidFill>
                  <a:srgbClr val="00305D"/>
                </a:solidFill>
                <a:latin typeface="Arial Narrow" panose="020B0606020202030204" pitchFamily="34" charset="0"/>
              </a:rPr>
              <a:t>6</a:t>
            </a:r>
            <a:r>
              <a:rPr lang="en-US" sz="1400" dirty="0">
                <a:solidFill>
                  <a:srgbClr val="00305D"/>
                </a:solidFill>
                <a:latin typeface="Arial Narrow" panose="020B0606020202030204" pitchFamily="34" charset="0"/>
              </a:rPr>
              <a:t>Department of Breast, Bone &amp; Soft Tissue Oncology, Guangxi Medical University Cancer Hospital, Nanning, China; </a:t>
            </a:r>
            <a:r>
              <a:rPr lang="en-US" sz="1400" baseline="30000" dirty="0">
                <a:solidFill>
                  <a:srgbClr val="00305D"/>
                </a:solidFill>
                <a:latin typeface="Arial Narrow" panose="020B0606020202030204" pitchFamily="34" charset="0"/>
              </a:rPr>
              <a:t>7</a:t>
            </a:r>
            <a:r>
              <a:rPr lang="en-US" sz="1400" dirty="0">
                <a:solidFill>
                  <a:srgbClr val="00305D"/>
                </a:solidFill>
                <a:latin typeface="Arial Narrow" panose="020B0606020202030204" pitchFamily="34" charset="0"/>
              </a:rPr>
              <a:t>Department of Breast Medical Oncology, Harbin Medical University Cancer Hospital, Harbin, China; </a:t>
            </a:r>
            <a:r>
              <a:rPr lang="en-US" sz="1400" baseline="30000" dirty="0">
                <a:solidFill>
                  <a:srgbClr val="00305D"/>
                </a:solidFill>
                <a:latin typeface="Arial Narrow" panose="020B0606020202030204" pitchFamily="34" charset="0"/>
              </a:rPr>
              <a:t>8</a:t>
            </a:r>
            <a:r>
              <a:rPr lang="en-US" sz="1400" dirty="0">
                <a:solidFill>
                  <a:srgbClr val="00305D"/>
                </a:solidFill>
                <a:latin typeface="Arial Narrow" panose="020B0606020202030204" pitchFamily="34" charset="0"/>
              </a:rPr>
              <a:t>Department of Breast Medical Oncology, Hunan Cancer Hospital, Changsha, China; </a:t>
            </a:r>
            <a:r>
              <a:rPr lang="en-US" sz="1400" baseline="30000" dirty="0">
                <a:solidFill>
                  <a:srgbClr val="00305D"/>
                </a:solidFill>
                <a:latin typeface="Arial Narrow" panose="020B0606020202030204" pitchFamily="34" charset="0"/>
              </a:rPr>
              <a:t>9</a:t>
            </a:r>
            <a:r>
              <a:rPr lang="en-US" sz="1400" dirty="0">
                <a:solidFill>
                  <a:srgbClr val="00305D"/>
                </a:solidFill>
                <a:latin typeface="Arial Narrow" panose="020B0606020202030204" pitchFamily="34" charset="0"/>
              </a:rPr>
              <a:t>Department of Cancer Center, The First Hospital of Jilin University, Changchun, China; </a:t>
            </a:r>
            <a:r>
              <a:rPr lang="en-US" sz="1400" baseline="30000" dirty="0">
                <a:solidFill>
                  <a:srgbClr val="00305D"/>
                </a:solidFill>
                <a:latin typeface="Arial Narrow" panose="020B0606020202030204" pitchFamily="34" charset="0"/>
              </a:rPr>
              <a:t>10</a:t>
            </a:r>
            <a:r>
              <a:rPr lang="en-US" sz="1400" dirty="0">
                <a:solidFill>
                  <a:srgbClr val="00305D"/>
                </a:solidFill>
                <a:latin typeface="Arial Narrow" panose="020B0606020202030204" pitchFamily="34" charset="0"/>
              </a:rPr>
              <a:t>Department of Medical Oncology, The First Hospital of Lanzhou University, Lanzhou, China; </a:t>
            </a:r>
            <a:r>
              <a:rPr lang="en-US" sz="1400" baseline="30000" dirty="0">
                <a:solidFill>
                  <a:srgbClr val="00305D"/>
                </a:solidFill>
                <a:latin typeface="Arial Narrow" panose="020B0606020202030204" pitchFamily="34" charset="0"/>
              </a:rPr>
              <a:t>11</a:t>
            </a:r>
            <a:r>
              <a:rPr lang="en-US" sz="1400" dirty="0">
                <a:solidFill>
                  <a:srgbClr val="00305D"/>
                </a:solidFill>
                <a:latin typeface="Arial Narrow" panose="020B0606020202030204" pitchFamily="34" charset="0"/>
              </a:rPr>
              <a:t>Department of Tumor chemoradiotherapy, </a:t>
            </a:r>
            <a:r>
              <a:rPr lang="en-US" sz="1400" dirty="0" err="1">
                <a:solidFill>
                  <a:srgbClr val="00305D"/>
                </a:solidFill>
                <a:latin typeface="Arial Narrow" panose="020B0606020202030204" pitchFamily="34" charset="0"/>
              </a:rPr>
              <a:t>Zhongnan</a:t>
            </a:r>
            <a:r>
              <a:rPr lang="en-US" sz="1400" dirty="0">
                <a:solidFill>
                  <a:srgbClr val="00305D"/>
                </a:solidFill>
                <a:latin typeface="Arial Narrow" panose="020B0606020202030204" pitchFamily="34" charset="0"/>
              </a:rPr>
              <a:t> Hospital of Wuhan University, Wuhan, China; </a:t>
            </a:r>
            <a:r>
              <a:rPr lang="en-US" sz="1400" baseline="30000" dirty="0">
                <a:solidFill>
                  <a:srgbClr val="00305D"/>
                </a:solidFill>
                <a:latin typeface="Arial Narrow" panose="020B0606020202030204" pitchFamily="34" charset="0"/>
              </a:rPr>
              <a:t>12</a:t>
            </a:r>
            <a:r>
              <a:rPr lang="en-US" sz="1400" dirty="0">
                <a:solidFill>
                  <a:srgbClr val="00305D"/>
                </a:solidFill>
                <a:latin typeface="Arial Narrow" panose="020B0606020202030204" pitchFamily="34" charset="0"/>
              </a:rPr>
              <a:t>Department of Breast Medical Oncology, Cancer Hospital of Shandong First Medical University, Jinan, China; </a:t>
            </a:r>
            <a:r>
              <a:rPr lang="en-US" sz="1400" baseline="30000" dirty="0">
                <a:solidFill>
                  <a:srgbClr val="00305D"/>
                </a:solidFill>
                <a:latin typeface="Arial Narrow" panose="020B0606020202030204" pitchFamily="34" charset="0"/>
              </a:rPr>
              <a:t>13</a:t>
            </a:r>
            <a:r>
              <a:rPr lang="en-US" sz="1400" dirty="0">
                <a:solidFill>
                  <a:srgbClr val="00305D"/>
                </a:solidFill>
                <a:latin typeface="Arial Narrow" panose="020B0606020202030204" pitchFamily="34" charset="0"/>
              </a:rPr>
              <a:t>Department of Breast Oncology Center, Chongqing University Cancer Hospital, Chongqing, China; </a:t>
            </a:r>
            <a:r>
              <a:rPr lang="en-US" sz="1400" baseline="30000" dirty="0">
                <a:solidFill>
                  <a:srgbClr val="00305D"/>
                </a:solidFill>
                <a:latin typeface="Arial Narrow" panose="020B0606020202030204" pitchFamily="34" charset="0"/>
              </a:rPr>
              <a:t>14</a:t>
            </a:r>
            <a:r>
              <a:rPr lang="en-US" sz="1400" dirty="0">
                <a:solidFill>
                  <a:srgbClr val="00305D"/>
                </a:solidFill>
                <a:latin typeface="Arial Narrow" panose="020B0606020202030204" pitchFamily="34" charset="0"/>
              </a:rPr>
              <a:t>Department of Oncology, The Central Hospital of </a:t>
            </a:r>
            <a:r>
              <a:rPr lang="en-US" sz="1400" dirty="0" err="1">
                <a:solidFill>
                  <a:srgbClr val="00305D"/>
                </a:solidFill>
                <a:latin typeface="Arial Narrow" panose="020B0606020202030204" pitchFamily="34" charset="0"/>
              </a:rPr>
              <a:t>Yongzhou</a:t>
            </a:r>
            <a:r>
              <a:rPr lang="en-US" sz="1400" dirty="0">
                <a:solidFill>
                  <a:srgbClr val="00305D"/>
                </a:solidFill>
                <a:latin typeface="Arial Narrow" panose="020B0606020202030204" pitchFamily="34" charset="0"/>
              </a:rPr>
              <a:t>, </a:t>
            </a:r>
            <a:r>
              <a:rPr lang="en-US" sz="1400" dirty="0" err="1">
                <a:solidFill>
                  <a:srgbClr val="00305D"/>
                </a:solidFill>
                <a:latin typeface="Arial Narrow" panose="020B0606020202030204" pitchFamily="34" charset="0"/>
              </a:rPr>
              <a:t>Yongzhou</a:t>
            </a:r>
            <a:r>
              <a:rPr lang="en-US" sz="1400" dirty="0">
                <a:solidFill>
                  <a:srgbClr val="00305D"/>
                </a:solidFill>
                <a:latin typeface="Arial Narrow" panose="020B0606020202030204" pitchFamily="34" charset="0"/>
              </a:rPr>
              <a:t>, China; </a:t>
            </a:r>
            <a:r>
              <a:rPr lang="en-US" sz="1400" baseline="30000" dirty="0">
                <a:solidFill>
                  <a:srgbClr val="00305D"/>
                </a:solidFill>
                <a:latin typeface="Arial Narrow" panose="020B0606020202030204" pitchFamily="34" charset="0"/>
              </a:rPr>
              <a:t>15</a:t>
            </a:r>
            <a:r>
              <a:rPr lang="en-US" sz="1400" dirty="0">
                <a:solidFill>
                  <a:srgbClr val="00305D"/>
                </a:solidFill>
                <a:latin typeface="Arial Narrow" panose="020B0606020202030204" pitchFamily="34" charset="0"/>
              </a:rPr>
              <a:t>Department of Breast Tumor, Tianjin Cancer Hospital Airport Hospital, Tianjin, China; </a:t>
            </a:r>
            <a:r>
              <a:rPr lang="en-US" sz="1400" baseline="30000" dirty="0">
                <a:solidFill>
                  <a:srgbClr val="00305D"/>
                </a:solidFill>
                <a:latin typeface="Arial Narrow" panose="020B0606020202030204" pitchFamily="34" charset="0"/>
              </a:rPr>
              <a:t>16</a:t>
            </a:r>
            <a:r>
              <a:rPr lang="en-US" sz="1400" dirty="0">
                <a:solidFill>
                  <a:srgbClr val="00305D"/>
                </a:solidFill>
                <a:latin typeface="Arial Narrow" panose="020B0606020202030204" pitchFamily="34" charset="0"/>
              </a:rPr>
              <a:t>Department of Breast Medical Oncology, Affiliated Cancer Hospital of Xinjiang Medical University, Urumqi, China; </a:t>
            </a:r>
            <a:r>
              <a:rPr lang="en-US" sz="1400" baseline="30000" dirty="0">
                <a:solidFill>
                  <a:srgbClr val="00305D"/>
                </a:solidFill>
                <a:latin typeface="Arial Narrow" panose="020B0606020202030204" pitchFamily="34" charset="0"/>
              </a:rPr>
              <a:t>17</a:t>
            </a:r>
            <a:r>
              <a:rPr lang="en-US" sz="1400" dirty="0">
                <a:solidFill>
                  <a:srgbClr val="00305D"/>
                </a:solidFill>
                <a:latin typeface="Arial Narrow" panose="020B0606020202030204" pitchFamily="34" charset="0"/>
              </a:rPr>
              <a:t>Medical and Pharmacological Research Department, Baili-Bio (Chengdu) Pharmaceutical Co., Ltd., Chengdu, China; </a:t>
            </a:r>
            <a:r>
              <a:rPr lang="en-US" sz="1400" baseline="30000" dirty="0">
                <a:solidFill>
                  <a:srgbClr val="00305D"/>
                </a:solidFill>
                <a:latin typeface="Arial Narrow" panose="020B0606020202030204" pitchFamily="34" charset="0"/>
              </a:rPr>
              <a:t>18</a:t>
            </a:r>
            <a:r>
              <a:rPr lang="en-US" sz="1400" dirty="0">
                <a:solidFill>
                  <a:srgbClr val="00305D"/>
                </a:solidFill>
                <a:latin typeface="Arial Narrow" panose="020B0606020202030204" pitchFamily="34" charset="0"/>
              </a:rPr>
              <a:t>Department of Biometrics, </a:t>
            </a:r>
            <a:r>
              <a:rPr lang="en-US" sz="1400" dirty="0" err="1">
                <a:solidFill>
                  <a:srgbClr val="00305D"/>
                </a:solidFill>
                <a:latin typeface="Arial Narrow" panose="020B0606020202030204" pitchFamily="34" charset="0"/>
              </a:rPr>
              <a:t>SystImmune</a:t>
            </a:r>
            <a:r>
              <a:rPr lang="en-US" sz="1400" dirty="0">
                <a:solidFill>
                  <a:srgbClr val="00305D"/>
                </a:solidFill>
                <a:latin typeface="Arial Narrow" panose="020B0606020202030204" pitchFamily="34" charset="0"/>
              </a:rPr>
              <a:t> Inc., Redmond, United States of America; </a:t>
            </a:r>
            <a:r>
              <a:rPr lang="en-US" sz="1400" baseline="30000" dirty="0">
                <a:solidFill>
                  <a:srgbClr val="00305D"/>
                </a:solidFill>
                <a:latin typeface="Arial Narrow" panose="020B0606020202030204" pitchFamily="34" charset="0"/>
              </a:rPr>
              <a:t>19</a:t>
            </a:r>
            <a:r>
              <a:rPr lang="en-US" sz="1400" dirty="0">
                <a:solidFill>
                  <a:srgbClr val="00305D"/>
                </a:solidFill>
                <a:latin typeface="Arial Narrow" panose="020B0606020202030204" pitchFamily="34" charset="0"/>
              </a:rPr>
              <a:t>President and CSO, Sichuan </a:t>
            </a:r>
            <a:r>
              <a:rPr lang="en-US" sz="1400" dirty="0" err="1">
                <a:solidFill>
                  <a:srgbClr val="00305D"/>
                </a:solidFill>
                <a:latin typeface="Arial Narrow" panose="020B0606020202030204" pitchFamily="34" charset="0"/>
              </a:rPr>
              <a:t>Biokin</a:t>
            </a:r>
            <a:r>
              <a:rPr lang="en-US" sz="1400" dirty="0">
                <a:solidFill>
                  <a:srgbClr val="00305D"/>
                </a:solidFill>
                <a:latin typeface="Arial Narrow" panose="020B0606020202030204" pitchFamily="34" charset="0"/>
              </a:rPr>
              <a:t> Pharmaceutical Co., Ltd, Chengdu, China</a:t>
            </a:r>
          </a:p>
        </p:txBody>
      </p:sp>
    </p:spTree>
    <p:extLst>
      <p:ext uri="{BB962C8B-B14F-4D97-AF65-F5344CB8AC3E}">
        <p14:creationId xmlns:p14="http://schemas.microsoft.com/office/powerpoint/2010/main" val="228002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84BB1E65-CDFF-08EB-AB18-63A33952AE54}"/>
              </a:ext>
            </a:extLst>
          </p:cNvPr>
          <p:cNvSpPr txBox="1">
            <a:spLocks/>
          </p:cNvSpPr>
          <p:nvPr/>
        </p:nvSpPr>
        <p:spPr>
          <a:xfrm>
            <a:off x="720000" y="1935647"/>
            <a:ext cx="16848000" cy="6703385"/>
          </a:xfrm>
          <a:prstGeom prst="rect">
            <a:avLst/>
          </a:prstGeom>
          <a:solidFill>
            <a:srgbClr val="E7E7E7"/>
          </a:solidFill>
          <a:ln>
            <a:solidFill>
              <a:srgbClr val="E7E7E7"/>
            </a:solidFill>
          </a:ln>
        </p:spPr>
        <p:txBody>
          <a:bodyPr lIns="91440" tIns="45720" rIns="91440" bIns="4572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gn="just">
              <a:lnSpc>
                <a:spcPct val="150000"/>
              </a:lnSpc>
              <a:buClr>
                <a:srgbClr val="5B8DC3"/>
              </a:buClr>
            </a:pPr>
            <a:r>
              <a:rPr lang="en-US" altLang="zh-CN" sz="2800" b="1" dirty="0">
                <a:latin typeface="Arial Narrow" panose="020B0606020202030204" pitchFamily="34" charset="0"/>
              </a:rPr>
              <a:t>Presenter</a:t>
            </a:r>
            <a:r>
              <a:rPr lang="fr-FR" altLang="zh-CN" sz="2800" b="1" dirty="0">
                <a:latin typeface="Arial Narrow" panose="020B0606020202030204" pitchFamily="34" charset="0"/>
              </a:rPr>
              <a:t>: </a:t>
            </a:r>
            <a:r>
              <a:rPr lang="en-US" altLang="zh-CN" sz="2800" b="1" dirty="0">
                <a:latin typeface="Arial Narrow" panose="020B0606020202030204" pitchFamily="34" charset="0"/>
              </a:rPr>
              <a:t>Bo Lan, MD</a:t>
            </a:r>
          </a:p>
          <a:p>
            <a:pPr marL="0" indent="0" algn="just">
              <a:lnSpc>
                <a:spcPct val="150000"/>
              </a:lnSpc>
              <a:buNone/>
            </a:pPr>
            <a:r>
              <a:rPr lang="en-US" altLang="zh-CN" sz="2800" dirty="0">
                <a:latin typeface="Arial Narrow" panose="020B0606020202030204" pitchFamily="34" charset="0"/>
              </a:rPr>
              <a:t>    - N</a:t>
            </a:r>
            <a:r>
              <a:rPr lang="en-GB" altLang="zh-CN" sz="2800" dirty="0">
                <a:latin typeface="Arial Narrow" panose="020B0606020202030204" pitchFamily="34" charset="0"/>
              </a:rPr>
              <a:t>o conflict</a:t>
            </a:r>
            <a:r>
              <a:rPr lang="zh-CN" altLang="en-US" sz="2800" dirty="0">
                <a:latin typeface="Arial Narrow" panose="020B0606020202030204" pitchFamily="34" charset="0"/>
              </a:rPr>
              <a:t> </a:t>
            </a:r>
            <a:r>
              <a:rPr lang="en-GB" altLang="zh-CN" sz="2800" dirty="0">
                <a:latin typeface="Arial Narrow" panose="020B0606020202030204" pitchFamily="34" charset="0"/>
              </a:rPr>
              <a:t>of interest to declare</a:t>
            </a:r>
            <a:r>
              <a:rPr lang="en-US" altLang="zh-CN" sz="2800" dirty="0">
                <a:latin typeface="Arial Narrow" panose="020B0606020202030204" pitchFamily="34" charset="0"/>
              </a:rPr>
              <a:t>.</a:t>
            </a:r>
          </a:p>
          <a:p>
            <a:pPr marL="0" indent="0" algn="just">
              <a:lnSpc>
                <a:spcPct val="150000"/>
              </a:lnSpc>
              <a:buNone/>
            </a:pPr>
            <a:endParaRPr lang="en-US" altLang="zh-CN" sz="2800" dirty="0">
              <a:latin typeface="Arial Narrow" panose="020B0606020202030204" pitchFamily="34" charset="0"/>
            </a:endParaRPr>
          </a:p>
          <a:p>
            <a:pPr marL="284400" indent="-284400" algn="just">
              <a:lnSpc>
                <a:spcPct val="150000"/>
              </a:lnSpc>
              <a:buClr>
                <a:srgbClr val="5B8DC3"/>
              </a:buClr>
            </a:pPr>
            <a:r>
              <a:rPr lang="en-US" altLang="zh-CN" sz="2800" b="1" dirty="0">
                <a:latin typeface="Arial Narrow" panose="020B0606020202030204" pitchFamily="34" charset="0"/>
              </a:rPr>
              <a:t>This study was sponsored by Baili-Bio (Chengdu) Pharmaceutical Co., Ltd.</a:t>
            </a:r>
            <a:endParaRPr lang="fr-FR" sz="2800" dirty="0">
              <a:latin typeface="Arial Narrow" panose="020B0606020202030204" pitchFamily="34" charset="0"/>
            </a:endParaRPr>
          </a:p>
          <a:p>
            <a:pPr marL="284400" indent="-284400">
              <a:lnSpc>
                <a:spcPct val="120000"/>
              </a:lnSpc>
              <a:spcBef>
                <a:spcPts val="600"/>
              </a:spcBef>
              <a:buClr>
                <a:srgbClr val="5B8DC3"/>
              </a:buClr>
            </a:pPr>
            <a:endParaRPr lang="en-US" sz="2800" b="1" dirty="0">
              <a:latin typeface="Arial Narrow" panose="020B0606020202030204" pitchFamily="34" charset="0"/>
            </a:endParaRPr>
          </a:p>
        </p:txBody>
      </p:sp>
      <p:sp>
        <p:nvSpPr>
          <p:cNvPr id="6" name="Espace réservé du texte 1">
            <a:extLst>
              <a:ext uri="{FF2B5EF4-FFF2-40B4-BE49-F238E27FC236}">
                <a16:creationId xmlns:a16="http://schemas.microsoft.com/office/drawing/2014/main" id="{F075C37C-980B-A674-AFAD-7E68C5CE105B}"/>
              </a:ext>
            </a:extLst>
          </p:cNvPr>
          <p:cNvSpPr txBox="1">
            <a:spLocks/>
          </p:cNvSpPr>
          <p:nvPr/>
        </p:nvSpPr>
        <p:spPr>
          <a:xfrm>
            <a:off x="720000" y="658800"/>
            <a:ext cx="11753850" cy="1005078"/>
          </a:xfrm>
          <a:prstGeom prst="rect">
            <a:avLst/>
          </a:prstGeom>
        </p:spPr>
        <p:txBody>
          <a:bodyPr/>
          <a:lstStyle>
            <a:lvl1pPr marL="0" indent="0" algn="l" defTabSz="914400" rtl="0" eaLnBrk="1" latinLnBrk="0" hangingPunct="1">
              <a:spcBef>
                <a:spcPct val="20000"/>
              </a:spcBef>
              <a:buFont typeface="Arial" pitchFamily="34" charset="0"/>
              <a:buNone/>
              <a:defRPr sz="563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Disclosure</a:t>
            </a:r>
          </a:p>
        </p:txBody>
      </p:sp>
    </p:spTree>
    <p:extLst>
      <p:ext uri="{BB962C8B-B14F-4D97-AF65-F5344CB8AC3E}">
        <p14:creationId xmlns:p14="http://schemas.microsoft.com/office/powerpoint/2010/main" val="937303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4A04EF52-CBD8-1A92-F185-2C3B1C218D10}"/>
              </a:ext>
            </a:extLst>
          </p:cNvPr>
          <p:cNvSpPr>
            <a:spLocks noGrp="1"/>
          </p:cNvSpPr>
          <p:nvPr>
            <p:ph type="body" sz="quarter" idx="12"/>
          </p:nvPr>
        </p:nvSpPr>
        <p:spPr>
          <a:xfrm>
            <a:off x="1428750" y="9238766"/>
            <a:ext cx="3661865" cy="361449"/>
          </a:xfrm>
        </p:spPr>
        <p:txBody>
          <a:bodyPr/>
          <a:lstStyle/>
          <a:p>
            <a:r>
              <a:rPr lang="en-US" dirty="0"/>
              <a:t>Bo Lan, MD</a:t>
            </a:r>
            <a:endParaRPr lang="en-US" noProof="0" dirty="0"/>
          </a:p>
        </p:txBody>
      </p:sp>
      <p:sp>
        <p:nvSpPr>
          <p:cNvPr id="5" name="Espace réservé du texte 1">
            <a:extLst>
              <a:ext uri="{FF2B5EF4-FFF2-40B4-BE49-F238E27FC236}">
                <a16:creationId xmlns:a16="http://schemas.microsoft.com/office/drawing/2014/main" id="{98C2B332-A014-09B3-61DA-B048939D7AE6}"/>
              </a:ext>
            </a:extLst>
          </p:cNvPr>
          <p:cNvSpPr>
            <a:spLocks noGrp="1"/>
          </p:cNvSpPr>
          <p:nvPr>
            <p:ph type="body" sz="quarter" idx="10"/>
          </p:nvPr>
        </p:nvSpPr>
        <p:spPr>
          <a:xfrm>
            <a:off x="720000" y="658800"/>
            <a:ext cx="11753850" cy="1005078"/>
          </a:xfrm>
        </p:spPr>
        <p:txBody>
          <a:bodyPr/>
          <a:lstStyle/>
          <a:p>
            <a:r>
              <a:rPr lang="en-US" noProof="0" dirty="0"/>
              <a:t>Background</a:t>
            </a:r>
          </a:p>
        </p:txBody>
      </p:sp>
      <p:sp>
        <p:nvSpPr>
          <p:cNvPr id="7" name="Espace réservé du texte 4">
            <a:extLst>
              <a:ext uri="{FF2B5EF4-FFF2-40B4-BE49-F238E27FC236}">
                <a16:creationId xmlns:a16="http://schemas.microsoft.com/office/drawing/2014/main" id="{9C0DC583-60AC-9D9F-BB1A-79D04A8130D1}"/>
              </a:ext>
            </a:extLst>
          </p:cNvPr>
          <p:cNvSpPr txBox="1">
            <a:spLocks/>
          </p:cNvSpPr>
          <p:nvPr/>
        </p:nvSpPr>
        <p:spPr>
          <a:xfrm>
            <a:off x="6866474" y="1703633"/>
            <a:ext cx="10701525" cy="530164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20000"/>
              </a:lnSpc>
              <a:spcBef>
                <a:spcPts val="600"/>
              </a:spcBef>
              <a:buClr>
                <a:srgbClr val="5B8DC3"/>
              </a:buClr>
            </a:pPr>
            <a:r>
              <a:rPr lang="en-US" sz="2400" dirty="0">
                <a:latin typeface="Arial Narrow" panose="020B0606020202030204" pitchFamily="34" charset="0"/>
              </a:rPr>
              <a:t>Although first-line endocrine therapy plus CDK4/6 inhibitors has improved clinical outcome of HR+/ HER2- BC, patients inevitably develop resistance and clinical outcomes remain poor with subsequent therapies. </a:t>
            </a:r>
          </a:p>
          <a:p>
            <a:pPr marL="284400" indent="-284400">
              <a:lnSpc>
                <a:spcPct val="120000"/>
              </a:lnSpc>
              <a:spcBef>
                <a:spcPts val="600"/>
              </a:spcBef>
              <a:buClr>
                <a:srgbClr val="5B8DC3"/>
              </a:buClr>
            </a:pPr>
            <a:r>
              <a:rPr lang="en-US" sz="2400" dirty="0" err="1">
                <a:latin typeface="Arial Narrow" panose="020B0606020202030204" pitchFamily="34" charset="0"/>
              </a:rPr>
              <a:t>Izalontamab</a:t>
            </a:r>
            <a:r>
              <a:rPr lang="en-US" sz="2400" dirty="0">
                <a:latin typeface="Arial Narrow" panose="020B0606020202030204" pitchFamily="34" charset="0"/>
              </a:rPr>
              <a:t> </a:t>
            </a:r>
            <a:r>
              <a:rPr lang="en-US" sz="2400" dirty="0" err="1">
                <a:latin typeface="Arial Narrow" panose="020B0606020202030204" pitchFamily="34" charset="0"/>
              </a:rPr>
              <a:t>brengitecan</a:t>
            </a:r>
            <a:r>
              <a:rPr lang="en-US" sz="2400" dirty="0">
                <a:latin typeface="Arial Narrow" panose="020B0606020202030204" pitchFamily="34" charset="0"/>
              </a:rPr>
              <a:t> (</a:t>
            </a:r>
            <a:r>
              <a:rPr lang="en-US" sz="2400" dirty="0" err="1">
                <a:latin typeface="Arial Narrow" panose="020B0606020202030204" pitchFamily="34" charset="0"/>
              </a:rPr>
              <a:t>iza-bren</a:t>
            </a:r>
            <a:r>
              <a:rPr lang="en-US" sz="2400" dirty="0">
                <a:latin typeface="Arial Narrow" panose="020B0606020202030204" pitchFamily="34" charset="0"/>
              </a:rPr>
              <a:t>, BL-B01D1) is a first-in-class antibody-drug conjugate (ADC) comprised of an EGFRxHER3 bispecific antibody conjugated to a novel topoisomerase I inhibitor (Ed-04) via tetrapeptide-based cleavable linker. </a:t>
            </a:r>
          </a:p>
          <a:p>
            <a:pPr marL="284400" indent="-284400">
              <a:lnSpc>
                <a:spcPct val="120000"/>
              </a:lnSpc>
              <a:spcBef>
                <a:spcPts val="600"/>
              </a:spcBef>
              <a:buClr>
                <a:srgbClr val="5B8DC3"/>
              </a:buClr>
            </a:pPr>
            <a:r>
              <a:rPr lang="en-US" sz="2400" dirty="0">
                <a:latin typeface="Arial Narrow" panose="020B0606020202030204" pitchFamily="34" charset="0"/>
              </a:rPr>
              <a:t>In previous phase I study, </a:t>
            </a:r>
            <a:r>
              <a:rPr lang="en-US" sz="2400" dirty="0" err="1">
                <a:latin typeface="Arial Narrow" panose="020B0606020202030204" pitchFamily="34" charset="0"/>
              </a:rPr>
              <a:t>iza-bren</a:t>
            </a:r>
            <a:r>
              <a:rPr lang="en-US" sz="2400" dirty="0">
                <a:latin typeface="Arial Narrow" panose="020B0606020202030204" pitchFamily="34" charset="0"/>
              </a:rPr>
              <a:t> showed promising antitumor activity in patients with HER2-negative, locally advanced or metastatic breast cancer (</a:t>
            </a:r>
            <a:r>
              <a:rPr lang="en-US" sz="2400" dirty="0" err="1">
                <a:latin typeface="Arial Narrow" panose="020B0606020202030204" pitchFamily="34" charset="0"/>
              </a:rPr>
              <a:t>cORR</a:t>
            </a:r>
            <a:r>
              <a:rPr lang="en-US" sz="2400" dirty="0">
                <a:latin typeface="Arial Narrow" panose="020B0606020202030204" pitchFamily="34" charset="0"/>
              </a:rPr>
              <a:t>, 36.4%; </a:t>
            </a:r>
            <a:r>
              <a:rPr lang="en-US" sz="2400" dirty="0" err="1">
                <a:latin typeface="Arial Narrow" panose="020B0606020202030204" pitchFamily="34" charset="0"/>
              </a:rPr>
              <a:t>mPFS</a:t>
            </a:r>
            <a:r>
              <a:rPr lang="en-US" sz="2400" dirty="0">
                <a:latin typeface="Arial Narrow" panose="020B0606020202030204" pitchFamily="34" charset="0"/>
              </a:rPr>
              <a:t>, 6.9 months)</a:t>
            </a:r>
            <a:r>
              <a:rPr lang="en-US" sz="2400" baseline="30000" dirty="0">
                <a:latin typeface="Arial Narrow" panose="020B0606020202030204" pitchFamily="34" charset="0"/>
              </a:rPr>
              <a:t>1</a:t>
            </a:r>
            <a:r>
              <a:rPr lang="en-US" sz="2400" dirty="0">
                <a:latin typeface="Arial Narrow" panose="020B0606020202030204" pitchFamily="34" charset="0"/>
              </a:rPr>
              <a:t>.</a:t>
            </a:r>
          </a:p>
        </p:txBody>
      </p:sp>
      <p:sp>
        <p:nvSpPr>
          <p:cNvPr id="8" name="文本框 5">
            <a:extLst>
              <a:ext uri="{FF2B5EF4-FFF2-40B4-BE49-F238E27FC236}">
                <a16:creationId xmlns:a16="http://schemas.microsoft.com/office/drawing/2014/main" id="{299A4EBF-ED39-D447-B829-27127DF451A3}"/>
              </a:ext>
            </a:extLst>
          </p:cNvPr>
          <p:cNvSpPr txBox="1"/>
          <p:nvPr/>
        </p:nvSpPr>
        <p:spPr>
          <a:xfrm>
            <a:off x="719999" y="8540525"/>
            <a:ext cx="16848001" cy="307777"/>
          </a:xfrm>
          <a:prstGeom prst="rect">
            <a:avLst/>
          </a:prstGeom>
          <a:noFill/>
        </p:spPr>
        <p:txBody>
          <a:bodyPr wrap="square" rtlCol="0">
            <a:spAutoFit/>
          </a:bodyPr>
          <a:lstStyle/>
          <a:p>
            <a:r>
              <a:rPr lang="en-US" sz="1400" b="1" noProof="0" err="1">
                <a:latin typeface="Arial Narrow" panose="020B0606020202030204" pitchFamily="34" charset="0"/>
                <a:cs typeface="Arial" panose="020B0604020202020204" pitchFamily="34" charset="0"/>
              </a:rPr>
              <a:t>Wt</a:t>
            </a:r>
            <a:r>
              <a:rPr lang="en-US" sz="1400">
                <a:latin typeface="Arial Narrow" panose="020B0606020202030204" pitchFamily="34" charset="0"/>
                <a:cs typeface="Arial" panose="020B0604020202020204" pitchFamily="34" charset="0"/>
              </a:rPr>
              <a:t>,</a:t>
            </a:r>
            <a:r>
              <a:rPr lang="en-US" sz="1400" b="1" noProof="0">
                <a:latin typeface="Arial Narrow" panose="020B0606020202030204" pitchFamily="34" charset="0"/>
                <a:cs typeface="Arial" panose="020B0604020202020204" pitchFamily="34" charset="0"/>
              </a:rPr>
              <a:t> </a:t>
            </a:r>
            <a:r>
              <a:rPr lang="en-US" sz="1400" noProof="0">
                <a:latin typeface="Arial Narrow" panose="020B0606020202030204" pitchFamily="34" charset="0"/>
                <a:cs typeface="Arial" panose="020B0604020202020204" pitchFamily="34" charset="0"/>
              </a:rPr>
              <a:t>wild type; </a:t>
            </a:r>
            <a:r>
              <a:rPr lang="en-US" sz="1400" b="1" noProof="0">
                <a:latin typeface="Arial Narrow" panose="020B0606020202030204" pitchFamily="34" charset="0"/>
                <a:cs typeface="Arial" panose="020B0604020202020204" pitchFamily="34" charset="0"/>
              </a:rPr>
              <a:t>Cat B</a:t>
            </a:r>
            <a:r>
              <a:rPr lang="en-US" sz="1400" noProof="0">
                <a:latin typeface="Arial Narrow" panose="020B0606020202030204" pitchFamily="34" charset="0"/>
                <a:cs typeface="Arial" panose="020B0604020202020204" pitchFamily="34" charset="0"/>
              </a:rPr>
              <a:t>, cathepsin B</a:t>
            </a:r>
          </a:p>
        </p:txBody>
      </p:sp>
      <p:sp>
        <p:nvSpPr>
          <p:cNvPr id="9" name="矩形 24">
            <a:extLst>
              <a:ext uri="{FF2B5EF4-FFF2-40B4-BE49-F238E27FC236}">
                <a16:creationId xmlns:a16="http://schemas.microsoft.com/office/drawing/2014/main" id="{4993B457-D3A1-553B-A26E-D35B6D12278E}"/>
              </a:ext>
            </a:extLst>
          </p:cNvPr>
          <p:cNvSpPr/>
          <p:nvPr/>
        </p:nvSpPr>
        <p:spPr>
          <a:xfrm>
            <a:off x="719997" y="1849355"/>
            <a:ext cx="6105889" cy="5015470"/>
          </a:xfrm>
          <a:prstGeom prst="round2DiagRect">
            <a:avLst>
              <a:gd name="adj1" fmla="val 3699"/>
              <a:gd name="adj2" fmla="val 0"/>
            </a:avLst>
          </a:prstGeom>
          <a:solidFill>
            <a:srgbClr val="F9F9F9"/>
          </a:solidFill>
          <a:ln>
            <a:solidFill>
              <a:srgbClr val="F9F9F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0" name="Picture 116">
            <a:extLst>
              <a:ext uri="{FF2B5EF4-FFF2-40B4-BE49-F238E27FC236}">
                <a16:creationId xmlns:a16="http://schemas.microsoft.com/office/drawing/2014/main" id="{4EAB9F1D-76A0-6C5C-4CEB-40E3DCBCFDF3}"/>
              </a:ext>
            </a:extLst>
          </p:cNvPr>
          <p:cNvPicPr>
            <a:picLocks noChangeArrowheads="1"/>
          </p:cNvPicPr>
          <p:nvPr/>
        </p:nvPicPr>
        <p:blipFill>
          <a:blip r:embed="rId3">
            <a:extLst>
              <a:ext uri="{28A0092B-C50C-407E-A947-70E740481C1C}">
                <a14:useLocalDpi xmlns:a14="http://schemas.microsoft.com/office/drawing/2010/main" val="0"/>
              </a:ext>
            </a:extLst>
          </a:blip>
          <a:srcRect b="7304"/>
          <a:stretch>
            <a:fillRect/>
          </a:stretch>
        </p:blipFill>
        <p:spPr>
          <a:xfrm>
            <a:off x="679408" y="3104653"/>
            <a:ext cx="3393827" cy="3543086"/>
          </a:xfrm>
          <a:prstGeom prst="rect">
            <a:avLst/>
          </a:prstGeom>
          <a:noFill/>
        </p:spPr>
      </p:pic>
      <p:sp>
        <p:nvSpPr>
          <p:cNvPr id="11" name="Rectangle 148">
            <a:extLst>
              <a:ext uri="{FF2B5EF4-FFF2-40B4-BE49-F238E27FC236}">
                <a16:creationId xmlns:a16="http://schemas.microsoft.com/office/drawing/2014/main" id="{289C8B02-21C5-9A13-859C-26DFE5D67606}"/>
              </a:ext>
            </a:extLst>
          </p:cNvPr>
          <p:cNvSpPr/>
          <p:nvPr/>
        </p:nvSpPr>
        <p:spPr>
          <a:xfrm>
            <a:off x="4659019" y="2940199"/>
            <a:ext cx="1523575" cy="800219"/>
          </a:xfrm>
          <a:prstGeom prst="rect">
            <a:avLst/>
          </a:prstGeom>
        </p:spPr>
        <p:txBody>
          <a:bodyPr wrap="square" lIns="0" tIns="0" rIns="0" bIns="0">
            <a:spAutoFit/>
          </a:bodyPr>
          <a:lstStyle/>
          <a:p>
            <a:pPr marL="93344" algn="ctr"/>
            <a:r>
              <a:rPr lang="en-US" sz="2000" b="1" i="0" spc="0" baseline="0" noProof="0">
                <a:latin typeface="Arial Narrow"/>
              </a:rPr>
              <a:t>αEGFR</a:t>
            </a:r>
          </a:p>
          <a:p>
            <a:pPr marL="0" algn="ctr"/>
            <a:r>
              <a:rPr lang="en-US" sz="1600" b="1" i="0" spc="0" baseline="0" noProof="0">
                <a:latin typeface="Arial Narrow"/>
              </a:rPr>
              <a:t>Human EGFR </a:t>
            </a:r>
          </a:p>
          <a:p>
            <a:pPr marL="6350" algn="ctr"/>
            <a:r>
              <a:rPr lang="en-US" sz="1600" b="1" i="0" spc="0" baseline="0" noProof="0">
                <a:latin typeface="Arial Narrow"/>
              </a:rPr>
              <a:t>Affinity: High</a:t>
            </a:r>
          </a:p>
        </p:txBody>
      </p:sp>
      <p:sp>
        <p:nvSpPr>
          <p:cNvPr id="12" name="Rectangle 151">
            <a:extLst>
              <a:ext uri="{FF2B5EF4-FFF2-40B4-BE49-F238E27FC236}">
                <a16:creationId xmlns:a16="http://schemas.microsoft.com/office/drawing/2014/main" id="{F0F144D1-1C36-9821-471E-5EA71242ACA7}"/>
              </a:ext>
            </a:extLst>
          </p:cNvPr>
          <p:cNvSpPr/>
          <p:nvPr/>
        </p:nvSpPr>
        <p:spPr>
          <a:xfrm>
            <a:off x="4527292" y="4003570"/>
            <a:ext cx="1787028" cy="800219"/>
          </a:xfrm>
          <a:prstGeom prst="rect">
            <a:avLst/>
          </a:prstGeom>
        </p:spPr>
        <p:txBody>
          <a:bodyPr wrap="none" lIns="0" tIns="0" rIns="0" bIns="0">
            <a:spAutoFit/>
          </a:bodyPr>
          <a:lstStyle/>
          <a:p>
            <a:pPr marL="0" algn="ctr"/>
            <a:r>
              <a:rPr lang="en-US" sz="2000" b="1" i="0" spc="0" baseline="0" noProof="0">
                <a:latin typeface="Arial Narrow"/>
              </a:rPr>
              <a:t>DAR = 8</a:t>
            </a:r>
            <a:endParaRPr lang="en-US" sz="1600" b="1" i="0" spc="0" baseline="0" noProof="0">
              <a:latin typeface="Arial Narrow"/>
            </a:endParaRPr>
          </a:p>
          <a:p>
            <a:pPr marL="7619" algn="ctr"/>
            <a:r>
              <a:rPr lang="en-US" sz="1600" b="1">
                <a:latin typeface="Arial Narrow"/>
              </a:rPr>
              <a:t>Cat B cleavable linker </a:t>
            </a:r>
          </a:p>
          <a:p>
            <a:pPr algn="ctr"/>
            <a:r>
              <a:rPr lang="en-US" sz="1600" b="1">
                <a:latin typeface="Arial Narrow"/>
              </a:rPr>
              <a:t>Ed-04 (top1i)</a:t>
            </a:r>
          </a:p>
        </p:txBody>
      </p:sp>
      <p:sp>
        <p:nvSpPr>
          <p:cNvPr id="13" name="Rectangle 150">
            <a:extLst>
              <a:ext uri="{FF2B5EF4-FFF2-40B4-BE49-F238E27FC236}">
                <a16:creationId xmlns:a16="http://schemas.microsoft.com/office/drawing/2014/main" id="{982CEDA3-0F32-92FE-6011-67E4C0934541}"/>
              </a:ext>
            </a:extLst>
          </p:cNvPr>
          <p:cNvSpPr/>
          <p:nvPr/>
        </p:nvSpPr>
        <p:spPr>
          <a:xfrm>
            <a:off x="4890212" y="4957056"/>
            <a:ext cx="1061188" cy="307777"/>
          </a:xfrm>
          <a:prstGeom prst="rect">
            <a:avLst/>
          </a:prstGeom>
        </p:spPr>
        <p:txBody>
          <a:bodyPr wrap="none" lIns="0" tIns="0" rIns="0" bIns="0">
            <a:spAutoFit/>
          </a:bodyPr>
          <a:lstStyle/>
          <a:p>
            <a:pPr marL="0" algn="ctr"/>
            <a:r>
              <a:rPr lang="en-US" sz="2000" b="1" i="0" spc="0" baseline="0" noProof="0" err="1">
                <a:latin typeface="Arial Narrow"/>
              </a:rPr>
              <a:t>wt</a:t>
            </a:r>
            <a:r>
              <a:rPr lang="en-US" sz="2000" b="1" i="0" spc="0" baseline="0" noProof="0">
                <a:latin typeface="Arial Narrow"/>
              </a:rPr>
              <a:t> Fc IgG1</a:t>
            </a:r>
          </a:p>
        </p:txBody>
      </p:sp>
      <p:sp>
        <p:nvSpPr>
          <p:cNvPr id="14" name="Rectangle 149">
            <a:extLst>
              <a:ext uri="{FF2B5EF4-FFF2-40B4-BE49-F238E27FC236}">
                <a16:creationId xmlns:a16="http://schemas.microsoft.com/office/drawing/2014/main" id="{1964DF21-0D45-DFA2-B6F7-CA1E7C4D8D05}"/>
              </a:ext>
            </a:extLst>
          </p:cNvPr>
          <p:cNvSpPr/>
          <p:nvPr/>
        </p:nvSpPr>
        <p:spPr>
          <a:xfrm>
            <a:off x="4842122" y="5571366"/>
            <a:ext cx="1157368" cy="800219"/>
          </a:xfrm>
          <a:prstGeom prst="rect">
            <a:avLst/>
          </a:prstGeom>
        </p:spPr>
        <p:txBody>
          <a:bodyPr wrap="none" lIns="0" tIns="0" rIns="0" bIns="0">
            <a:spAutoFit/>
          </a:bodyPr>
          <a:lstStyle/>
          <a:p>
            <a:pPr marL="103504" algn="ctr"/>
            <a:r>
              <a:rPr lang="en-US" sz="2000" b="1" i="0" spc="0" baseline="0" noProof="0">
                <a:latin typeface="Arial Narrow"/>
              </a:rPr>
              <a:t>αHER3</a:t>
            </a:r>
          </a:p>
          <a:p>
            <a:pPr marL="9525" algn="ctr"/>
            <a:r>
              <a:rPr lang="en-US" sz="1600" b="1" i="0" spc="0" baseline="0" noProof="0">
                <a:latin typeface="Arial Narrow"/>
              </a:rPr>
              <a:t>Human HER3</a:t>
            </a:r>
          </a:p>
          <a:p>
            <a:pPr marL="0" algn="ctr"/>
            <a:r>
              <a:rPr lang="en-US" sz="1600" b="1" i="0" spc="0" baseline="0" noProof="0">
                <a:latin typeface="Arial Narrow"/>
              </a:rPr>
              <a:t>Affinity:   Low </a:t>
            </a:r>
          </a:p>
        </p:txBody>
      </p:sp>
      <p:sp>
        <p:nvSpPr>
          <p:cNvPr id="15" name="文本框 25">
            <a:extLst>
              <a:ext uri="{FF2B5EF4-FFF2-40B4-BE49-F238E27FC236}">
                <a16:creationId xmlns:a16="http://schemas.microsoft.com/office/drawing/2014/main" id="{BCB8FE9C-5B73-84DA-D458-568CB116A95C}"/>
              </a:ext>
            </a:extLst>
          </p:cNvPr>
          <p:cNvSpPr txBox="1"/>
          <p:nvPr/>
        </p:nvSpPr>
        <p:spPr>
          <a:xfrm>
            <a:off x="865839" y="2006131"/>
            <a:ext cx="5960047" cy="523220"/>
          </a:xfrm>
          <a:prstGeom prst="rect">
            <a:avLst/>
          </a:prstGeom>
          <a:noFill/>
        </p:spPr>
        <p:txBody>
          <a:bodyPr wrap="square" rtlCol="0">
            <a:spAutoFit/>
          </a:bodyPr>
          <a:lstStyle/>
          <a:p>
            <a:r>
              <a:rPr lang="en-US" sz="2800" b="1">
                <a:solidFill>
                  <a:srgbClr val="2E5C8A"/>
                </a:solidFill>
                <a:latin typeface="Arial Narrow" panose="020B0606020202030204" pitchFamily="34" charset="0"/>
              </a:rPr>
              <a:t>I</a:t>
            </a:r>
            <a:r>
              <a:rPr lang="en-US" sz="2800" b="1" noProof="0">
                <a:solidFill>
                  <a:srgbClr val="2E5C8A"/>
                </a:solidFill>
                <a:latin typeface="Arial Narrow" panose="020B0606020202030204" pitchFamily="34" charset="0"/>
              </a:rPr>
              <a:t>za-</a:t>
            </a:r>
            <a:r>
              <a:rPr lang="en-US" sz="2800" b="1" noProof="0" err="1">
                <a:solidFill>
                  <a:srgbClr val="2E5C8A"/>
                </a:solidFill>
                <a:latin typeface="Arial Narrow" panose="020B0606020202030204" pitchFamily="34" charset="0"/>
              </a:rPr>
              <a:t>bren</a:t>
            </a:r>
            <a:r>
              <a:rPr lang="en-US" sz="2800" b="1" noProof="0">
                <a:solidFill>
                  <a:srgbClr val="2E5C8A"/>
                </a:solidFill>
                <a:latin typeface="Arial Narrow" panose="020B0606020202030204" pitchFamily="34" charset="0"/>
              </a:rPr>
              <a:t>, EGFR×HER3 bispecific ADC</a:t>
            </a:r>
          </a:p>
        </p:txBody>
      </p:sp>
      <p:sp>
        <p:nvSpPr>
          <p:cNvPr id="16" name="TextBox 15">
            <a:extLst>
              <a:ext uri="{FF2B5EF4-FFF2-40B4-BE49-F238E27FC236}">
                <a16:creationId xmlns:a16="http://schemas.microsoft.com/office/drawing/2014/main" id="{B1066091-4241-F947-5C29-13549627E048}"/>
              </a:ext>
            </a:extLst>
          </p:cNvPr>
          <p:cNvSpPr txBox="1"/>
          <p:nvPr/>
        </p:nvSpPr>
        <p:spPr>
          <a:xfrm>
            <a:off x="679409" y="6962210"/>
            <a:ext cx="16888590" cy="1492151"/>
          </a:xfrm>
          <a:prstGeom prst="roundRect">
            <a:avLst>
              <a:gd name="adj" fmla="val 13278"/>
            </a:avLst>
          </a:prstGeom>
          <a:solidFill>
            <a:srgbClr val="5B8DC3"/>
          </a:solidFill>
          <a:ln>
            <a:solidFill>
              <a:srgbClr val="5B8DC3"/>
            </a:solidFill>
          </a:ln>
        </p:spPr>
        <p:txBody>
          <a:bodyPr wrap="square">
            <a:spAutoFit/>
          </a:bodyPr>
          <a:lstStyle/>
          <a:p>
            <a:pPr algn="ctr"/>
            <a:r>
              <a:rPr lang="en-US" sz="2800" b="1" noProof="0" dirty="0">
                <a:solidFill>
                  <a:schemeClr val="bg1"/>
                </a:solidFill>
                <a:latin typeface="Arial Narrow" panose="020B0606020202030204" pitchFamily="34" charset="0"/>
              </a:rPr>
              <a:t>Here we report the </a:t>
            </a:r>
            <a:r>
              <a:rPr lang="en-US" sz="2800" b="1" dirty="0">
                <a:solidFill>
                  <a:schemeClr val="bg1"/>
                </a:solidFill>
                <a:latin typeface="Arial Narrow" panose="020B0606020202030204" pitchFamily="34" charset="0"/>
              </a:rPr>
              <a:t>pre-specified </a:t>
            </a:r>
            <a:r>
              <a:rPr lang="en-US" sz="2800" b="1" noProof="0" dirty="0">
                <a:solidFill>
                  <a:schemeClr val="bg1"/>
                </a:solidFill>
                <a:latin typeface="Arial Narrow" panose="020B0606020202030204" pitchFamily="34" charset="0"/>
              </a:rPr>
              <a:t>interim analysis results from PANKU-Breast01 study,</a:t>
            </a:r>
            <a:r>
              <a:rPr lang="en-US" sz="2800" b="1" dirty="0">
                <a:solidFill>
                  <a:schemeClr val="bg1"/>
                </a:solidFill>
                <a:latin typeface="Arial Narrow" panose="020B0606020202030204" pitchFamily="34" charset="0"/>
              </a:rPr>
              <a:t> an open-label, multicenter, randomized phase III study, evaluating the efficacy and safety of </a:t>
            </a:r>
            <a:r>
              <a:rPr lang="en-US" sz="2800" b="1" dirty="0" err="1">
                <a:solidFill>
                  <a:schemeClr val="bg1"/>
                </a:solidFill>
                <a:latin typeface="Arial Narrow" panose="020B0606020202030204" pitchFamily="34" charset="0"/>
              </a:rPr>
              <a:t>iza-bren</a:t>
            </a:r>
            <a:r>
              <a:rPr lang="en-US" sz="2800" b="1" dirty="0">
                <a:solidFill>
                  <a:schemeClr val="bg1"/>
                </a:solidFill>
                <a:latin typeface="Arial Narrow" panose="020B0606020202030204" pitchFamily="34" charset="0"/>
              </a:rPr>
              <a:t> versus Treatment of Physician’s Choice (TPC) in patients with previously treated HR+/HER2- BC </a:t>
            </a:r>
            <a:r>
              <a:rPr lang="en-US" sz="2800" b="1" noProof="0" dirty="0">
                <a:solidFill>
                  <a:schemeClr val="bg1"/>
                </a:solidFill>
                <a:latin typeface="Arial Narrow" panose="020B0606020202030204" pitchFamily="34" charset="0"/>
              </a:rPr>
              <a:t> (</a:t>
            </a:r>
            <a:r>
              <a:rPr lang="en-US" altLang="zh-CN" sz="2800" b="1" noProof="0" dirty="0">
                <a:solidFill>
                  <a:schemeClr val="bg1"/>
                </a:solidFill>
                <a:latin typeface="Arial Narrow" panose="020B0606020202030204" pitchFamily="34" charset="0"/>
              </a:rPr>
              <a:t>BL-B01D1-306,</a:t>
            </a:r>
            <a:r>
              <a:rPr lang="zh-CN" altLang="en-US" sz="2800" b="1" noProof="0" dirty="0">
                <a:solidFill>
                  <a:schemeClr val="bg1"/>
                </a:solidFill>
                <a:latin typeface="Arial Narrow" panose="020B0606020202030204" pitchFamily="34" charset="0"/>
              </a:rPr>
              <a:t> </a:t>
            </a:r>
            <a:r>
              <a:rPr lang="en-US" sz="2800" b="1" noProof="0" dirty="0">
                <a:solidFill>
                  <a:schemeClr val="bg1"/>
                </a:solidFill>
                <a:latin typeface="Arial Narrow" panose="020B0606020202030204" pitchFamily="34" charset="0"/>
              </a:rPr>
              <a:t>NCT06343948). </a:t>
            </a:r>
          </a:p>
        </p:txBody>
      </p:sp>
      <p:cxnSp>
        <p:nvCxnSpPr>
          <p:cNvPr id="17" name="Straight Arrow Connector 16">
            <a:extLst>
              <a:ext uri="{FF2B5EF4-FFF2-40B4-BE49-F238E27FC236}">
                <a16:creationId xmlns:a16="http://schemas.microsoft.com/office/drawing/2014/main" id="{3C2693E3-AEE2-AEB7-E50D-4112D6158D1F}"/>
              </a:ext>
            </a:extLst>
          </p:cNvPr>
          <p:cNvCxnSpPr>
            <a:cxnSpLocks/>
          </p:cNvCxnSpPr>
          <p:nvPr/>
        </p:nvCxnSpPr>
        <p:spPr>
          <a:xfrm flipH="1">
            <a:off x="3562066" y="3384645"/>
            <a:ext cx="1125318"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7D7397C-7D78-CC58-44A9-18764968E9B2}"/>
              </a:ext>
            </a:extLst>
          </p:cNvPr>
          <p:cNvCxnSpPr>
            <a:cxnSpLocks/>
          </p:cNvCxnSpPr>
          <p:nvPr/>
        </p:nvCxnSpPr>
        <p:spPr>
          <a:xfrm flipH="1">
            <a:off x="3002507" y="4410502"/>
            <a:ext cx="1405720"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B25EAB4-B672-063C-C9E5-7774B39ACECA}"/>
              </a:ext>
            </a:extLst>
          </p:cNvPr>
          <p:cNvCxnSpPr>
            <a:cxnSpLocks/>
          </p:cNvCxnSpPr>
          <p:nvPr/>
        </p:nvCxnSpPr>
        <p:spPr>
          <a:xfrm flipH="1">
            <a:off x="3179928" y="5143500"/>
            <a:ext cx="1507456"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99A7FA-E21D-3D2D-AA87-ADE5262C61FF}"/>
              </a:ext>
            </a:extLst>
          </p:cNvPr>
          <p:cNvCxnSpPr>
            <a:cxnSpLocks/>
          </p:cNvCxnSpPr>
          <p:nvPr/>
        </p:nvCxnSpPr>
        <p:spPr>
          <a:xfrm flipH="1">
            <a:off x="3739486" y="5761630"/>
            <a:ext cx="1150726"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sp>
        <p:nvSpPr>
          <p:cNvPr id="3" name="文本框 5">
            <a:extLst>
              <a:ext uri="{FF2B5EF4-FFF2-40B4-BE49-F238E27FC236}">
                <a16:creationId xmlns:a16="http://schemas.microsoft.com/office/drawing/2014/main" id="{5DF44D58-65B3-184D-FB34-7B2BB46849A8}"/>
              </a:ext>
            </a:extLst>
          </p:cNvPr>
          <p:cNvSpPr txBox="1"/>
          <p:nvPr/>
        </p:nvSpPr>
        <p:spPr>
          <a:xfrm>
            <a:off x="719998" y="8865241"/>
            <a:ext cx="16848001" cy="307777"/>
          </a:xfrm>
          <a:prstGeom prst="rect">
            <a:avLst/>
          </a:prstGeom>
          <a:noFill/>
        </p:spPr>
        <p:txBody>
          <a:bodyPr wrap="square" rtlCol="0">
            <a:spAutoFit/>
          </a:bodyPr>
          <a:lstStyle/>
          <a:p>
            <a:r>
              <a:rPr lang="en-US" sz="1400" b="1">
                <a:latin typeface="Arial Narrow" panose="020B0606020202030204" pitchFamily="34" charset="0"/>
                <a:cs typeface="Arial" panose="020B0604020202020204" pitchFamily="34" charset="0"/>
              </a:rPr>
              <a:t>1. </a:t>
            </a:r>
            <a:r>
              <a:rPr lang="it-IT" sz="1400">
                <a:latin typeface="Arial Narrow" panose="020B0606020202030204" pitchFamily="34" charset="0"/>
                <a:cs typeface="Arial" panose="020B0604020202020204" pitchFamily="34" charset="0"/>
              </a:rPr>
              <a:t>Ann Oncol 2025;10(suppl_4):1–62</a:t>
            </a:r>
            <a:endParaRPr lang="en-US" sz="1400" noProof="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043905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57520C1-242F-7517-C2CC-487E27900AE3}"/>
              </a:ext>
            </a:extLst>
          </p:cNvPr>
          <p:cNvSpPr/>
          <p:nvPr/>
        </p:nvSpPr>
        <p:spPr>
          <a:xfrm>
            <a:off x="12877989" y="2419642"/>
            <a:ext cx="4581901" cy="2609701"/>
          </a:xfrm>
          <a:prstGeom prst="rect">
            <a:avLst/>
          </a:prstGeom>
          <a:solidFill>
            <a:srgbClr val="5B8DC3"/>
          </a:solidFill>
          <a:ln>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5" name="矩形 66">
            <a:extLst>
              <a:ext uri="{FF2B5EF4-FFF2-40B4-BE49-F238E27FC236}">
                <a16:creationId xmlns:a16="http://schemas.microsoft.com/office/drawing/2014/main" id="{A62162AB-204E-094F-F7FF-C05A9741AACC}"/>
              </a:ext>
            </a:extLst>
          </p:cNvPr>
          <p:cNvSpPr/>
          <p:nvPr/>
        </p:nvSpPr>
        <p:spPr>
          <a:xfrm>
            <a:off x="12771009" y="2324308"/>
            <a:ext cx="4795860" cy="5444609"/>
          </a:xfrm>
          <a:prstGeom prst="rect">
            <a:avLst/>
          </a:prstGeom>
          <a:noFill/>
          <a:ln w="28575">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solidFill>
                <a:schemeClr val="tx1"/>
              </a:solidFill>
              <a:highlight>
                <a:srgbClr val="FFFF00"/>
              </a:highlight>
              <a:latin typeface="Arial Narrow" panose="020B0606020202030204" pitchFamily="34" charset="0"/>
            </a:endParaRPr>
          </a:p>
        </p:txBody>
      </p:sp>
      <p:sp>
        <p:nvSpPr>
          <p:cNvPr id="6" name="Espace réservé du texte 1">
            <a:extLst>
              <a:ext uri="{FF2B5EF4-FFF2-40B4-BE49-F238E27FC236}">
                <a16:creationId xmlns:a16="http://schemas.microsoft.com/office/drawing/2014/main" id="{CC70A851-5612-319B-C390-FE170A7A1069}"/>
              </a:ext>
            </a:extLst>
          </p:cNvPr>
          <p:cNvSpPr>
            <a:spLocks noGrp="1"/>
          </p:cNvSpPr>
          <p:nvPr>
            <p:ph type="body" sz="quarter" idx="10"/>
          </p:nvPr>
        </p:nvSpPr>
        <p:spPr>
          <a:xfrm>
            <a:off x="720000" y="658800"/>
            <a:ext cx="11753850" cy="1005078"/>
          </a:xfrm>
        </p:spPr>
        <p:txBody>
          <a:bodyPr/>
          <a:lstStyle/>
          <a:p>
            <a:r>
              <a:rPr lang="en-US" sz="6000" dirty="0"/>
              <a:t>PANKU-Breast01 </a:t>
            </a:r>
            <a:r>
              <a:rPr lang="en-US" dirty="0">
                <a:latin typeface="Arial Narrow" panose="020B0606020202030204" pitchFamily="34" charset="0"/>
              </a:rPr>
              <a:t>Study Design</a:t>
            </a:r>
          </a:p>
        </p:txBody>
      </p:sp>
      <p:sp>
        <p:nvSpPr>
          <p:cNvPr id="7" name="文本框 6">
            <a:extLst>
              <a:ext uri="{FF2B5EF4-FFF2-40B4-BE49-F238E27FC236}">
                <a16:creationId xmlns:a16="http://schemas.microsoft.com/office/drawing/2014/main" id="{1CCC1F9C-092F-0995-D298-0303BE77003A}"/>
              </a:ext>
            </a:extLst>
          </p:cNvPr>
          <p:cNvSpPr txBox="1"/>
          <p:nvPr/>
        </p:nvSpPr>
        <p:spPr>
          <a:xfrm>
            <a:off x="720000" y="1663912"/>
            <a:ext cx="16435388" cy="523220"/>
          </a:xfrm>
          <a:prstGeom prst="rect">
            <a:avLst/>
          </a:prstGeom>
          <a:noFill/>
        </p:spPr>
        <p:txBody>
          <a:bodyPr wrap="square" rtlCol="0">
            <a:spAutoFit/>
          </a:bodyPr>
          <a:lstStyle/>
          <a:p>
            <a:r>
              <a:rPr lang="en-US" sz="2800" b="1" noProof="0">
                <a:solidFill>
                  <a:srgbClr val="00305D"/>
                </a:solidFill>
                <a:latin typeface="Arial Narrow" panose="020B0606020202030204" pitchFamily="34" charset="0"/>
              </a:rPr>
              <a:t>An </a:t>
            </a:r>
            <a:r>
              <a:rPr lang="en-US" sz="2800" b="1">
                <a:solidFill>
                  <a:srgbClr val="00305D"/>
                </a:solidFill>
                <a:latin typeface="Arial Narrow" panose="020B0606020202030204" pitchFamily="34" charset="0"/>
              </a:rPr>
              <a:t>open-label, </a:t>
            </a:r>
            <a:r>
              <a:rPr lang="en-US" sz="2800" b="1" noProof="0">
                <a:solidFill>
                  <a:srgbClr val="00305D"/>
                </a:solidFill>
                <a:latin typeface="Arial Narrow" panose="020B0606020202030204" pitchFamily="34" charset="0"/>
              </a:rPr>
              <a:t>multicenter, randomized, phase III study conducted at 72 study centers across China</a:t>
            </a:r>
            <a:endParaRPr lang="en-US" sz="2800" b="1" strike="sngStrike" noProof="0">
              <a:solidFill>
                <a:srgbClr val="00305D"/>
              </a:solidFill>
              <a:latin typeface="Arial Narrow" panose="020B0606020202030204" pitchFamily="34" charset="0"/>
            </a:endParaRPr>
          </a:p>
        </p:txBody>
      </p:sp>
      <p:sp>
        <p:nvSpPr>
          <p:cNvPr id="8" name="矩形 11">
            <a:extLst>
              <a:ext uri="{FF2B5EF4-FFF2-40B4-BE49-F238E27FC236}">
                <a16:creationId xmlns:a16="http://schemas.microsoft.com/office/drawing/2014/main" id="{FFE8EA55-3D6A-9E04-7410-A1885EED7073}"/>
              </a:ext>
            </a:extLst>
          </p:cNvPr>
          <p:cNvSpPr/>
          <p:nvPr/>
        </p:nvSpPr>
        <p:spPr>
          <a:xfrm>
            <a:off x="720000" y="2324310"/>
            <a:ext cx="4907390" cy="5444605"/>
          </a:xfrm>
          <a:prstGeom prst="rect">
            <a:avLst/>
          </a:prstGeom>
          <a:solidFill>
            <a:srgbClr val="F7E7D8"/>
          </a:solidFill>
          <a:ln w="28575">
            <a:solidFill>
              <a:srgbClr val="F7E7D8">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b="1" dirty="0">
                <a:solidFill>
                  <a:schemeClr val="tx1"/>
                </a:solidFill>
                <a:latin typeface="Arial Narrow" panose="020B0606020202030204" pitchFamily="34" charset="0"/>
              </a:rPr>
              <a:t>Key eligibility criteria</a:t>
            </a:r>
          </a:p>
          <a:p>
            <a:pPr algn="ctr"/>
            <a:endParaRPr lang="en-US" sz="2600" b="1" u="sng" dirty="0">
              <a:solidFill>
                <a:schemeClr val="tx1"/>
              </a:solidFill>
              <a:latin typeface="Arial Narrow" panose="020B0606020202030204" pitchFamily="34" charset="0"/>
            </a:endParaRP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Unresectable LA/M HR+/HER2- BC (HR+, ER≥1% and/or PR≥1%; HER2-, IHC 0, IHC 1+, or IHC 2+/ISH-)</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Progressed after at least 1 line of endocrine therapy</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1 or 2 lines of prior chemotherapy</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Previously received CDK4/6 inhibitors and taxanes</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Measurable lesion per RECIST v1.1</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ECOG  PS 0-1</a:t>
            </a:r>
            <a:endParaRPr lang="en-US" sz="2600" dirty="0">
              <a:solidFill>
                <a:schemeClr val="tx1"/>
              </a:solidFill>
              <a:latin typeface="Arial Narrow" panose="020B0606020202030204" pitchFamily="34" charset="0"/>
            </a:endParaRPr>
          </a:p>
        </p:txBody>
      </p:sp>
      <p:cxnSp>
        <p:nvCxnSpPr>
          <p:cNvPr id="9" name="直接连接符 18">
            <a:extLst>
              <a:ext uri="{FF2B5EF4-FFF2-40B4-BE49-F238E27FC236}">
                <a16:creationId xmlns:a16="http://schemas.microsoft.com/office/drawing/2014/main" id="{230E9ED1-15AC-17F7-FC43-F5D5F5D65D15}"/>
              </a:ext>
            </a:extLst>
          </p:cNvPr>
          <p:cNvCxnSpPr>
            <a:cxnSpLocks/>
            <a:endCxn id="10" idx="2"/>
          </p:cNvCxnSpPr>
          <p:nvPr/>
        </p:nvCxnSpPr>
        <p:spPr>
          <a:xfrm>
            <a:off x="5615099" y="3494827"/>
            <a:ext cx="2177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椭圆 19">
            <a:extLst>
              <a:ext uri="{FF2B5EF4-FFF2-40B4-BE49-F238E27FC236}">
                <a16:creationId xmlns:a16="http://schemas.microsoft.com/office/drawing/2014/main" id="{27D95584-7320-6D4E-C109-8E31A700510E}"/>
              </a:ext>
            </a:extLst>
          </p:cNvPr>
          <p:cNvSpPr/>
          <p:nvPr/>
        </p:nvSpPr>
        <p:spPr>
          <a:xfrm>
            <a:off x="5832836" y="2918827"/>
            <a:ext cx="1152000" cy="1152000"/>
          </a:xfrm>
          <a:prstGeom prst="ellipse">
            <a:avLst/>
          </a:prstGeom>
          <a:solidFill>
            <a:srgbClr val="1F4E79"/>
          </a:solidFill>
          <a:ln w="28575">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0"/>
              </a:spcBef>
            </a:pPr>
            <a:r>
              <a:rPr lang="en-US" sz="2600" dirty="0">
                <a:solidFill>
                  <a:schemeClr val="bg1"/>
                </a:solidFill>
                <a:latin typeface="Arial Narrow" panose="020B0606020202030204" pitchFamily="34" charset="0"/>
              </a:rPr>
              <a:t>R 1:1</a:t>
            </a:r>
          </a:p>
          <a:p>
            <a:pPr algn="ctr">
              <a:spcBef>
                <a:spcPts val="0"/>
              </a:spcBef>
            </a:pPr>
            <a:r>
              <a:rPr lang="en-US" sz="2600" dirty="0">
                <a:solidFill>
                  <a:schemeClr val="bg1"/>
                </a:solidFill>
                <a:latin typeface="Arial Narrow" panose="020B0606020202030204" pitchFamily="34" charset="0"/>
              </a:rPr>
              <a:t>N=383</a:t>
            </a:r>
          </a:p>
        </p:txBody>
      </p:sp>
      <p:cxnSp>
        <p:nvCxnSpPr>
          <p:cNvPr id="11" name="直接箭头连接符 65">
            <a:extLst>
              <a:ext uri="{FF2B5EF4-FFF2-40B4-BE49-F238E27FC236}">
                <a16:creationId xmlns:a16="http://schemas.microsoft.com/office/drawing/2014/main" id="{84BCCA4C-1FF0-5B25-6523-4AAC0B956461}"/>
              </a:ext>
            </a:extLst>
          </p:cNvPr>
          <p:cNvCxnSpPr>
            <a:cxnSpLocks/>
          </p:cNvCxnSpPr>
          <p:nvPr/>
        </p:nvCxnSpPr>
        <p:spPr>
          <a:xfrm flipV="1">
            <a:off x="11779378" y="2909301"/>
            <a:ext cx="97934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69">
            <a:extLst>
              <a:ext uri="{FF2B5EF4-FFF2-40B4-BE49-F238E27FC236}">
                <a16:creationId xmlns:a16="http://schemas.microsoft.com/office/drawing/2014/main" id="{4CF23122-5C8B-9C6D-BC63-B28C3A6EAF1A}"/>
              </a:ext>
            </a:extLst>
          </p:cNvPr>
          <p:cNvSpPr txBox="1"/>
          <p:nvPr/>
        </p:nvSpPr>
        <p:spPr>
          <a:xfrm>
            <a:off x="5832836" y="5774512"/>
            <a:ext cx="6925882" cy="1446550"/>
          </a:xfrm>
          <a:prstGeom prst="rect">
            <a:avLst/>
          </a:prstGeom>
          <a:noFill/>
        </p:spPr>
        <p:txBody>
          <a:bodyPr wrap="square" rtlCol="0">
            <a:spAutoFit/>
          </a:bodyPr>
          <a:lstStyle/>
          <a:p>
            <a:r>
              <a:rPr lang="en-US" sz="2200" b="1" noProof="0" dirty="0">
                <a:latin typeface="Arial Narrow" panose="020B0606020202030204" pitchFamily="34" charset="0"/>
              </a:rPr>
              <a:t>Stratified by</a:t>
            </a:r>
          </a:p>
          <a:p>
            <a:pPr marL="342900" indent="-342900">
              <a:buFont typeface="Arial" panose="020B0604020202020204" pitchFamily="34" charset="0"/>
              <a:buChar char="•"/>
            </a:pPr>
            <a:r>
              <a:rPr lang="en-US" sz="2200" noProof="0" dirty="0">
                <a:latin typeface="Arial Narrow" panose="020B0606020202030204" pitchFamily="34" charset="0"/>
              </a:rPr>
              <a:t>Previous lines of chemotherapy (1 line vs 2 lines)</a:t>
            </a:r>
          </a:p>
          <a:p>
            <a:pPr marL="342900" indent="-342900">
              <a:buFont typeface="Arial" panose="020B0604020202020204" pitchFamily="34" charset="0"/>
              <a:buChar char="•"/>
            </a:pPr>
            <a:r>
              <a:rPr lang="en-US" sz="2200" noProof="0" dirty="0">
                <a:latin typeface="Arial Narrow" panose="020B0606020202030204" pitchFamily="34" charset="0"/>
              </a:rPr>
              <a:t>CNS metastases (Yes vs No)</a:t>
            </a:r>
          </a:p>
          <a:p>
            <a:pPr marL="342900" indent="-342900">
              <a:buFont typeface="Arial" panose="020B0604020202020204" pitchFamily="34" charset="0"/>
              <a:buChar char="•"/>
            </a:pPr>
            <a:r>
              <a:rPr lang="en-US" sz="2200" noProof="0" dirty="0">
                <a:latin typeface="Arial Narrow" panose="020B0606020202030204" pitchFamily="34" charset="0"/>
              </a:rPr>
              <a:t>HER2 expression (IHC 0 vs IHC 1+ vs IHC 2+/ISH-)</a:t>
            </a:r>
            <a:endParaRPr lang="en-US" sz="2200" b="1" u="sng" noProof="0" dirty="0">
              <a:latin typeface="Arial Narrow" panose="020B0606020202030204" pitchFamily="34" charset="0"/>
            </a:endParaRPr>
          </a:p>
        </p:txBody>
      </p:sp>
      <p:sp>
        <p:nvSpPr>
          <p:cNvPr id="13" name="Espace réservé du texte 4">
            <a:extLst>
              <a:ext uri="{FF2B5EF4-FFF2-40B4-BE49-F238E27FC236}">
                <a16:creationId xmlns:a16="http://schemas.microsoft.com/office/drawing/2014/main" id="{A3EF27FC-AF5E-85DB-9924-05BB77889686}"/>
              </a:ext>
            </a:extLst>
          </p:cNvPr>
          <p:cNvSpPr txBox="1">
            <a:spLocks/>
          </p:cNvSpPr>
          <p:nvPr/>
        </p:nvSpPr>
        <p:spPr>
          <a:xfrm>
            <a:off x="5795350" y="7201298"/>
            <a:ext cx="6825582" cy="857039"/>
          </a:xfrm>
          <a:prstGeom prst="rect">
            <a:avLst/>
          </a:prstGeom>
        </p:spPr>
        <p:txBody>
          <a:bodyPr/>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200" b="1" noProof="0" dirty="0">
                <a:solidFill>
                  <a:srgbClr val="333333"/>
                </a:solidFill>
                <a:latin typeface="Arial Narrow" panose="020B0606020202030204" pitchFamily="34" charset="0"/>
              </a:rPr>
              <a:t>Treatment until </a:t>
            </a:r>
          </a:p>
          <a:p>
            <a:r>
              <a:rPr lang="en-US" sz="2200" noProof="0" dirty="0">
                <a:solidFill>
                  <a:srgbClr val="333333"/>
                </a:solidFill>
                <a:latin typeface="Arial Narrow" panose="020B0606020202030204" pitchFamily="34" charset="0"/>
              </a:rPr>
              <a:t>Disease progression per RECIST v1.1 or intolerable toxicity</a:t>
            </a:r>
          </a:p>
        </p:txBody>
      </p:sp>
      <p:sp>
        <p:nvSpPr>
          <p:cNvPr id="14" name="矩形 42">
            <a:extLst>
              <a:ext uri="{FF2B5EF4-FFF2-40B4-BE49-F238E27FC236}">
                <a16:creationId xmlns:a16="http://schemas.microsoft.com/office/drawing/2014/main" id="{066B7BDE-916D-535E-4300-F0340027BBE5}"/>
              </a:ext>
            </a:extLst>
          </p:cNvPr>
          <p:cNvSpPr/>
          <p:nvPr/>
        </p:nvSpPr>
        <p:spPr>
          <a:xfrm>
            <a:off x="7966945" y="2369301"/>
            <a:ext cx="3812433" cy="1296000"/>
          </a:xfrm>
          <a:prstGeom prst="rect">
            <a:avLst/>
          </a:prstGeom>
          <a:solidFill>
            <a:srgbClr val="17AD86"/>
          </a:solidFill>
          <a:ln w="28575">
            <a:solidFill>
              <a:srgbClr val="17AD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uFill>
                  <a:solidFill>
                    <a:srgbClr val="00305D"/>
                  </a:solidFill>
                </a:uFill>
                <a:latin typeface="Arial Narrow" panose="020B0606020202030204" pitchFamily="34" charset="0"/>
              </a:rPr>
              <a:t>Iza-</a:t>
            </a:r>
            <a:r>
              <a:rPr lang="en-US" sz="2400" b="1" dirty="0" err="1">
                <a:solidFill>
                  <a:schemeClr val="bg1"/>
                </a:solidFill>
                <a:uFill>
                  <a:solidFill>
                    <a:srgbClr val="00305D"/>
                  </a:solidFill>
                </a:uFill>
                <a:latin typeface="Arial Narrow" panose="020B0606020202030204" pitchFamily="34" charset="0"/>
              </a:rPr>
              <a:t>bren</a:t>
            </a:r>
            <a:endParaRPr lang="en-US" sz="2400" b="1" dirty="0">
              <a:solidFill>
                <a:schemeClr val="bg1"/>
              </a:solidFill>
              <a:uFill>
                <a:solidFill>
                  <a:srgbClr val="00305D"/>
                </a:solidFill>
              </a:uFill>
              <a:latin typeface="Arial Narrow" panose="020B0606020202030204" pitchFamily="34" charset="0"/>
            </a:endParaRPr>
          </a:p>
          <a:p>
            <a:pPr algn="ctr"/>
            <a:r>
              <a:rPr lang="en-US" sz="2400" dirty="0">
                <a:solidFill>
                  <a:schemeClr val="bg1"/>
                </a:solidFill>
                <a:uFill>
                  <a:solidFill>
                    <a:srgbClr val="00305D"/>
                  </a:solidFill>
                </a:uFill>
                <a:latin typeface="Arial Narrow" panose="020B0606020202030204" pitchFamily="34" charset="0"/>
              </a:rPr>
              <a:t>2.5 mg/kg D1D8 Q3W</a:t>
            </a:r>
            <a:endParaRPr lang="en-US" sz="2400" b="1" dirty="0">
              <a:solidFill>
                <a:schemeClr val="bg1"/>
              </a:solidFill>
              <a:uFill>
                <a:solidFill>
                  <a:srgbClr val="00305D"/>
                </a:solidFill>
              </a:uFill>
              <a:latin typeface="Arial Narrow" panose="020B0606020202030204" pitchFamily="34" charset="0"/>
            </a:endParaRPr>
          </a:p>
        </p:txBody>
      </p:sp>
      <p:sp>
        <p:nvSpPr>
          <p:cNvPr id="15" name="矩形 51">
            <a:extLst>
              <a:ext uri="{FF2B5EF4-FFF2-40B4-BE49-F238E27FC236}">
                <a16:creationId xmlns:a16="http://schemas.microsoft.com/office/drawing/2014/main" id="{824BEE09-B5C8-3B2B-7D6D-DF0E6962A10A}"/>
              </a:ext>
            </a:extLst>
          </p:cNvPr>
          <p:cNvSpPr/>
          <p:nvPr/>
        </p:nvSpPr>
        <p:spPr>
          <a:xfrm>
            <a:off x="7966942" y="3905089"/>
            <a:ext cx="3812436" cy="1889973"/>
          </a:xfrm>
          <a:prstGeom prst="rect">
            <a:avLst/>
          </a:prstGeom>
          <a:solidFill>
            <a:srgbClr val="D39F2A"/>
          </a:solidFill>
          <a:ln w="28575">
            <a:solidFill>
              <a:srgbClr val="D39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uFill>
                  <a:solidFill>
                    <a:srgbClr val="00305D"/>
                  </a:solidFill>
                </a:uFill>
                <a:latin typeface="Arial Narrow" panose="020B0606020202030204" pitchFamily="34" charset="0"/>
              </a:rPr>
              <a:t>TPC</a:t>
            </a:r>
          </a:p>
          <a:p>
            <a:pPr marL="342900" indent="-342900">
              <a:buFont typeface="Arial" panose="020B0604020202020204" pitchFamily="34" charset="0"/>
              <a:buChar char="•"/>
            </a:pPr>
            <a:r>
              <a:rPr lang="en-US" sz="2400" dirty="0" err="1">
                <a:solidFill>
                  <a:schemeClr val="bg1"/>
                </a:solidFill>
                <a:uFill>
                  <a:solidFill>
                    <a:srgbClr val="00305D"/>
                  </a:solidFill>
                </a:uFill>
                <a:latin typeface="Arial Narrow" panose="020B0606020202030204" pitchFamily="34" charset="0"/>
              </a:rPr>
              <a:t>Eribulin</a:t>
            </a:r>
            <a:r>
              <a:rPr lang="en-US" sz="2400" dirty="0">
                <a:solidFill>
                  <a:schemeClr val="bg1"/>
                </a:solidFill>
                <a:uFill>
                  <a:solidFill>
                    <a:srgbClr val="00305D"/>
                  </a:solidFill>
                </a:uFill>
                <a:latin typeface="Arial Narrow" panose="020B0606020202030204" pitchFamily="34" charset="0"/>
              </a:rPr>
              <a:t>, D1D8 Q3W</a:t>
            </a:r>
          </a:p>
          <a:p>
            <a:pPr marL="342900" indent="-342900">
              <a:buFont typeface="Arial" panose="020B0604020202020204" pitchFamily="34" charset="0"/>
              <a:buChar char="•"/>
            </a:pPr>
            <a:r>
              <a:rPr lang="en-US" sz="2400" dirty="0">
                <a:solidFill>
                  <a:schemeClr val="bg1"/>
                </a:solidFill>
                <a:uFill>
                  <a:solidFill>
                    <a:srgbClr val="00305D"/>
                  </a:solidFill>
                </a:uFill>
                <a:latin typeface="Arial Narrow" panose="020B0606020202030204" pitchFamily="34" charset="0"/>
              </a:rPr>
              <a:t>Capecitabine, BID, Q3W</a:t>
            </a:r>
          </a:p>
          <a:p>
            <a:pPr marL="342900" indent="-342900">
              <a:buFont typeface="Arial" panose="020B0604020202020204" pitchFamily="34" charset="0"/>
              <a:buChar char="•"/>
            </a:pPr>
            <a:r>
              <a:rPr lang="en-US" sz="2400" dirty="0">
                <a:solidFill>
                  <a:schemeClr val="bg1"/>
                </a:solidFill>
                <a:uFill>
                  <a:solidFill>
                    <a:srgbClr val="00305D"/>
                  </a:solidFill>
                </a:uFill>
                <a:latin typeface="Arial Narrow" panose="020B0606020202030204" pitchFamily="34" charset="0"/>
              </a:rPr>
              <a:t>Gemcitabine, D1D8 Q3W</a:t>
            </a:r>
          </a:p>
          <a:p>
            <a:pPr marL="342900" indent="-342900">
              <a:buFont typeface="Arial" panose="020B0604020202020204" pitchFamily="34" charset="0"/>
              <a:buChar char="•"/>
            </a:pPr>
            <a:r>
              <a:rPr lang="en-US" sz="2400" dirty="0">
                <a:solidFill>
                  <a:schemeClr val="bg1"/>
                </a:solidFill>
                <a:uFill>
                  <a:solidFill>
                    <a:srgbClr val="00305D"/>
                  </a:solidFill>
                </a:uFill>
                <a:latin typeface="Arial Narrow" panose="020B0606020202030204" pitchFamily="34" charset="0"/>
              </a:rPr>
              <a:t>Vinorelbine, D1D8 Q3W</a:t>
            </a:r>
          </a:p>
        </p:txBody>
      </p:sp>
      <p:cxnSp>
        <p:nvCxnSpPr>
          <p:cNvPr id="16" name="Straight Connector 15">
            <a:extLst>
              <a:ext uri="{FF2B5EF4-FFF2-40B4-BE49-F238E27FC236}">
                <a16:creationId xmlns:a16="http://schemas.microsoft.com/office/drawing/2014/main" id="{B59A1CD8-3581-236E-E824-B04A96E67D58}"/>
              </a:ext>
            </a:extLst>
          </p:cNvPr>
          <p:cNvCxnSpPr>
            <a:cxnSpLocks/>
            <a:stCxn id="10" idx="6"/>
          </p:cNvCxnSpPr>
          <p:nvPr/>
        </p:nvCxnSpPr>
        <p:spPr>
          <a:xfrm flipV="1">
            <a:off x="6984836" y="3488543"/>
            <a:ext cx="51068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ED0A027-6725-13C1-97E0-554AFE536A0A}"/>
              </a:ext>
            </a:extLst>
          </p:cNvPr>
          <p:cNvCxnSpPr>
            <a:cxnSpLocks/>
          </p:cNvCxnSpPr>
          <p:nvPr/>
        </p:nvCxnSpPr>
        <p:spPr>
          <a:xfrm>
            <a:off x="7495524" y="2897264"/>
            <a:ext cx="0" cy="167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0312A061-4FC3-64C6-B885-958E53E7D21C}"/>
              </a:ext>
            </a:extLst>
          </p:cNvPr>
          <p:cNvCxnSpPr>
            <a:cxnSpLocks/>
          </p:cNvCxnSpPr>
          <p:nvPr/>
        </p:nvCxnSpPr>
        <p:spPr>
          <a:xfrm>
            <a:off x="7495524" y="2909301"/>
            <a:ext cx="47142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9258615D-8286-1951-7FA6-D646E2DE6F1B}"/>
              </a:ext>
            </a:extLst>
          </p:cNvPr>
          <p:cNvCxnSpPr>
            <a:cxnSpLocks/>
          </p:cNvCxnSpPr>
          <p:nvPr/>
        </p:nvCxnSpPr>
        <p:spPr>
          <a:xfrm flipV="1">
            <a:off x="7495524" y="4553090"/>
            <a:ext cx="47141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接箭头连接符 65">
            <a:extLst>
              <a:ext uri="{FF2B5EF4-FFF2-40B4-BE49-F238E27FC236}">
                <a16:creationId xmlns:a16="http://schemas.microsoft.com/office/drawing/2014/main" id="{E787850E-3784-15E6-1A22-82203E48A4D3}"/>
              </a:ext>
            </a:extLst>
          </p:cNvPr>
          <p:cNvCxnSpPr>
            <a:cxnSpLocks/>
          </p:cNvCxnSpPr>
          <p:nvPr/>
        </p:nvCxnSpPr>
        <p:spPr>
          <a:xfrm>
            <a:off x="11779378" y="4553090"/>
            <a:ext cx="97934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36">
            <a:extLst>
              <a:ext uri="{FF2B5EF4-FFF2-40B4-BE49-F238E27FC236}">
                <a16:creationId xmlns:a16="http://schemas.microsoft.com/office/drawing/2014/main" id="{CD5ADE6F-4107-7C14-6624-77DF1FDF9508}"/>
              </a:ext>
            </a:extLst>
          </p:cNvPr>
          <p:cNvSpPr txBox="1"/>
          <p:nvPr/>
        </p:nvSpPr>
        <p:spPr>
          <a:xfrm>
            <a:off x="612455" y="8037001"/>
            <a:ext cx="16847434" cy="1077218"/>
          </a:xfrm>
          <a:prstGeom prst="rect">
            <a:avLst/>
          </a:prstGeom>
          <a:noFill/>
        </p:spPr>
        <p:txBody>
          <a:bodyPr wrap="square" rtlCol="0">
            <a:spAutoFit/>
          </a:bodyPr>
          <a:lstStyle/>
          <a:p>
            <a:r>
              <a:rPr lang="en-US" dirty="0">
                <a:latin typeface="Arial Narrow" panose="020B0606020202030204" pitchFamily="34" charset="0"/>
              </a:rPr>
              <a:t>Note</a:t>
            </a:r>
            <a:r>
              <a:rPr lang="en-US">
                <a:latin typeface="Arial Narrow" panose="020B0606020202030204" pitchFamily="34" charset="0"/>
              </a:rPr>
              <a:t>: Iza-</a:t>
            </a:r>
            <a:r>
              <a:rPr lang="en-US" dirty="0" err="1">
                <a:latin typeface="Arial Narrow" panose="020B0606020202030204" pitchFamily="34" charset="0"/>
              </a:rPr>
              <a:t>bren</a:t>
            </a:r>
            <a:r>
              <a:rPr lang="en-US" dirty="0">
                <a:latin typeface="Arial Narrow" panose="020B0606020202030204" pitchFamily="34" charset="0"/>
              </a:rPr>
              <a:t> was dosed with 10% compensation per protocol; </a:t>
            </a:r>
            <a:r>
              <a:rPr lang="en-US" dirty="0" err="1">
                <a:latin typeface="Arial Narrow" panose="020B0606020202030204" pitchFamily="34" charset="0"/>
              </a:rPr>
              <a:t>eribulin</a:t>
            </a:r>
            <a:r>
              <a:rPr lang="en-US" dirty="0">
                <a:latin typeface="Arial Narrow" panose="020B0606020202030204" pitchFamily="34" charset="0"/>
              </a:rPr>
              <a:t> 1.4 mg/m</a:t>
            </a:r>
            <a:r>
              <a:rPr lang="en-US" baseline="30000" dirty="0">
                <a:latin typeface="Arial Narrow" panose="020B0606020202030204" pitchFamily="34" charset="0"/>
              </a:rPr>
              <a:t>2</a:t>
            </a:r>
            <a:r>
              <a:rPr lang="en-US" dirty="0">
                <a:latin typeface="Arial Narrow" panose="020B0606020202030204" pitchFamily="34" charset="0"/>
              </a:rPr>
              <a:t> on days 1 and 8 Q3W; capecitabine 1000-1250 mg/m</a:t>
            </a:r>
            <a:r>
              <a:rPr lang="en-US" baseline="30000" dirty="0">
                <a:latin typeface="Arial Narrow" panose="020B0606020202030204" pitchFamily="34" charset="0"/>
              </a:rPr>
              <a:t>2</a:t>
            </a:r>
            <a:r>
              <a:rPr lang="en-US" dirty="0">
                <a:latin typeface="Arial Narrow" panose="020B0606020202030204" pitchFamily="34" charset="0"/>
              </a:rPr>
              <a:t>, BID from days 1 to 14 Q3W; gemcitabine 1000 mg/m</a:t>
            </a:r>
            <a:r>
              <a:rPr lang="en-US" baseline="30000" dirty="0">
                <a:latin typeface="Arial Narrow" panose="020B0606020202030204" pitchFamily="34" charset="0"/>
              </a:rPr>
              <a:t>2</a:t>
            </a:r>
            <a:r>
              <a:rPr lang="en-US" dirty="0">
                <a:latin typeface="Arial Narrow" panose="020B0606020202030204" pitchFamily="34" charset="0"/>
              </a:rPr>
              <a:t> on days 1 and 8 Q3W; vinorelbine 25 mg/m</a:t>
            </a:r>
            <a:r>
              <a:rPr lang="en-US" baseline="30000" dirty="0">
                <a:latin typeface="Arial Narrow" panose="020B0606020202030204" pitchFamily="34" charset="0"/>
              </a:rPr>
              <a:t>2</a:t>
            </a:r>
            <a:r>
              <a:rPr lang="en-US" dirty="0">
                <a:latin typeface="Arial Narrow" panose="020B0606020202030204" pitchFamily="34" charset="0"/>
              </a:rPr>
              <a:t> on days 1 and 8 Q3W.</a:t>
            </a:r>
            <a:endParaRPr lang="en-US" sz="1400" b="1" dirty="0">
              <a:latin typeface="Arial Narrow" panose="020B0606020202030204" pitchFamily="34" charset="0"/>
              <a:cs typeface="Arial" panose="020B0604020202020204" pitchFamily="34" charset="0"/>
            </a:endParaRPr>
          </a:p>
          <a:p>
            <a:r>
              <a:rPr lang="en-US" sz="1400" b="1" dirty="0">
                <a:latin typeface="Arial Narrow" panose="020B0606020202030204" pitchFamily="34" charset="0"/>
                <a:cs typeface="Arial" panose="020B0604020202020204" pitchFamily="34" charset="0"/>
              </a:rPr>
              <a:t>ECOG PS</a:t>
            </a:r>
            <a:r>
              <a:rPr lang="en-US" sz="1400" dirty="0">
                <a:latin typeface="Arial Narrow" panose="020B0606020202030204" pitchFamily="34" charset="0"/>
                <a:cs typeface="Arial" panose="020B0604020202020204" pitchFamily="34" charset="0"/>
              </a:rPr>
              <a:t>, Eastern Cooperative Oncology Group performance status; </a:t>
            </a:r>
            <a:r>
              <a:rPr lang="en-US" sz="1400" b="1" dirty="0">
                <a:latin typeface="Arial Narrow" panose="020B0606020202030204" pitchFamily="34" charset="0"/>
                <a:cs typeface="Arial" panose="020B0604020202020204" pitchFamily="34" charset="0"/>
              </a:rPr>
              <a:t>Q3W</a:t>
            </a:r>
            <a:r>
              <a:rPr lang="en-US" sz="1400" dirty="0">
                <a:latin typeface="Arial Narrow" panose="020B0606020202030204" pitchFamily="34" charset="0"/>
                <a:cs typeface="Arial" panose="020B0604020202020204" pitchFamily="34" charset="0"/>
              </a:rPr>
              <a:t>, every 3 weeks; </a:t>
            </a:r>
            <a:r>
              <a:rPr lang="en-US" sz="1400" b="1" dirty="0">
                <a:latin typeface="Arial Narrow" panose="020B0606020202030204" pitchFamily="34" charset="0"/>
                <a:cs typeface="Arial" panose="020B0604020202020204" pitchFamily="34" charset="0"/>
              </a:rPr>
              <a:t>D,</a:t>
            </a:r>
            <a:r>
              <a:rPr lang="en-US" sz="1400" dirty="0">
                <a:latin typeface="Arial Narrow" panose="020B0606020202030204" pitchFamily="34" charset="0"/>
                <a:cs typeface="Arial" panose="020B0604020202020204" pitchFamily="34" charset="0"/>
              </a:rPr>
              <a:t> day; </a:t>
            </a:r>
          </a:p>
          <a:p>
            <a:r>
              <a:rPr lang="en-US" sz="1400" b="1" dirty="0">
                <a:latin typeface="Arial Narrow" panose="020B0606020202030204" pitchFamily="34" charset="0"/>
                <a:cs typeface="Arial" panose="020B0604020202020204" pitchFamily="34" charset="0"/>
              </a:rPr>
              <a:t>PFS</a:t>
            </a:r>
            <a:r>
              <a:rPr lang="en-US" sz="1400" dirty="0">
                <a:latin typeface="Arial Narrow" panose="020B0606020202030204" pitchFamily="34" charset="0"/>
                <a:cs typeface="Arial" panose="020B0604020202020204" pitchFamily="34" charset="0"/>
              </a:rPr>
              <a:t>, progression-free survival; </a:t>
            </a:r>
            <a:r>
              <a:rPr lang="en-US" sz="1400" b="1" dirty="0">
                <a:latin typeface="Arial Narrow" panose="020B0606020202030204" pitchFamily="34" charset="0"/>
                <a:cs typeface="Arial" panose="020B0604020202020204" pitchFamily="34" charset="0"/>
              </a:rPr>
              <a:t>BICR</a:t>
            </a:r>
            <a:r>
              <a:rPr lang="en-US" sz="1400" dirty="0">
                <a:latin typeface="Arial Narrow" panose="020B0606020202030204" pitchFamily="34" charset="0"/>
                <a:cs typeface="Arial" panose="020B0604020202020204" pitchFamily="34" charset="0"/>
              </a:rPr>
              <a:t>, blinded independent central review; </a:t>
            </a:r>
            <a:r>
              <a:rPr lang="en-US" sz="1400" b="1" dirty="0">
                <a:latin typeface="Arial Narrow" panose="020B0606020202030204" pitchFamily="34" charset="0"/>
                <a:cs typeface="Arial" panose="020B0604020202020204" pitchFamily="34" charset="0"/>
              </a:rPr>
              <a:t>OS</a:t>
            </a:r>
            <a:r>
              <a:rPr lang="en-US" sz="1400" dirty="0">
                <a:latin typeface="Arial Narrow" panose="020B0606020202030204" pitchFamily="34" charset="0"/>
                <a:cs typeface="Arial" panose="020B0604020202020204" pitchFamily="34" charset="0"/>
              </a:rPr>
              <a:t>, overall survival; </a:t>
            </a:r>
            <a:r>
              <a:rPr lang="en-US" sz="1400" b="1" dirty="0">
                <a:latin typeface="Arial Narrow" panose="020B0606020202030204" pitchFamily="34" charset="0"/>
                <a:cs typeface="Arial" panose="020B0604020202020204" pitchFamily="34" charset="0"/>
              </a:rPr>
              <a:t>INV</a:t>
            </a:r>
            <a:r>
              <a:rPr lang="en-US" sz="1400" dirty="0">
                <a:latin typeface="Arial Narrow" panose="020B0606020202030204" pitchFamily="34" charset="0"/>
                <a:cs typeface="Arial" panose="020B0604020202020204" pitchFamily="34" charset="0"/>
              </a:rPr>
              <a:t>, investigator assessed; </a:t>
            </a:r>
            <a:r>
              <a:rPr lang="en-US" sz="1400" b="1" dirty="0">
                <a:latin typeface="Arial Narrow" panose="020B0606020202030204" pitchFamily="34" charset="0"/>
                <a:cs typeface="Arial" panose="020B0604020202020204" pitchFamily="34" charset="0"/>
              </a:rPr>
              <a:t>ORR</a:t>
            </a:r>
            <a:r>
              <a:rPr lang="en-US" sz="1400" dirty="0">
                <a:latin typeface="Arial Narrow" panose="020B0606020202030204" pitchFamily="34" charset="0"/>
                <a:cs typeface="Arial" panose="020B0604020202020204" pitchFamily="34" charset="0"/>
              </a:rPr>
              <a:t>, objective response rate (confirmed); </a:t>
            </a:r>
            <a:r>
              <a:rPr lang="en-US" sz="1400" b="1" dirty="0">
                <a:latin typeface="Arial Narrow" panose="020B0606020202030204" pitchFamily="34" charset="0"/>
                <a:cs typeface="Arial" panose="020B0604020202020204" pitchFamily="34" charset="0"/>
              </a:rPr>
              <a:t>DCR</a:t>
            </a:r>
            <a:r>
              <a:rPr lang="en-US" sz="1400" dirty="0">
                <a:latin typeface="Arial Narrow" panose="020B0606020202030204" pitchFamily="34" charset="0"/>
                <a:cs typeface="Arial" panose="020B0604020202020204" pitchFamily="34" charset="0"/>
              </a:rPr>
              <a:t>, disease control rate; </a:t>
            </a:r>
            <a:r>
              <a:rPr lang="en-US" sz="1400" b="1" dirty="0">
                <a:latin typeface="Arial Narrow" panose="020B0606020202030204" pitchFamily="34" charset="0"/>
                <a:cs typeface="Arial" panose="020B0604020202020204" pitchFamily="34" charset="0"/>
              </a:rPr>
              <a:t>DOR</a:t>
            </a:r>
            <a:r>
              <a:rPr lang="en-US" sz="1400" dirty="0">
                <a:latin typeface="Arial Narrow" panose="020B0606020202030204" pitchFamily="34" charset="0"/>
                <a:cs typeface="Arial" panose="020B0604020202020204" pitchFamily="34" charset="0"/>
              </a:rPr>
              <a:t>, duration of response.</a:t>
            </a:r>
          </a:p>
        </p:txBody>
      </p:sp>
      <p:sp>
        <p:nvSpPr>
          <p:cNvPr id="30" name="TextBox 29">
            <a:extLst>
              <a:ext uri="{FF2B5EF4-FFF2-40B4-BE49-F238E27FC236}">
                <a16:creationId xmlns:a16="http://schemas.microsoft.com/office/drawing/2014/main" id="{9C1E236F-72B0-12D2-FBB0-76B7627A070E}"/>
              </a:ext>
            </a:extLst>
          </p:cNvPr>
          <p:cNvSpPr txBox="1"/>
          <p:nvPr/>
        </p:nvSpPr>
        <p:spPr>
          <a:xfrm>
            <a:off x="13053697" y="2435617"/>
            <a:ext cx="4230484" cy="830997"/>
          </a:xfrm>
          <a:prstGeom prst="rect">
            <a:avLst/>
          </a:prstGeom>
          <a:noFill/>
        </p:spPr>
        <p:txBody>
          <a:bodyPr wrap="square">
            <a:spAutoFit/>
          </a:bodyPr>
          <a:lstStyle/>
          <a:p>
            <a:pPr algn="ctr"/>
            <a:r>
              <a:rPr lang="en-US" sz="2400" b="1">
                <a:solidFill>
                  <a:schemeClr val="bg1"/>
                </a:solidFill>
                <a:latin typeface="Arial Narrow" panose="020B0606020202030204" pitchFamily="34" charset="0"/>
              </a:rPr>
              <a:t>Primary endpoint: PFS (BICR)</a:t>
            </a:r>
          </a:p>
          <a:p>
            <a:pPr algn="ctr"/>
            <a:r>
              <a:rPr lang="en-US" sz="2400" b="1">
                <a:solidFill>
                  <a:schemeClr val="bg1"/>
                </a:solidFill>
                <a:latin typeface="Arial Narrow" panose="020B0606020202030204" pitchFamily="34" charset="0"/>
              </a:rPr>
              <a:t>Key secondary endpoint: OS</a:t>
            </a:r>
          </a:p>
        </p:txBody>
      </p:sp>
      <p:sp>
        <p:nvSpPr>
          <p:cNvPr id="44" name="Rectangle 43">
            <a:extLst>
              <a:ext uri="{FF2B5EF4-FFF2-40B4-BE49-F238E27FC236}">
                <a16:creationId xmlns:a16="http://schemas.microsoft.com/office/drawing/2014/main" id="{583F16CB-31B3-385C-8A64-BB2950FB6C98}"/>
              </a:ext>
            </a:extLst>
          </p:cNvPr>
          <p:cNvSpPr/>
          <p:nvPr/>
        </p:nvSpPr>
        <p:spPr>
          <a:xfrm>
            <a:off x="12990580" y="3267822"/>
            <a:ext cx="4356719" cy="16578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24" name="Oval 23">
            <a:extLst>
              <a:ext uri="{FF2B5EF4-FFF2-40B4-BE49-F238E27FC236}">
                <a16:creationId xmlns:a16="http://schemas.microsoft.com/office/drawing/2014/main" id="{934ABA55-38B4-D522-4858-FE940343E711}"/>
              </a:ext>
            </a:extLst>
          </p:cNvPr>
          <p:cNvSpPr/>
          <p:nvPr/>
        </p:nvSpPr>
        <p:spPr>
          <a:xfrm>
            <a:off x="13230229" y="3336290"/>
            <a:ext cx="1540848" cy="1540848"/>
          </a:xfrm>
          <a:prstGeom prst="ellipse">
            <a:avLst/>
          </a:prstGeom>
          <a:solidFill>
            <a:schemeClr val="bg1"/>
          </a:solidFill>
          <a:ln w="28575">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400">
                <a:solidFill>
                  <a:schemeClr val="tx1"/>
                </a:solidFill>
                <a:latin typeface="Arial Narrow" panose="020B0606020202030204" pitchFamily="34" charset="0"/>
              </a:rPr>
              <a:t>H</a:t>
            </a:r>
            <a:r>
              <a:rPr lang="en-US" sz="2400" baseline="-25000">
                <a:solidFill>
                  <a:schemeClr val="tx1"/>
                </a:solidFill>
                <a:latin typeface="Arial Narrow" panose="020B0606020202030204" pitchFamily="34" charset="0"/>
              </a:rPr>
              <a:t>PFS</a:t>
            </a:r>
          </a:p>
          <a:p>
            <a:pPr algn="ctr"/>
            <a:r>
              <a:rPr lang="el-GR" sz="2400">
                <a:solidFill>
                  <a:schemeClr val="tx1"/>
                </a:solidFill>
                <a:latin typeface="Arial Narrow" panose="020B0606020202030204" pitchFamily="34" charset="0"/>
              </a:rPr>
              <a:t>α</a:t>
            </a:r>
            <a:r>
              <a:rPr lang="en-US" sz="2400">
                <a:solidFill>
                  <a:schemeClr val="tx1"/>
                </a:solidFill>
                <a:latin typeface="Arial Narrow" panose="020B0606020202030204" pitchFamily="34" charset="0"/>
              </a:rPr>
              <a:t>=0.025</a:t>
            </a:r>
          </a:p>
        </p:txBody>
      </p:sp>
      <p:sp>
        <p:nvSpPr>
          <p:cNvPr id="25" name="Oval 24">
            <a:extLst>
              <a:ext uri="{FF2B5EF4-FFF2-40B4-BE49-F238E27FC236}">
                <a16:creationId xmlns:a16="http://schemas.microsoft.com/office/drawing/2014/main" id="{0E1C40C3-C2B2-55E0-0FE0-47C6531600AA}"/>
              </a:ext>
            </a:extLst>
          </p:cNvPr>
          <p:cNvSpPr/>
          <p:nvPr/>
        </p:nvSpPr>
        <p:spPr>
          <a:xfrm>
            <a:off x="15523064" y="3336290"/>
            <a:ext cx="1540848" cy="1540848"/>
          </a:xfrm>
          <a:prstGeom prst="ellipse">
            <a:avLst/>
          </a:prstGeom>
          <a:solidFill>
            <a:schemeClr val="bg1"/>
          </a:solidFill>
          <a:ln w="28575">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400">
                <a:solidFill>
                  <a:schemeClr val="tx1"/>
                </a:solidFill>
                <a:latin typeface="Arial Narrow" panose="020B0606020202030204" pitchFamily="34" charset="0"/>
              </a:rPr>
              <a:t>H</a:t>
            </a:r>
            <a:r>
              <a:rPr lang="en-US" sz="2400" baseline="-25000">
                <a:solidFill>
                  <a:schemeClr val="tx1"/>
                </a:solidFill>
                <a:latin typeface="Arial Narrow" panose="020B0606020202030204" pitchFamily="34" charset="0"/>
              </a:rPr>
              <a:t>OS</a:t>
            </a:r>
          </a:p>
          <a:p>
            <a:pPr algn="ctr"/>
            <a:r>
              <a:rPr lang="el-GR" sz="2400">
                <a:solidFill>
                  <a:schemeClr val="tx1"/>
                </a:solidFill>
                <a:latin typeface="Arial Narrow" panose="020B0606020202030204" pitchFamily="34" charset="0"/>
              </a:rPr>
              <a:t>α</a:t>
            </a:r>
            <a:r>
              <a:rPr lang="en-US" sz="2400">
                <a:solidFill>
                  <a:schemeClr val="tx1"/>
                </a:solidFill>
                <a:latin typeface="Arial Narrow" panose="020B0606020202030204" pitchFamily="34" charset="0"/>
              </a:rPr>
              <a:t>=0</a:t>
            </a:r>
          </a:p>
        </p:txBody>
      </p:sp>
      <p:cxnSp>
        <p:nvCxnSpPr>
          <p:cNvPr id="26" name="Straight Arrow Connector 25">
            <a:extLst>
              <a:ext uri="{FF2B5EF4-FFF2-40B4-BE49-F238E27FC236}">
                <a16:creationId xmlns:a16="http://schemas.microsoft.com/office/drawing/2014/main" id="{07BF945A-9660-E7B2-8443-E6D1A5CB4642}"/>
              </a:ext>
            </a:extLst>
          </p:cNvPr>
          <p:cNvCxnSpPr>
            <a:cxnSpLocks/>
            <a:stCxn id="24" idx="6"/>
            <a:endCxn id="25" idx="2"/>
          </p:cNvCxnSpPr>
          <p:nvPr/>
        </p:nvCxnSpPr>
        <p:spPr>
          <a:xfrm>
            <a:off x="14771077" y="4106714"/>
            <a:ext cx="751987" cy="0"/>
          </a:xfrm>
          <a:prstGeom prst="straightConnector1">
            <a:avLst/>
          </a:prstGeom>
          <a:ln w="28575">
            <a:solidFill>
              <a:srgbClr val="5B8DC3"/>
            </a:solidFill>
            <a:tailEnd type="triangle"/>
          </a:ln>
        </p:spPr>
        <p:style>
          <a:lnRef idx="1">
            <a:schemeClr val="dk1"/>
          </a:lnRef>
          <a:fillRef idx="0">
            <a:schemeClr val="dk1"/>
          </a:fillRef>
          <a:effectRef idx="0">
            <a:schemeClr val="dk1"/>
          </a:effectRef>
          <a:fontRef idx="minor">
            <a:schemeClr val="tx1"/>
          </a:fontRef>
        </p:style>
      </p:cxnSp>
      <p:sp>
        <p:nvSpPr>
          <p:cNvPr id="46" name="Rectangle 45">
            <a:extLst>
              <a:ext uri="{FF2B5EF4-FFF2-40B4-BE49-F238E27FC236}">
                <a16:creationId xmlns:a16="http://schemas.microsoft.com/office/drawing/2014/main" id="{C1972FC1-E7B8-E139-8EC6-48C20B9DCF49}"/>
              </a:ext>
            </a:extLst>
          </p:cNvPr>
          <p:cNvSpPr/>
          <p:nvPr/>
        </p:nvSpPr>
        <p:spPr>
          <a:xfrm>
            <a:off x="12877989" y="5124677"/>
            <a:ext cx="4581901" cy="2517969"/>
          </a:xfrm>
          <a:prstGeom prst="rect">
            <a:avLst/>
          </a:prstGeom>
          <a:solidFill>
            <a:srgbClr val="5B8DC3"/>
          </a:solidFill>
          <a:ln>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48" name="TextBox 47">
            <a:extLst>
              <a:ext uri="{FF2B5EF4-FFF2-40B4-BE49-F238E27FC236}">
                <a16:creationId xmlns:a16="http://schemas.microsoft.com/office/drawing/2014/main" id="{53CD7EA8-DA43-4332-63A0-36667D5EE63D}"/>
              </a:ext>
            </a:extLst>
          </p:cNvPr>
          <p:cNvSpPr txBox="1"/>
          <p:nvPr/>
        </p:nvSpPr>
        <p:spPr>
          <a:xfrm>
            <a:off x="12877989" y="5136630"/>
            <a:ext cx="4581900" cy="461665"/>
          </a:xfrm>
          <a:prstGeom prst="rect">
            <a:avLst/>
          </a:prstGeom>
          <a:noFill/>
        </p:spPr>
        <p:txBody>
          <a:bodyPr wrap="square">
            <a:spAutoFit/>
          </a:bodyPr>
          <a:lstStyle/>
          <a:p>
            <a:pPr algn="ctr"/>
            <a:r>
              <a:rPr lang="en-US" altLang="zh-CN" sz="2400" b="1" dirty="0">
                <a:solidFill>
                  <a:schemeClr val="bg1"/>
                </a:solidFill>
                <a:latin typeface="Arial Narrow" panose="020B0606020202030204" pitchFamily="34" charset="0"/>
              </a:rPr>
              <a:t>Other s</a:t>
            </a:r>
            <a:r>
              <a:rPr lang="en-US" sz="2400" b="1" dirty="0">
                <a:solidFill>
                  <a:schemeClr val="bg1"/>
                </a:solidFill>
                <a:latin typeface="Arial Narrow" panose="020B0606020202030204" pitchFamily="34" charset="0"/>
              </a:rPr>
              <a:t>econdary endpoints</a:t>
            </a:r>
            <a:endParaRPr lang="en-US" b="1" dirty="0">
              <a:solidFill>
                <a:schemeClr val="bg1"/>
              </a:solidFill>
              <a:latin typeface="Arial Narrow" panose="020B0606020202030204" pitchFamily="34" charset="0"/>
            </a:endParaRPr>
          </a:p>
        </p:txBody>
      </p:sp>
      <p:sp>
        <p:nvSpPr>
          <p:cNvPr id="50" name="Rectangle 49">
            <a:extLst>
              <a:ext uri="{FF2B5EF4-FFF2-40B4-BE49-F238E27FC236}">
                <a16:creationId xmlns:a16="http://schemas.microsoft.com/office/drawing/2014/main" id="{06D25EE6-651A-7575-5FFC-9A3F08590C21}"/>
              </a:ext>
            </a:extLst>
          </p:cNvPr>
          <p:cNvSpPr/>
          <p:nvPr/>
        </p:nvSpPr>
        <p:spPr>
          <a:xfrm>
            <a:off x="12988746" y="5598295"/>
            <a:ext cx="4358553" cy="1990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lvl="2" indent="-342900">
              <a:buClr>
                <a:srgbClr val="5B8DC3"/>
              </a:buClr>
              <a:buFont typeface="Arial" panose="020B0604020202020204" pitchFamily="34" charset="0"/>
              <a:buChar char="•"/>
            </a:pPr>
            <a:r>
              <a:rPr lang="en-US" sz="2400" dirty="0">
                <a:solidFill>
                  <a:schemeClr val="tx1"/>
                </a:solidFill>
                <a:latin typeface="Arial Narrow" panose="020B0606020202030204" pitchFamily="34" charset="0"/>
              </a:rPr>
              <a:t>PFS (INV)</a:t>
            </a:r>
          </a:p>
          <a:p>
            <a:pPr marL="342900" lvl="2" indent="-342900">
              <a:buClr>
                <a:srgbClr val="5B8DC3"/>
              </a:buClr>
              <a:buFont typeface="Arial" panose="020B0604020202020204" pitchFamily="34" charset="0"/>
              <a:buChar char="•"/>
            </a:pPr>
            <a:r>
              <a:rPr lang="en-US" sz="2400" dirty="0">
                <a:solidFill>
                  <a:schemeClr val="tx1"/>
                </a:solidFill>
                <a:latin typeface="Arial Narrow" panose="020B0606020202030204" pitchFamily="34" charset="0"/>
              </a:rPr>
              <a:t>ORR (BICR &amp; INV) </a:t>
            </a:r>
          </a:p>
          <a:p>
            <a:pPr marL="342900" lvl="2" indent="-342900">
              <a:buClr>
                <a:srgbClr val="5B8DC3"/>
              </a:buClr>
              <a:buFont typeface="Arial" panose="020B0604020202020204" pitchFamily="34" charset="0"/>
              <a:buChar char="•"/>
            </a:pPr>
            <a:r>
              <a:rPr lang="en-US" sz="2400" dirty="0">
                <a:solidFill>
                  <a:schemeClr val="tx1"/>
                </a:solidFill>
                <a:latin typeface="Arial Narrow" panose="020B0606020202030204" pitchFamily="34" charset="0"/>
              </a:rPr>
              <a:t>DCR (BICR &amp; INV)</a:t>
            </a:r>
          </a:p>
          <a:p>
            <a:pPr marL="342900" lvl="2" indent="-342900">
              <a:buClr>
                <a:srgbClr val="5B8DC3"/>
              </a:buClr>
              <a:buFont typeface="Arial" panose="020B0604020202020204" pitchFamily="34" charset="0"/>
              <a:buChar char="•"/>
            </a:pPr>
            <a:r>
              <a:rPr lang="en-US" sz="2400" dirty="0">
                <a:solidFill>
                  <a:schemeClr val="tx1"/>
                </a:solidFill>
                <a:latin typeface="Arial Narrow" panose="020B0606020202030204" pitchFamily="34" charset="0"/>
              </a:rPr>
              <a:t>DOR (BICR &amp; INV)</a:t>
            </a:r>
          </a:p>
          <a:p>
            <a:pPr marL="342900" lvl="2" indent="-342900">
              <a:buClr>
                <a:srgbClr val="5B8DC3"/>
              </a:buClr>
              <a:buFont typeface="Arial" panose="020B0604020202020204" pitchFamily="34" charset="0"/>
              <a:buChar char="•"/>
            </a:pPr>
            <a:r>
              <a:rPr lang="en-US" sz="2400" dirty="0">
                <a:solidFill>
                  <a:schemeClr val="tx1"/>
                </a:solidFill>
                <a:latin typeface="Arial Narrow" panose="020B0606020202030204" pitchFamily="34" charset="0"/>
              </a:rPr>
              <a:t>Safety, PK, Immunogenicity</a:t>
            </a:r>
          </a:p>
        </p:txBody>
      </p:sp>
      <p:sp>
        <p:nvSpPr>
          <p:cNvPr id="22" name="Espace réservé du texte 3">
            <a:extLst>
              <a:ext uri="{FF2B5EF4-FFF2-40B4-BE49-F238E27FC236}">
                <a16:creationId xmlns:a16="http://schemas.microsoft.com/office/drawing/2014/main" id="{06887295-10D4-6D3B-5F81-1357EE20CC29}"/>
              </a:ext>
            </a:extLst>
          </p:cNvPr>
          <p:cNvSpPr txBox="1">
            <a:spLocks/>
          </p:cNvSpPr>
          <p:nvPr/>
        </p:nvSpPr>
        <p:spPr>
          <a:xfrm>
            <a:off x="1428750" y="9238766"/>
            <a:ext cx="3661865" cy="361449"/>
          </a:xfrm>
          <a:prstGeom prst="rect">
            <a:avLst/>
          </a:prstGeom>
        </p:spPr>
        <p:txBody>
          <a:bodyPr/>
          <a:lstStyle>
            <a:lvl1pPr marL="0" indent="0" algn="l" defTabSz="914400" rtl="0" eaLnBrk="1" latinLnBrk="0" hangingPunct="1">
              <a:spcBef>
                <a:spcPct val="20000"/>
              </a:spcBef>
              <a:buFont typeface="Arial" pitchFamily="34" charset="0"/>
              <a:buNone/>
              <a:defRPr sz="150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Bo Lan, MD</a:t>
            </a:r>
          </a:p>
        </p:txBody>
      </p:sp>
    </p:spTree>
    <p:extLst>
      <p:ext uri="{BB962C8B-B14F-4D97-AF65-F5344CB8AC3E}">
        <p14:creationId xmlns:p14="http://schemas.microsoft.com/office/powerpoint/2010/main" val="1681294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1">
            <a:extLst>
              <a:ext uri="{FF2B5EF4-FFF2-40B4-BE49-F238E27FC236}">
                <a16:creationId xmlns:a16="http://schemas.microsoft.com/office/drawing/2014/main" id="{F01A5A1B-357F-368E-3BA7-DF20E5E9FF22}"/>
              </a:ext>
            </a:extLst>
          </p:cNvPr>
          <p:cNvSpPr>
            <a:spLocks noGrp="1"/>
          </p:cNvSpPr>
          <p:nvPr>
            <p:ph type="body" sz="quarter" idx="10"/>
          </p:nvPr>
        </p:nvSpPr>
        <p:spPr>
          <a:xfrm>
            <a:off x="720000" y="658800"/>
            <a:ext cx="5562600" cy="1005078"/>
          </a:xfrm>
        </p:spPr>
        <p:txBody>
          <a:bodyPr/>
          <a:lstStyle/>
          <a:p>
            <a:r>
              <a:rPr lang="en-US"/>
              <a:t>Patient Disposition</a:t>
            </a:r>
          </a:p>
        </p:txBody>
      </p:sp>
      <p:sp>
        <p:nvSpPr>
          <p:cNvPr id="3" name="TextBox 2">
            <a:extLst>
              <a:ext uri="{FF2B5EF4-FFF2-40B4-BE49-F238E27FC236}">
                <a16:creationId xmlns:a16="http://schemas.microsoft.com/office/drawing/2014/main" id="{33B52F1C-7446-EB64-E86E-5EAA100094FB}"/>
              </a:ext>
            </a:extLst>
          </p:cNvPr>
          <p:cNvSpPr txBox="1"/>
          <p:nvPr/>
        </p:nvSpPr>
        <p:spPr>
          <a:xfrm>
            <a:off x="1428750" y="8869434"/>
            <a:ext cx="3135979" cy="369332"/>
          </a:xfrm>
          <a:prstGeom prst="rect">
            <a:avLst/>
          </a:prstGeom>
          <a:noFill/>
        </p:spPr>
        <p:txBody>
          <a:bodyPr wrap="square" rtlCol="0">
            <a:spAutoFit/>
          </a:bodyPr>
          <a:lstStyle/>
          <a:p>
            <a:r>
              <a:rPr lang="en-US" b="1" i="1">
                <a:latin typeface="Arial Narrow" panose="020B0606020202030204" pitchFamily="34" charset="0"/>
              </a:rPr>
              <a:t>Data cut off: July 21, 2026</a:t>
            </a:r>
          </a:p>
        </p:txBody>
      </p:sp>
      <p:sp>
        <p:nvSpPr>
          <p:cNvPr id="2" name="Espace réservé du texte 4">
            <a:extLst>
              <a:ext uri="{FF2B5EF4-FFF2-40B4-BE49-F238E27FC236}">
                <a16:creationId xmlns:a16="http://schemas.microsoft.com/office/drawing/2014/main" id="{D67319D5-AC19-3D5F-CD8F-D04E3464A096}"/>
              </a:ext>
            </a:extLst>
          </p:cNvPr>
          <p:cNvSpPr txBox="1">
            <a:spLocks/>
          </p:cNvSpPr>
          <p:nvPr/>
        </p:nvSpPr>
        <p:spPr>
          <a:xfrm>
            <a:off x="6413411" y="1710795"/>
            <a:ext cx="4071937" cy="540000"/>
          </a:xfrm>
          <a:prstGeom prst="rect">
            <a:avLst/>
          </a:prstGeom>
          <a:solidFill>
            <a:srgbClr val="5B8DC3"/>
          </a:solidFill>
          <a:ln w="28575">
            <a:solidFill>
              <a:srgbClr val="5B8DC3"/>
            </a:solidFill>
          </a:ln>
        </p:spPr>
        <p:txBody>
          <a:bodyPr anchor="ctr" anchorCtr="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b="1">
                <a:solidFill>
                  <a:schemeClr val="bg1"/>
                </a:solidFill>
                <a:latin typeface="Arial Narrow" panose="020B0606020202030204" pitchFamily="34" charset="0"/>
              </a:rPr>
              <a:t>560 Patients screened</a:t>
            </a:r>
          </a:p>
        </p:txBody>
      </p:sp>
      <p:cxnSp>
        <p:nvCxnSpPr>
          <p:cNvPr id="32" name="直接箭头连接符 7">
            <a:extLst>
              <a:ext uri="{FF2B5EF4-FFF2-40B4-BE49-F238E27FC236}">
                <a16:creationId xmlns:a16="http://schemas.microsoft.com/office/drawing/2014/main" id="{E239D9A2-8823-A94A-90BA-6D94765F79B6}"/>
              </a:ext>
            </a:extLst>
          </p:cNvPr>
          <p:cNvCxnSpPr>
            <a:cxnSpLocks/>
          </p:cNvCxnSpPr>
          <p:nvPr/>
        </p:nvCxnSpPr>
        <p:spPr>
          <a:xfrm>
            <a:off x="8449379" y="2250794"/>
            <a:ext cx="0" cy="504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10">
            <a:extLst>
              <a:ext uri="{FF2B5EF4-FFF2-40B4-BE49-F238E27FC236}">
                <a16:creationId xmlns:a16="http://schemas.microsoft.com/office/drawing/2014/main" id="{16FA7645-4DCD-6D6D-45A2-57C4712E3300}"/>
              </a:ext>
            </a:extLst>
          </p:cNvPr>
          <p:cNvCxnSpPr>
            <a:cxnSpLocks/>
          </p:cNvCxnSpPr>
          <p:nvPr/>
        </p:nvCxnSpPr>
        <p:spPr>
          <a:xfrm>
            <a:off x="8449379" y="2463397"/>
            <a:ext cx="246698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Espace réservé du texte 4">
            <a:extLst>
              <a:ext uri="{FF2B5EF4-FFF2-40B4-BE49-F238E27FC236}">
                <a16:creationId xmlns:a16="http://schemas.microsoft.com/office/drawing/2014/main" id="{ED7D9880-B9A9-1DFC-E78B-E4CAF1B2A559}"/>
              </a:ext>
            </a:extLst>
          </p:cNvPr>
          <p:cNvSpPr txBox="1">
            <a:spLocks/>
          </p:cNvSpPr>
          <p:nvPr/>
        </p:nvSpPr>
        <p:spPr>
          <a:xfrm>
            <a:off x="10942552" y="1716321"/>
            <a:ext cx="5530286" cy="1571625"/>
          </a:xfrm>
          <a:prstGeom prst="rect">
            <a:avLst/>
          </a:prstGeom>
          <a:solidFill>
            <a:schemeClr val="bg1"/>
          </a:solidFill>
          <a:ln>
            <a:solidFill>
              <a:schemeClr val="accent3"/>
            </a:solidFill>
          </a:ln>
        </p:spPr>
        <p:style>
          <a:lnRef idx="2">
            <a:schemeClr val="accent5"/>
          </a:lnRef>
          <a:fillRef idx="1">
            <a:schemeClr val="lt1"/>
          </a:fillRef>
          <a:effectRef idx="0">
            <a:schemeClr val="accent5"/>
          </a:effectRef>
          <a:fontRef idx="minor">
            <a:schemeClr val="dk1"/>
          </a:fontRef>
        </p:style>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2000">
                <a:solidFill>
                  <a:srgbClr val="333333"/>
                </a:solidFill>
              </a:rPr>
              <a:t>177 Screen failure</a:t>
            </a:r>
            <a:endParaRPr lang="en-US" sz="2000" noProof="0">
              <a:solidFill>
                <a:srgbClr val="333333"/>
              </a:solidFill>
            </a:endParaRPr>
          </a:p>
          <a:p>
            <a:pPr marL="342900" indent="-342900">
              <a:spcBef>
                <a:spcPts val="0"/>
              </a:spcBef>
              <a:buFont typeface="Arial" panose="020B0604020202020204" pitchFamily="34" charset="0"/>
              <a:buChar char="•"/>
            </a:pPr>
            <a:r>
              <a:rPr lang="en-US" sz="2000" noProof="0">
                <a:solidFill>
                  <a:srgbClr val="333333"/>
                </a:solidFill>
              </a:rPr>
              <a:t>158 Did not meet inclusion or met exclusion criteria</a:t>
            </a:r>
          </a:p>
          <a:p>
            <a:pPr marL="342900" indent="-342900">
              <a:spcBef>
                <a:spcPts val="0"/>
              </a:spcBef>
              <a:buFont typeface="Arial" panose="020B0604020202020204" pitchFamily="34" charset="0"/>
              <a:buChar char="•"/>
            </a:pPr>
            <a:r>
              <a:rPr lang="en-US" sz="2000" noProof="0">
                <a:solidFill>
                  <a:srgbClr val="333333"/>
                </a:solidFill>
              </a:rPr>
              <a:t>12 </a:t>
            </a:r>
            <a:r>
              <a:rPr lang="en-US" sz="2000">
                <a:solidFill>
                  <a:srgbClr val="333333"/>
                </a:solidFill>
              </a:rPr>
              <a:t>Patients withdr</a:t>
            </a:r>
            <a:r>
              <a:rPr lang="en-US" altLang="zh-CN" sz="2000">
                <a:solidFill>
                  <a:srgbClr val="333333"/>
                </a:solidFill>
              </a:rPr>
              <a:t>e</a:t>
            </a:r>
            <a:r>
              <a:rPr lang="en-US" sz="2000">
                <a:solidFill>
                  <a:srgbClr val="333333"/>
                </a:solidFill>
              </a:rPr>
              <a:t>w informed consent</a:t>
            </a:r>
            <a:endParaRPr lang="en-US" sz="2000" noProof="0">
              <a:solidFill>
                <a:srgbClr val="333333"/>
              </a:solidFill>
            </a:endParaRPr>
          </a:p>
          <a:p>
            <a:pPr marL="342900" indent="-342900">
              <a:spcBef>
                <a:spcPts val="0"/>
              </a:spcBef>
              <a:buFont typeface="Arial" panose="020B0604020202020204" pitchFamily="34" charset="0"/>
              <a:buChar char="•"/>
            </a:pPr>
            <a:r>
              <a:rPr lang="en-US" sz="2000" noProof="0">
                <a:solidFill>
                  <a:srgbClr val="333333"/>
                </a:solidFill>
              </a:rPr>
              <a:t>7 </a:t>
            </a:r>
            <a:r>
              <a:rPr lang="en-US" sz="2000">
                <a:solidFill>
                  <a:srgbClr val="333333"/>
                </a:solidFill>
              </a:rPr>
              <a:t>Patients due to other reasons</a:t>
            </a:r>
            <a:endParaRPr lang="en-US" sz="2000" noProof="0">
              <a:solidFill>
                <a:srgbClr val="333333"/>
              </a:solidFill>
            </a:endParaRPr>
          </a:p>
        </p:txBody>
      </p:sp>
      <p:sp>
        <p:nvSpPr>
          <p:cNvPr id="36" name="Espace réservé du texte 4">
            <a:extLst>
              <a:ext uri="{FF2B5EF4-FFF2-40B4-BE49-F238E27FC236}">
                <a16:creationId xmlns:a16="http://schemas.microsoft.com/office/drawing/2014/main" id="{96676831-F6EA-59B1-101E-F27144452D3C}"/>
              </a:ext>
            </a:extLst>
          </p:cNvPr>
          <p:cNvSpPr txBox="1">
            <a:spLocks/>
          </p:cNvSpPr>
          <p:nvPr/>
        </p:nvSpPr>
        <p:spPr>
          <a:xfrm>
            <a:off x="6413411" y="2766364"/>
            <a:ext cx="4071937" cy="540000"/>
          </a:xfrm>
          <a:prstGeom prst="rect">
            <a:avLst/>
          </a:prstGeom>
          <a:solidFill>
            <a:srgbClr val="5B8DC3"/>
          </a:solidFill>
          <a:ln w="28575">
            <a:solidFill>
              <a:srgbClr val="5B8DC3"/>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a:solidFill>
                  <a:schemeClr val="bg1"/>
                </a:solidFill>
              </a:rPr>
              <a:t>383 Patients</a:t>
            </a:r>
            <a:r>
              <a:rPr lang="en-US" sz="2000" b="1" noProof="0">
                <a:solidFill>
                  <a:schemeClr val="bg1"/>
                </a:solidFill>
              </a:rPr>
              <a:t> randomized</a:t>
            </a:r>
          </a:p>
        </p:txBody>
      </p:sp>
      <p:cxnSp>
        <p:nvCxnSpPr>
          <p:cNvPr id="37" name="直接连接符 15">
            <a:extLst>
              <a:ext uri="{FF2B5EF4-FFF2-40B4-BE49-F238E27FC236}">
                <a16:creationId xmlns:a16="http://schemas.microsoft.com/office/drawing/2014/main" id="{E7097D02-6BEC-C4F9-9A20-49D952631E6A}"/>
              </a:ext>
            </a:extLst>
          </p:cNvPr>
          <p:cNvCxnSpPr>
            <a:cxnSpLocks/>
          </p:cNvCxnSpPr>
          <p:nvPr/>
        </p:nvCxnSpPr>
        <p:spPr>
          <a:xfrm flipH="1">
            <a:off x="8449379" y="3292716"/>
            <a:ext cx="1" cy="324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18">
            <a:extLst>
              <a:ext uri="{FF2B5EF4-FFF2-40B4-BE49-F238E27FC236}">
                <a16:creationId xmlns:a16="http://schemas.microsoft.com/office/drawing/2014/main" id="{6B159A56-1EB7-2B8D-9878-2A69BB49F25D}"/>
              </a:ext>
            </a:extLst>
          </p:cNvPr>
          <p:cNvCxnSpPr>
            <a:cxnSpLocks/>
          </p:cNvCxnSpPr>
          <p:nvPr/>
        </p:nvCxnSpPr>
        <p:spPr>
          <a:xfrm flipH="1">
            <a:off x="6909340" y="3619292"/>
            <a:ext cx="339403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箭头连接符 22">
            <a:extLst>
              <a:ext uri="{FF2B5EF4-FFF2-40B4-BE49-F238E27FC236}">
                <a16:creationId xmlns:a16="http://schemas.microsoft.com/office/drawing/2014/main" id="{6116803C-4C41-5FF8-6055-AD5EF24AE4DC}"/>
              </a:ext>
            </a:extLst>
          </p:cNvPr>
          <p:cNvCxnSpPr>
            <a:cxnSpLocks/>
          </p:cNvCxnSpPr>
          <p:nvPr/>
        </p:nvCxnSpPr>
        <p:spPr>
          <a:xfrm>
            <a:off x="6912526" y="3619292"/>
            <a:ext cx="0" cy="25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25">
            <a:extLst>
              <a:ext uri="{FF2B5EF4-FFF2-40B4-BE49-F238E27FC236}">
                <a16:creationId xmlns:a16="http://schemas.microsoft.com/office/drawing/2014/main" id="{27BB28E5-68BB-7E12-1519-E91AF045EF90}"/>
              </a:ext>
            </a:extLst>
          </p:cNvPr>
          <p:cNvCxnSpPr>
            <a:cxnSpLocks/>
          </p:cNvCxnSpPr>
          <p:nvPr/>
        </p:nvCxnSpPr>
        <p:spPr>
          <a:xfrm>
            <a:off x="10300242" y="3619292"/>
            <a:ext cx="0" cy="25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Espace réservé du texte 4">
            <a:extLst>
              <a:ext uri="{FF2B5EF4-FFF2-40B4-BE49-F238E27FC236}">
                <a16:creationId xmlns:a16="http://schemas.microsoft.com/office/drawing/2014/main" id="{2E5DCE8A-9BB3-4168-EC38-8A7F4E2A6874}"/>
              </a:ext>
            </a:extLst>
          </p:cNvPr>
          <p:cNvSpPr txBox="1">
            <a:spLocks/>
          </p:cNvSpPr>
          <p:nvPr/>
        </p:nvSpPr>
        <p:spPr>
          <a:xfrm>
            <a:off x="5527344" y="3871290"/>
            <a:ext cx="2923200" cy="763200"/>
          </a:xfrm>
          <a:prstGeom prst="rect">
            <a:avLst/>
          </a:prstGeom>
          <a:solidFill>
            <a:srgbClr val="17AD86"/>
          </a:solid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a:solidFill>
                  <a:schemeClr val="bg1"/>
                </a:solidFill>
              </a:rPr>
              <a:t>190 Assigned to </a:t>
            </a:r>
          </a:p>
          <a:p>
            <a:pPr algn="ctr"/>
            <a:r>
              <a:rPr lang="en-US" sz="2000" b="1" err="1">
                <a:solidFill>
                  <a:schemeClr val="bg1"/>
                </a:solidFill>
              </a:rPr>
              <a:t>iza-bren</a:t>
            </a:r>
            <a:r>
              <a:rPr lang="en-US" sz="2000" b="1">
                <a:solidFill>
                  <a:schemeClr val="bg1"/>
                </a:solidFill>
              </a:rPr>
              <a:t> arm (ITT)</a:t>
            </a:r>
            <a:r>
              <a:rPr lang="en-US" sz="2000" b="1" noProof="0">
                <a:solidFill>
                  <a:schemeClr val="bg1"/>
                </a:solidFill>
              </a:rPr>
              <a:t> </a:t>
            </a:r>
          </a:p>
        </p:txBody>
      </p:sp>
      <p:sp>
        <p:nvSpPr>
          <p:cNvPr id="42" name="Espace réservé du texte 4">
            <a:extLst>
              <a:ext uri="{FF2B5EF4-FFF2-40B4-BE49-F238E27FC236}">
                <a16:creationId xmlns:a16="http://schemas.microsoft.com/office/drawing/2014/main" id="{ED72008B-8002-9CF2-A7AC-C435DDCDD00A}"/>
              </a:ext>
            </a:extLst>
          </p:cNvPr>
          <p:cNvSpPr txBox="1">
            <a:spLocks/>
          </p:cNvSpPr>
          <p:nvPr/>
        </p:nvSpPr>
        <p:spPr>
          <a:xfrm>
            <a:off x="8635687" y="3871290"/>
            <a:ext cx="2923200" cy="763200"/>
          </a:xfrm>
          <a:prstGeom prst="rect">
            <a:avLst/>
          </a:prstGeom>
          <a:solidFill>
            <a:srgbClr val="D39F2A"/>
          </a:solid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a:solidFill>
                  <a:schemeClr val="bg1"/>
                </a:solidFill>
              </a:rPr>
              <a:t>193 Assigned </a:t>
            </a:r>
            <a:r>
              <a:rPr lang="en-US" sz="2000" b="1" noProof="0">
                <a:solidFill>
                  <a:schemeClr val="bg1"/>
                </a:solidFill>
              </a:rPr>
              <a:t>to comparator arm (ITT) </a:t>
            </a:r>
          </a:p>
        </p:txBody>
      </p:sp>
      <p:cxnSp>
        <p:nvCxnSpPr>
          <p:cNvPr id="43" name="直接箭头连接符 28">
            <a:extLst>
              <a:ext uri="{FF2B5EF4-FFF2-40B4-BE49-F238E27FC236}">
                <a16:creationId xmlns:a16="http://schemas.microsoft.com/office/drawing/2014/main" id="{56C080D9-07D6-603C-6DE6-7B16AB2F2EE2}"/>
              </a:ext>
            </a:extLst>
          </p:cNvPr>
          <p:cNvCxnSpPr>
            <a:cxnSpLocks/>
            <a:stCxn id="41" idx="2"/>
            <a:endCxn id="45" idx="0"/>
          </p:cNvCxnSpPr>
          <p:nvPr/>
        </p:nvCxnSpPr>
        <p:spPr>
          <a:xfrm>
            <a:off x="6988944" y="4634490"/>
            <a:ext cx="0" cy="5289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29">
            <a:extLst>
              <a:ext uri="{FF2B5EF4-FFF2-40B4-BE49-F238E27FC236}">
                <a16:creationId xmlns:a16="http://schemas.microsoft.com/office/drawing/2014/main" id="{2333D72C-5DEA-A4B3-331F-46A4ECCC4DF7}"/>
              </a:ext>
            </a:extLst>
          </p:cNvPr>
          <p:cNvCxnSpPr>
            <a:cxnSpLocks/>
            <a:stCxn id="42" idx="2"/>
            <a:endCxn id="46" idx="0"/>
          </p:cNvCxnSpPr>
          <p:nvPr/>
        </p:nvCxnSpPr>
        <p:spPr>
          <a:xfrm>
            <a:off x="10097287" y="4634490"/>
            <a:ext cx="0" cy="5289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Espace réservé du texte 4">
            <a:extLst>
              <a:ext uri="{FF2B5EF4-FFF2-40B4-BE49-F238E27FC236}">
                <a16:creationId xmlns:a16="http://schemas.microsoft.com/office/drawing/2014/main" id="{6EF7BEB7-04C7-E812-64A1-8E63A060EC3C}"/>
              </a:ext>
            </a:extLst>
          </p:cNvPr>
          <p:cNvSpPr txBox="1">
            <a:spLocks/>
          </p:cNvSpPr>
          <p:nvPr/>
        </p:nvSpPr>
        <p:spPr>
          <a:xfrm>
            <a:off x="5527344" y="5163394"/>
            <a:ext cx="2923200" cy="763200"/>
          </a:xfrm>
          <a:prstGeom prst="rect">
            <a:avLst/>
          </a:prstGeom>
          <a:solidFill>
            <a:srgbClr val="17AD86"/>
          </a:solid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bg1"/>
                </a:solidFill>
              </a:rPr>
              <a:t>190 Treated with </a:t>
            </a:r>
          </a:p>
          <a:p>
            <a:pPr algn="ctr"/>
            <a:r>
              <a:rPr lang="en-US" sz="2000" b="1" noProof="0" err="1">
                <a:solidFill>
                  <a:schemeClr val="bg1"/>
                </a:solidFill>
              </a:rPr>
              <a:t>iza-bren</a:t>
            </a:r>
            <a:r>
              <a:rPr lang="en-US" sz="2000" b="1" noProof="0">
                <a:solidFill>
                  <a:schemeClr val="bg1"/>
                </a:solidFill>
              </a:rPr>
              <a:t> (</a:t>
            </a:r>
            <a:r>
              <a:rPr lang="en-US" sz="2000" b="1" noProof="0" err="1">
                <a:solidFill>
                  <a:schemeClr val="bg1"/>
                </a:solidFill>
              </a:rPr>
              <a:t>mITT</a:t>
            </a:r>
            <a:r>
              <a:rPr lang="en-US" sz="2000" b="1" noProof="0">
                <a:solidFill>
                  <a:schemeClr val="bg1"/>
                </a:solidFill>
              </a:rPr>
              <a:t>)</a:t>
            </a:r>
          </a:p>
        </p:txBody>
      </p:sp>
      <p:sp>
        <p:nvSpPr>
          <p:cNvPr id="46" name="Espace réservé du texte 4">
            <a:extLst>
              <a:ext uri="{FF2B5EF4-FFF2-40B4-BE49-F238E27FC236}">
                <a16:creationId xmlns:a16="http://schemas.microsoft.com/office/drawing/2014/main" id="{C372D42B-E9CC-E257-A2FA-66FE5E3F5421}"/>
              </a:ext>
            </a:extLst>
          </p:cNvPr>
          <p:cNvSpPr txBox="1">
            <a:spLocks/>
          </p:cNvSpPr>
          <p:nvPr/>
        </p:nvSpPr>
        <p:spPr>
          <a:xfrm>
            <a:off x="8635687" y="5163394"/>
            <a:ext cx="2923200" cy="763200"/>
          </a:xfrm>
          <a:prstGeom prst="rect">
            <a:avLst/>
          </a:prstGeom>
          <a:solidFill>
            <a:srgbClr val="D39F2A"/>
          </a:solid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bg1"/>
                </a:solidFill>
              </a:rPr>
              <a:t>193 Treated with </a:t>
            </a:r>
            <a:r>
              <a:rPr lang="en-US" sz="2000" b="1">
                <a:solidFill>
                  <a:schemeClr val="bg1"/>
                </a:solidFill>
              </a:rPr>
              <a:t>TPC</a:t>
            </a:r>
            <a:r>
              <a:rPr lang="en-US" sz="2000" b="1" noProof="0">
                <a:solidFill>
                  <a:schemeClr val="bg1"/>
                </a:solidFill>
              </a:rPr>
              <a:t> (</a:t>
            </a:r>
            <a:r>
              <a:rPr lang="en-US" sz="2000" b="1" noProof="0" err="1">
                <a:solidFill>
                  <a:schemeClr val="bg1"/>
                </a:solidFill>
              </a:rPr>
              <a:t>mITT</a:t>
            </a:r>
            <a:r>
              <a:rPr lang="en-US" sz="2000" b="1" noProof="0">
                <a:solidFill>
                  <a:schemeClr val="bg1"/>
                </a:solidFill>
              </a:rPr>
              <a:t>)</a:t>
            </a:r>
          </a:p>
        </p:txBody>
      </p:sp>
      <p:cxnSp>
        <p:nvCxnSpPr>
          <p:cNvPr id="47" name="直接箭头连接符 40">
            <a:extLst>
              <a:ext uri="{FF2B5EF4-FFF2-40B4-BE49-F238E27FC236}">
                <a16:creationId xmlns:a16="http://schemas.microsoft.com/office/drawing/2014/main" id="{A8593210-B3FD-70C9-26FA-719B97FE65DD}"/>
              </a:ext>
            </a:extLst>
          </p:cNvPr>
          <p:cNvCxnSpPr>
            <a:cxnSpLocks/>
            <a:stCxn id="45" idx="2"/>
            <a:endCxn id="52" idx="0"/>
          </p:cNvCxnSpPr>
          <p:nvPr/>
        </p:nvCxnSpPr>
        <p:spPr>
          <a:xfrm>
            <a:off x="6988944" y="5926594"/>
            <a:ext cx="0" cy="17190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Espace réservé du texte 4">
            <a:extLst>
              <a:ext uri="{FF2B5EF4-FFF2-40B4-BE49-F238E27FC236}">
                <a16:creationId xmlns:a16="http://schemas.microsoft.com/office/drawing/2014/main" id="{47896F68-DA1B-AC1A-77D3-FF3A17BE265A}"/>
              </a:ext>
            </a:extLst>
          </p:cNvPr>
          <p:cNvSpPr txBox="1">
            <a:spLocks/>
          </p:cNvSpPr>
          <p:nvPr/>
        </p:nvSpPr>
        <p:spPr>
          <a:xfrm>
            <a:off x="1260763" y="5317973"/>
            <a:ext cx="4081436" cy="3088800"/>
          </a:xfrm>
          <a:prstGeom prst="rect">
            <a:avLst/>
          </a:prstGeom>
          <a:no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spcAft>
                <a:spcPts val="1200"/>
              </a:spcAft>
            </a:pPr>
            <a:r>
              <a:rPr lang="en-US" sz="2000" b="1" noProof="0">
                <a:solidFill>
                  <a:schemeClr val="tx1"/>
                </a:solidFill>
              </a:rPr>
              <a:t>165 End of treatment </a:t>
            </a:r>
          </a:p>
          <a:p>
            <a:pPr marL="342900" indent="-342900">
              <a:spcBef>
                <a:spcPts val="0"/>
              </a:spcBef>
              <a:buClr>
                <a:srgbClr val="17AD86"/>
              </a:buClr>
              <a:buFont typeface="Arial" panose="020B0604020202020204" pitchFamily="34" charset="0"/>
              <a:buChar char="•"/>
            </a:pPr>
            <a:r>
              <a:rPr lang="en-US" sz="2000" noProof="0">
                <a:solidFill>
                  <a:schemeClr val="tx1"/>
                </a:solidFill>
              </a:rPr>
              <a:t>123 Progressive disease </a:t>
            </a:r>
          </a:p>
          <a:p>
            <a:pPr marL="342900" indent="-342900">
              <a:spcBef>
                <a:spcPts val="0"/>
              </a:spcBef>
              <a:buClr>
                <a:srgbClr val="17AD86"/>
              </a:buClr>
              <a:buFont typeface="Arial" panose="020B0604020202020204" pitchFamily="34" charset="0"/>
              <a:buChar char="•"/>
            </a:pPr>
            <a:r>
              <a:rPr lang="en-US" sz="2000" noProof="0">
                <a:solidFill>
                  <a:schemeClr val="tx1"/>
                </a:solidFill>
              </a:rPr>
              <a:t>24 Voluntarily withdrawal</a:t>
            </a:r>
          </a:p>
          <a:p>
            <a:pPr marL="342900" indent="-342900">
              <a:spcBef>
                <a:spcPts val="0"/>
              </a:spcBef>
              <a:buClr>
                <a:srgbClr val="17AD86"/>
              </a:buClr>
              <a:buFont typeface="Arial" panose="020B0604020202020204" pitchFamily="34" charset="0"/>
              <a:buChar char="•"/>
            </a:pPr>
            <a:r>
              <a:rPr lang="en-US" sz="2000">
                <a:solidFill>
                  <a:schemeClr val="tx1"/>
                </a:solidFill>
              </a:rPr>
              <a:t>4 </a:t>
            </a:r>
            <a:r>
              <a:rPr lang="en-US" altLang="zh-CN" sz="2000">
                <a:solidFill>
                  <a:schemeClr val="tx1"/>
                </a:solidFill>
              </a:rPr>
              <a:t>Death</a:t>
            </a:r>
          </a:p>
          <a:p>
            <a:pPr marL="342900" indent="-342900">
              <a:spcBef>
                <a:spcPts val="0"/>
              </a:spcBef>
              <a:buClr>
                <a:srgbClr val="17AD86"/>
              </a:buClr>
              <a:buFont typeface="Arial" panose="020B0604020202020204" pitchFamily="34" charset="0"/>
              <a:buChar char="•"/>
            </a:pPr>
            <a:r>
              <a:rPr lang="en-US" sz="2000">
                <a:solidFill>
                  <a:schemeClr val="tx1"/>
                </a:solidFill>
              </a:rPr>
              <a:t>4 Treatment delayed for &gt; 28 days</a:t>
            </a:r>
            <a:endParaRPr lang="en-US" sz="2000" noProof="0">
              <a:solidFill>
                <a:schemeClr val="tx1"/>
              </a:solidFill>
            </a:endParaRPr>
          </a:p>
          <a:p>
            <a:pPr marL="342900" indent="-342900">
              <a:spcBef>
                <a:spcPts val="0"/>
              </a:spcBef>
              <a:buClr>
                <a:srgbClr val="17AD86"/>
              </a:buClr>
              <a:buFont typeface="Arial" panose="020B0604020202020204" pitchFamily="34" charset="0"/>
              <a:buChar char="•"/>
            </a:pPr>
            <a:r>
              <a:rPr lang="en-US" sz="2000">
                <a:solidFill>
                  <a:schemeClr val="tx1"/>
                </a:solidFill>
              </a:rPr>
              <a:t>3 Adverse events</a:t>
            </a:r>
          </a:p>
          <a:p>
            <a:pPr marL="342900" indent="-342900">
              <a:spcBef>
                <a:spcPts val="0"/>
              </a:spcBef>
              <a:buClr>
                <a:srgbClr val="17AD86"/>
              </a:buClr>
              <a:buFont typeface="Arial" panose="020B0604020202020204" pitchFamily="34" charset="0"/>
              <a:buChar char="•"/>
            </a:pPr>
            <a:r>
              <a:rPr lang="en-US" sz="2000">
                <a:solidFill>
                  <a:schemeClr val="tx1"/>
                </a:solidFill>
              </a:rPr>
              <a:t>2 Investigator’s decision</a:t>
            </a:r>
          </a:p>
          <a:p>
            <a:pPr marL="342900" indent="-342900">
              <a:spcBef>
                <a:spcPts val="0"/>
              </a:spcBef>
              <a:buClr>
                <a:srgbClr val="17AD86"/>
              </a:buClr>
              <a:buFont typeface="Arial" panose="020B0604020202020204" pitchFamily="34" charset="0"/>
              <a:buChar char="•"/>
            </a:pPr>
            <a:r>
              <a:rPr lang="en-US" sz="2000">
                <a:solidFill>
                  <a:schemeClr val="tx1"/>
                </a:solidFill>
              </a:rPr>
              <a:t>2 Initiation of new anti-cancer therapy</a:t>
            </a:r>
          </a:p>
          <a:p>
            <a:pPr marL="342900" indent="-342900">
              <a:spcBef>
                <a:spcPts val="0"/>
              </a:spcBef>
              <a:buClr>
                <a:srgbClr val="17AD86"/>
              </a:buClr>
              <a:buFont typeface="Arial" panose="020B0604020202020204" pitchFamily="34" charset="0"/>
              <a:buChar char="•"/>
            </a:pPr>
            <a:r>
              <a:rPr lang="en-US" sz="2000" noProof="0">
                <a:solidFill>
                  <a:schemeClr val="tx1"/>
                </a:solidFill>
              </a:rPr>
              <a:t>3 Other</a:t>
            </a:r>
          </a:p>
        </p:txBody>
      </p:sp>
      <p:cxnSp>
        <p:nvCxnSpPr>
          <p:cNvPr id="49" name="直接箭头连接符 51">
            <a:extLst>
              <a:ext uri="{FF2B5EF4-FFF2-40B4-BE49-F238E27FC236}">
                <a16:creationId xmlns:a16="http://schemas.microsoft.com/office/drawing/2014/main" id="{6F0F4B52-64DE-64C4-1D79-8D802DB280F0}"/>
              </a:ext>
            </a:extLst>
          </p:cNvPr>
          <p:cNvCxnSpPr>
            <a:cxnSpLocks/>
            <a:stCxn id="46" idx="2"/>
            <a:endCxn id="53" idx="0"/>
          </p:cNvCxnSpPr>
          <p:nvPr/>
        </p:nvCxnSpPr>
        <p:spPr>
          <a:xfrm>
            <a:off x="10097287" y="5926594"/>
            <a:ext cx="0" cy="17187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52">
            <a:extLst>
              <a:ext uri="{FF2B5EF4-FFF2-40B4-BE49-F238E27FC236}">
                <a16:creationId xmlns:a16="http://schemas.microsoft.com/office/drawing/2014/main" id="{8A464850-CCA0-4BA6-D08A-D4F36C589F0A}"/>
              </a:ext>
            </a:extLst>
          </p:cNvPr>
          <p:cNvCxnSpPr>
            <a:cxnSpLocks/>
          </p:cNvCxnSpPr>
          <p:nvPr/>
        </p:nvCxnSpPr>
        <p:spPr>
          <a:xfrm flipV="1">
            <a:off x="10109170" y="6863274"/>
            <a:ext cx="163486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Espace réservé du texte 4">
            <a:extLst>
              <a:ext uri="{FF2B5EF4-FFF2-40B4-BE49-F238E27FC236}">
                <a16:creationId xmlns:a16="http://schemas.microsoft.com/office/drawing/2014/main" id="{231CA087-7B24-2699-DC02-D34658A556C5}"/>
              </a:ext>
            </a:extLst>
          </p:cNvPr>
          <p:cNvSpPr txBox="1">
            <a:spLocks/>
          </p:cNvSpPr>
          <p:nvPr/>
        </p:nvSpPr>
        <p:spPr>
          <a:xfrm>
            <a:off x="11744031" y="5317973"/>
            <a:ext cx="4728812" cy="2327399"/>
          </a:xfrm>
          <a:prstGeom prst="rect">
            <a:avLst/>
          </a:prstGeom>
          <a:no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spcAft>
                <a:spcPts val="1200"/>
              </a:spcAft>
            </a:pPr>
            <a:r>
              <a:rPr lang="en-US" sz="2000" b="1" noProof="0">
                <a:solidFill>
                  <a:schemeClr val="tx1"/>
                </a:solidFill>
              </a:rPr>
              <a:t>185 </a:t>
            </a:r>
            <a:r>
              <a:rPr lang="en-US" sz="2000" b="1">
                <a:solidFill>
                  <a:schemeClr val="tx1"/>
                </a:solidFill>
              </a:rPr>
              <a:t>End</a:t>
            </a:r>
            <a:r>
              <a:rPr lang="en-US" sz="2000" b="1" noProof="0">
                <a:solidFill>
                  <a:schemeClr val="tx1"/>
                </a:solidFill>
              </a:rPr>
              <a:t> of treatment</a:t>
            </a:r>
          </a:p>
          <a:p>
            <a:pPr marL="342900" indent="-342900">
              <a:spcBef>
                <a:spcPts val="0"/>
              </a:spcBef>
              <a:buClr>
                <a:srgbClr val="D39F2A"/>
              </a:buClr>
              <a:buFont typeface="Arial" panose="020B0604020202020204" pitchFamily="34" charset="0"/>
              <a:buChar char="•"/>
            </a:pPr>
            <a:r>
              <a:rPr lang="en-US" sz="2000" noProof="0">
                <a:solidFill>
                  <a:schemeClr val="tx1"/>
                </a:solidFill>
              </a:rPr>
              <a:t>164 Progressive disease </a:t>
            </a:r>
          </a:p>
          <a:p>
            <a:pPr marL="342900" indent="-342900">
              <a:spcBef>
                <a:spcPts val="0"/>
              </a:spcBef>
              <a:buClr>
                <a:srgbClr val="D39F2A"/>
              </a:buClr>
              <a:buFont typeface="Arial" panose="020B0604020202020204" pitchFamily="34" charset="0"/>
              <a:buChar char="•"/>
            </a:pPr>
            <a:r>
              <a:rPr lang="en-US" sz="2000" noProof="0">
                <a:solidFill>
                  <a:schemeClr val="tx1"/>
                </a:solidFill>
              </a:rPr>
              <a:t>15 Voluntarily withdrawal</a:t>
            </a:r>
          </a:p>
          <a:p>
            <a:pPr marL="342900" indent="-342900">
              <a:spcBef>
                <a:spcPts val="0"/>
              </a:spcBef>
              <a:buClr>
                <a:srgbClr val="D39F2A"/>
              </a:buClr>
              <a:buFont typeface="Arial" panose="020B0604020202020204" pitchFamily="34" charset="0"/>
              <a:buChar char="•"/>
            </a:pPr>
            <a:r>
              <a:rPr lang="en-US" sz="2000">
                <a:solidFill>
                  <a:schemeClr val="tx1"/>
                </a:solidFill>
              </a:rPr>
              <a:t>3 Investigator’s decision</a:t>
            </a:r>
            <a:endParaRPr lang="en-US" sz="2000" noProof="0">
              <a:solidFill>
                <a:schemeClr val="tx1"/>
              </a:solidFill>
            </a:endParaRPr>
          </a:p>
          <a:p>
            <a:pPr marL="342900" indent="-342900">
              <a:spcBef>
                <a:spcPts val="0"/>
              </a:spcBef>
              <a:buClr>
                <a:srgbClr val="D39F2A"/>
              </a:buClr>
              <a:buFont typeface="Arial" panose="020B0604020202020204" pitchFamily="34" charset="0"/>
              <a:buChar char="•"/>
            </a:pPr>
            <a:r>
              <a:rPr lang="en-US" sz="2000" noProof="0">
                <a:solidFill>
                  <a:schemeClr val="tx1"/>
                </a:solidFill>
              </a:rPr>
              <a:t>2 Death</a:t>
            </a:r>
          </a:p>
          <a:p>
            <a:pPr marL="342900" indent="-342900">
              <a:spcBef>
                <a:spcPts val="0"/>
              </a:spcBef>
              <a:buClr>
                <a:srgbClr val="D39F2A"/>
              </a:buClr>
              <a:buFont typeface="Arial" panose="020B0604020202020204" pitchFamily="34" charset="0"/>
              <a:buChar char="•"/>
            </a:pPr>
            <a:r>
              <a:rPr lang="en-US" sz="2000" noProof="0">
                <a:solidFill>
                  <a:schemeClr val="tx1"/>
                </a:solidFill>
              </a:rPr>
              <a:t>1 Adverse events</a:t>
            </a:r>
          </a:p>
        </p:txBody>
      </p:sp>
      <p:sp>
        <p:nvSpPr>
          <p:cNvPr id="52" name="Espace réservé du texte 4">
            <a:extLst>
              <a:ext uri="{FF2B5EF4-FFF2-40B4-BE49-F238E27FC236}">
                <a16:creationId xmlns:a16="http://schemas.microsoft.com/office/drawing/2014/main" id="{00C32F3F-3E3D-ECB7-1EE5-F915A5761867}"/>
              </a:ext>
            </a:extLst>
          </p:cNvPr>
          <p:cNvSpPr txBox="1">
            <a:spLocks/>
          </p:cNvSpPr>
          <p:nvPr/>
        </p:nvSpPr>
        <p:spPr>
          <a:xfrm>
            <a:off x="5527344" y="7645595"/>
            <a:ext cx="2923200" cy="763200"/>
          </a:xfrm>
          <a:prstGeom prst="rect">
            <a:avLst/>
          </a:prstGeom>
          <a:solidFill>
            <a:srgbClr val="17AD86"/>
          </a:solid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a:solidFill>
                  <a:schemeClr val="bg1"/>
                </a:solidFill>
              </a:rPr>
              <a:t>25</a:t>
            </a:r>
            <a:r>
              <a:rPr lang="en-US" sz="2000" b="1" noProof="0">
                <a:solidFill>
                  <a:schemeClr val="bg1"/>
                </a:solidFill>
              </a:rPr>
              <a:t> </a:t>
            </a:r>
            <a:r>
              <a:rPr lang="en-US" sz="2000" b="1">
                <a:solidFill>
                  <a:schemeClr val="bg1"/>
                </a:solidFill>
              </a:rPr>
              <a:t>Treatment</a:t>
            </a:r>
            <a:r>
              <a:rPr lang="en-US" sz="2000" b="1" noProof="0">
                <a:solidFill>
                  <a:schemeClr val="bg1"/>
                </a:solidFill>
              </a:rPr>
              <a:t> ongoing </a:t>
            </a:r>
          </a:p>
        </p:txBody>
      </p:sp>
      <p:sp>
        <p:nvSpPr>
          <p:cNvPr id="53" name="Espace réservé du texte 4">
            <a:extLst>
              <a:ext uri="{FF2B5EF4-FFF2-40B4-BE49-F238E27FC236}">
                <a16:creationId xmlns:a16="http://schemas.microsoft.com/office/drawing/2014/main" id="{AE1B53F2-B531-B156-719B-A6014C49A680}"/>
              </a:ext>
            </a:extLst>
          </p:cNvPr>
          <p:cNvSpPr txBox="1">
            <a:spLocks/>
          </p:cNvSpPr>
          <p:nvPr/>
        </p:nvSpPr>
        <p:spPr>
          <a:xfrm>
            <a:off x="8635687" y="7645376"/>
            <a:ext cx="2923200" cy="763200"/>
          </a:xfrm>
          <a:prstGeom prst="rect">
            <a:avLst/>
          </a:prstGeom>
          <a:solidFill>
            <a:srgbClr val="D39F2A"/>
          </a:solid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bg1"/>
                </a:solidFill>
              </a:rPr>
              <a:t>8 </a:t>
            </a:r>
            <a:r>
              <a:rPr lang="en-US" sz="2000" b="1">
                <a:solidFill>
                  <a:schemeClr val="bg1"/>
                </a:solidFill>
              </a:rPr>
              <a:t>Treatment </a:t>
            </a:r>
            <a:r>
              <a:rPr lang="en-US" sz="2000" b="1" noProof="0">
                <a:solidFill>
                  <a:schemeClr val="bg1"/>
                </a:solidFill>
              </a:rPr>
              <a:t>ongoing </a:t>
            </a:r>
          </a:p>
        </p:txBody>
      </p:sp>
      <p:cxnSp>
        <p:nvCxnSpPr>
          <p:cNvPr id="54" name="直接箭头连接符 30">
            <a:extLst>
              <a:ext uri="{FF2B5EF4-FFF2-40B4-BE49-F238E27FC236}">
                <a16:creationId xmlns:a16="http://schemas.microsoft.com/office/drawing/2014/main" id="{05F5ACC3-5056-300A-C5B3-F1CFCD094E71}"/>
              </a:ext>
            </a:extLst>
          </p:cNvPr>
          <p:cNvCxnSpPr>
            <a:cxnSpLocks/>
          </p:cNvCxnSpPr>
          <p:nvPr/>
        </p:nvCxnSpPr>
        <p:spPr>
          <a:xfrm flipH="1">
            <a:off x="5310552" y="6863274"/>
            <a:ext cx="167839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Espace réservé du texte 3">
            <a:extLst>
              <a:ext uri="{FF2B5EF4-FFF2-40B4-BE49-F238E27FC236}">
                <a16:creationId xmlns:a16="http://schemas.microsoft.com/office/drawing/2014/main" id="{52E95C5E-3E85-8519-69A4-F4BF50743031}"/>
              </a:ext>
            </a:extLst>
          </p:cNvPr>
          <p:cNvSpPr txBox="1">
            <a:spLocks/>
          </p:cNvSpPr>
          <p:nvPr/>
        </p:nvSpPr>
        <p:spPr>
          <a:xfrm>
            <a:off x="1428750" y="9238766"/>
            <a:ext cx="3661865" cy="361449"/>
          </a:xfrm>
          <a:prstGeom prst="rect">
            <a:avLst/>
          </a:prstGeom>
        </p:spPr>
        <p:txBody>
          <a:bodyPr/>
          <a:lstStyle>
            <a:lvl1pPr marL="0" indent="0" algn="l" defTabSz="914400" rtl="0" eaLnBrk="1" latinLnBrk="0" hangingPunct="1">
              <a:spcBef>
                <a:spcPct val="20000"/>
              </a:spcBef>
              <a:buFont typeface="Arial" pitchFamily="34" charset="0"/>
              <a:buNone/>
              <a:defRPr sz="150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Bo Lan, MD</a:t>
            </a:r>
          </a:p>
        </p:txBody>
      </p:sp>
    </p:spTree>
    <p:extLst>
      <p:ext uri="{BB962C8B-B14F-4D97-AF65-F5344CB8AC3E}">
        <p14:creationId xmlns:p14="http://schemas.microsoft.com/office/powerpoint/2010/main" val="1047216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22E9F-D138-F721-0AAF-C06D7BBDF1CB}"/>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CD5E3FA-8573-967E-58D1-AB90BEDE1743}"/>
              </a:ext>
            </a:extLst>
          </p:cNvPr>
          <p:cNvGraphicFramePr>
            <a:graphicFrameLocks noGrp="1"/>
          </p:cNvGraphicFramePr>
          <p:nvPr>
            <p:extLst>
              <p:ext uri="{D42A27DB-BD31-4B8C-83A1-F6EECF244321}">
                <p14:modId xmlns:p14="http://schemas.microsoft.com/office/powerpoint/2010/main" val="2532849884"/>
              </p:ext>
            </p:extLst>
          </p:nvPr>
        </p:nvGraphicFramePr>
        <p:xfrm>
          <a:off x="720003" y="1620214"/>
          <a:ext cx="8172000" cy="7146600"/>
        </p:xfrm>
        <a:graphic>
          <a:graphicData uri="http://schemas.openxmlformats.org/drawingml/2006/table">
            <a:tbl>
              <a:tblPr>
                <a:tableStyleId>{F5AB1C69-6EDB-4FF4-983F-18BD219EF322}</a:tableStyleId>
              </a:tblPr>
              <a:tblGrid>
                <a:gridCol w="4428000">
                  <a:extLst>
                    <a:ext uri="{9D8B030D-6E8A-4147-A177-3AD203B41FA5}">
                      <a16:colId xmlns:a16="http://schemas.microsoft.com/office/drawing/2014/main" val="2414111926"/>
                    </a:ext>
                  </a:extLst>
                </a:gridCol>
                <a:gridCol w="1872000">
                  <a:extLst>
                    <a:ext uri="{9D8B030D-6E8A-4147-A177-3AD203B41FA5}">
                      <a16:colId xmlns:a16="http://schemas.microsoft.com/office/drawing/2014/main" val="913582623"/>
                    </a:ext>
                  </a:extLst>
                </a:gridCol>
                <a:gridCol w="1872000">
                  <a:extLst>
                    <a:ext uri="{9D8B030D-6E8A-4147-A177-3AD203B41FA5}">
                      <a16:colId xmlns:a16="http://schemas.microsoft.com/office/drawing/2014/main" val="725831010"/>
                    </a:ext>
                  </a:extLst>
                </a:gridCol>
              </a:tblGrid>
              <a:tr h="881734">
                <a:tc>
                  <a:txBody>
                    <a:bodyPr/>
                    <a:lstStyle/>
                    <a:p>
                      <a:pPr marL="0" algn="ctr" defTabSz="914400" rtl="0" eaLnBrk="1" latinLnBrk="0" hangingPunct="1">
                        <a:lnSpc>
                          <a:spcPct val="100000"/>
                        </a:lnSpc>
                        <a:spcBef>
                          <a:spcPts val="0"/>
                        </a:spcBef>
                        <a:spcAft>
                          <a:spcPts val="0"/>
                        </a:spcAft>
                        <a:buNone/>
                      </a:pPr>
                      <a:endParaRPr sz="2000" b="1" kern="100">
                        <a:solidFill>
                          <a:schemeClr val="bg1"/>
                        </a:solidFill>
                        <a:effectLst/>
                        <a:latin typeface="Arial Narrow"/>
                        <a:ea typeface="DengXian"/>
                      </a:endParaRPr>
                    </a:p>
                  </a:txBody>
                  <a:tcPr marL="7613" marR="7613" marT="7613" marB="0" anchor="ctr">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Iza-</a:t>
                      </a:r>
                      <a:r>
                        <a:rPr lang="en-US" sz="2000" b="1" kern="100" err="1">
                          <a:solidFill>
                            <a:schemeClr val="bg1"/>
                          </a:solidFill>
                          <a:effectLst/>
                          <a:latin typeface="Arial Narrow"/>
                          <a:ea typeface="DengXian"/>
                          <a:cs typeface="Courier"/>
                        </a:rPr>
                        <a:t>bren</a:t>
                      </a:r>
                      <a:br>
                        <a:rPr lang="en-US" sz="2000" b="1" kern="100">
                          <a:solidFill>
                            <a:srgbClr val="FFFFFF"/>
                          </a:solidFill>
                          <a:effectLst/>
                          <a:latin typeface="Arial Narrow"/>
                          <a:ea typeface="DengXian"/>
                          <a:cs typeface="Courier"/>
                        </a:rPr>
                      </a:br>
                      <a:r>
                        <a:rPr lang="en-US" sz="2000" b="1" kern="100">
                          <a:solidFill>
                            <a:schemeClr val="bg1"/>
                          </a:solidFill>
                          <a:effectLst/>
                          <a:latin typeface="Arial Narrow"/>
                          <a:ea typeface="DengXian"/>
                          <a:cs typeface="Courier"/>
                        </a:rPr>
                        <a:t>(N = 190)</a:t>
                      </a:r>
                      <a:endParaRPr lang="en-US" sz="2000" b="1" kern="100">
                        <a:solidFill>
                          <a:schemeClr val="bg1"/>
                        </a:solidFill>
                        <a:effectLst/>
                        <a:latin typeface="Arial Narrow"/>
                        <a:ea typeface="DengXian"/>
                      </a:endParaRPr>
                    </a:p>
                  </a:txBody>
                  <a:tcPr marL="6350" marR="6350" marT="0" marB="0" anchor="ctr">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TPC</a:t>
                      </a:r>
                      <a:br>
                        <a:rPr lang="en-US" sz="2000" b="1" kern="100">
                          <a:solidFill>
                            <a:schemeClr val="bg1"/>
                          </a:solidFill>
                          <a:effectLst/>
                          <a:latin typeface="Arial Narrow"/>
                          <a:ea typeface="DengXian"/>
                          <a:cs typeface="Courier"/>
                        </a:rPr>
                      </a:br>
                      <a:r>
                        <a:rPr lang="en-US" sz="2000" b="1" kern="100">
                          <a:solidFill>
                            <a:schemeClr val="bg1"/>
                          </a:solidFill>
                          <a:effectLst/>
                          <a:latin typeface="Arial Narrow"/>
                          <a:ea typeface="DengXian"/>
                          <a:cs typeface="Courier"/>
                        </a:rPr>
                        <a:t>(N = 193)</a:t>
                      </a:r>
                      <a:endParaRPr lang="en-US" sz="2000" b="1" kern="100">
                        <a:solidFill>
                          <a:schemeClr val="bg1"/>
                        </a:solidFill>
                        <a:effectLst/>
                        <a:latin typeface="Arial Narrow"/>
                        <a:ea typeface="DengXian"/>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39F2A"/>
                    </a:solidFill>
                  </a:tcPr>
                </a:tc>
                <a:extLst>
                  <a:ext uri="{0D108BD9-81ED-4DB2-BD59-A6C34878D82A}">
                    <a16:rowId xmlns:a16="http://schemas.microsoft.com/office/drawing/2014/main" val="2976247530"/>
                  </a:ext>
                </a:extLst>
              </a:tr>
              <a:tr h="452458">
                <a:tc>
                  <a:txBody>
                    <a:bodyPr/>
                    <a:lstStyle/>
                    <a:p>
                      <a:pPr marL="108000" algn="l" fontAlgn="ctr">
                        <a:lnSpc>
                          <a:spcPct val="100000"/>
                        </a:lnSpc>
                        <a:spcBef>
                          <a:spcPts val="0"/>
                        </a:spcBef>
                        <a:spcAft>
                          <a:spcPts val="0"/>
                        </a:spcAft>
                      </a:pPr>
                      <a:r>
                        <a:rPr lang="en-US" sz="2000" b="1" i="0" u="none" strike="noStrike">
                          <a:solidFill>
                            <a:schemeClr val="tx1"/>
                          </a:solidFill>
                          <a:effectLst/>
                          <a:latin typeface="Arial Narrow"/>
                        </a:rPr>
                        <a:t>Median (range) age, years</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54.0 (33.0, 71.0)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54.0 (27.0, 70.0)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037112844"/>
                  </a:ext>
                </a:extLst>
              </a:tr>
              <a:tr h="452458">
                <a:tc>
                  <a:txBody>
                    <a:bodyPr/>
                    <a:lstStyle/>
                    <a:p>
                      <a:pPr marL="108000" algn="l" fontAlgn="ctr">
                        <a:lnSpc>
                          <a:spcPct val="100000"/>
                        </a:lnSpc>
                        <a:spcBef>
                          <a:spcPts val="0"/>
                        </a:spcBef>
                        <a:spcAft>
                          <a:spcPts val="0"/>
                        </a:spcAft>
                      </a:pPr>
                      <a:r>
                        <a:rPr lang="en-US" sz="2000" b="1" i="0" u="none" strike="noStrike">
                          <a:solidFill>
                            <a:schemeClr val="tx1"/>
                          </a:solidFill>
                          <a:effectLst/>
                          <a:latin typeface="Arial Narrow"/>
                        </a:rPr>
                        <a:t>Age group (years), n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9390081"/>
                  </a:ext>
                </a:extLst>
              </a:tr>
              <a:tr h="452458">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&lt; 65</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166 (87.4)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172 (89.1)</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82419533"/>
                  </a:ext>
                </a:extLst>
              </a:tr>
              <a:tr h="452458">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 65</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24 (12.6)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21 (10.9)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1109411"/>
                  </a:ext>
                </a:extLst>
              </a:tr>
              <a:tr h="452458">
                <a:tc>
                  <a:txBody>
                    <a:bodyPr/>
                    <a:lstStyle/>
                    <a:p>
                      <a:pPr marL="108000" algn="l" fontAlgn="ctr">
                        <a:lnSpc>
                          <a:spcPct val="100000"/>
                        </a:lnSpc>
                        <a:spcBef>
                          <a:spcPts val="0"/>
                        </a:spcBef>
                        <a:spcAft>
                          <a:spcPts val="0"/>
                        </a:spcAft>
                      </a:pPr>
                      <a:r>
                        <a:rPr lang="en-US" sz="2000" b="1" i="0" u="none" strike="noStrike">
                          <a:solidFill>
                            <a:schemeClr val="tx1"/>
                          </a:solidFill>
                          <a:effectLst/>
                          <a:latin typeface="Arial Narrow"/>
                        </a:rPr>
                        <a:t>Previous chemotherapy lines, n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45597424"/>
                  </a:ext>
                </a:extLst>
              </a:tr>
              <a:tr h="452458">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1 line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135 (71.1)</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139 (72.0)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53187917"/>
                  </a:ext>
                </a:extLst>
              </a:tr>
              <a:tr h="452458">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2 lines</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55 (28.9)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54 (28.0)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53390235"/>
                  </a:ext>
                </a:extLst>
              </a:tr>
              <a:tr h="440867">
                <a:tc>
                  <a:txBody>
                    <a:bodyPr/>
                    <a:lstStyle/>
                    <a:p>
                      <a:pPr marL="108000" algn="l" defTabSz="914400" rtl="0" eaLnBrk="1" fontAlgn="ctr" latinLnBrk="0" hangingPunct="1">
                        <a:lnSpc>
                          <a:spcPct val="100000"/>
                        </a:lnSpc>
                        <a:spcBef>
                          <a:spcPts val="0"/>
                        </a:spcBef>
                        <a:spcAft>
                          <a:spcPts val="0"/>
                        </a:spcAft>
                        <a:buNone/>
                      </a:pPr>
                      <a:r>
                        <a:rPr lang="pt-BR" sz="2000" b="1" i="0" u="none" strike="noStrike" kern="1200">
                          <a:solidFill>
                            <a:schemeClr val="tx1"/>
                          </a:solidFill>
                          <a:effectLst/>
                          <a:latin typeface="Arial Narrow"/>
                          <a:ea typeface="+mn-ea"/>
                          <a:cs typeface="+mn-cs"/>
                        </a:rPr>
                        <a:t>CNS metastases, n (%)</a:t>
                      </a:r>
                      <a:endParaRPr lang="en-US" sz="2000" b="1" i="0" u="none" strike="noStrike" kern="1200">
                        <a:solidFill>
                          <a:schemeClr val="tx1"/>
                        </a:solidFill>
                        <a:effectLst/>
                        <a:latin typeface="Arial Narrow"/>
                        <a:ea typeface="+mn-ea"/>
                        <a:cs typeface="+mn-cs"/>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7950" algn="ctr" defTabSz="914400" rtl="0" eaLnBrk="1" fontAlgn="ctr" latinLnBrk="0" hangingPunct="1">
                        <a:lnSpc>
                          <a:spcPct val="100000"/>
                        </a:lnSpc>
                        <a:spcBef>
                          <a:spcPts val="0"/>
                        </a:spcBef>
                        <a:spcAft>
                          <a:spcPts val="0"/>
                        </a:spcAft>
                        <a:buNone/>
                      </a:pPr>
                      <a:endParaRPr lang="en-US" sz="2000" b="0" i="0" u="none" strike="noStrike" kern="12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7950" algn="ctr" defTabSz="914400" rtl="0" eaLnBrk="1" fontAlgn="ctr" latinLnBrk="0" hangingPunct="1">
                        <a:lnSpc>
                          <a:spcPct val="100000"/>
                        </a:lnSpc>
                        <a:spcBef>
                          <a:spcPts val="0"/>
                        </a:spcBef>
                        <a:spcAft>
                          <a:spcPts val="0"/>
                        </a:spcAft>
                        <a:buNone/>
                      </a:pPr>
                      <a:endParaRPr lang="en-US" sz="2000" b="0" i="0" u="none" strike="noStrike" kern="12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1045127"/>
                  </a:ext>
                </a:extLst>
              </a:tr>
              <a:tr h="440867">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Yes</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4 (2.1)</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3 (1.6)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45033141"/>
                  </a:ext>
                </a:extLst>
              </a:tr>
              <a:tr h="440867">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No</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186 (97.9)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190 (98.4)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15970082"/>
                  </a:ext>
                </a:extLst>
              </a:tr>
              <a:tr h="452458">
                <a:tc>
                  <a:txBody>
                    <a:bodyPr/>
                    <a:lstStyle/>
                    <a:p>
                      <a:pPr marL="108000" marR="0" lvl="0" indent="0" algn="l" defTabSz="914400" rtl="0" eaLnBrk="1" fontAlgn="ctr" latinLnBrk="0" hangingPunct="1">
                        <a:lnSpc>
                          <a:spcPct val="100000"/>
                        </a:lnSpc>
                        <a:spcBef>
                          <a:spcPts val="0"/>
                        </a:spcBef>
                        <a:spcAft>
                          <a:spcPts val="0"/>
                        </a:spcAft>
                        <a:buClrTx/>
                        <a:buSzTx/>
                        <a:buFontTx/>
                        <a:buNone/>
                        <a:tabLst/>
                        <a:defRPr/>
                      </a:pPr>
                      <a:r>
                        <a:rPr lang="en-US" sz="2000" b="1" i="0" u="none" strike="noStrike" kern="1200">
                          <a:solidFill>
                            <a:schemeClr val="tx1"/>
                          </a:solidFill>
                          <a:effectLst/>
                          <a:latin typeface="Arial Narrow"/>
                          <a:ea typeface="+mn-ea"/>
                          <a:cs typeface="+mn-cs"/>
                        </a:rPr>
                        <a:t>HER2 expression, n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22065939"/>
                  </a:ext>
                </a:extLst>
              </a:tr>
              <a:tr h="440867">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IHC 0</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64 (33.7)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66 (34.2)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5292416"/>
                  </a:ext>
                </a:extLst>
              </a:tr>
              <a:tr h="440867">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IHC 1+</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73 (38.4)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74 (38.3)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32865485"/>
                  </a:ext>
                </a:extLst>
              </a:tr>
              <a:tr h="440867">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IHC 2+/ISH-</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a:solidFill>
                            <a:schemeClr val="tx1"/>
                          </a:solidFill>
                          <a:effectLst/>
                          <a:latin typeface="Arial Narrow"/>
                          <a:ea typeface="DengXian"/>
                          <a:cs typeface="Times New Roman" panose="02020603050405020304" pitchFamily="18" charset="0"/>
                        </a:rPr>
                        <a:t>53 (27.9)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dirty="0">
                          <a:solidFill>
                            <a:schemeClr val="tx1"/>
                          </a:solidFill>
                          <a:effectLst/>
                          <a:latin typeface="Arial Narrow"/>
                          <a:ea typeface="DengXian"/>
                          <a:cs typeface="Times New Roman" panose="02020603050405020304" pitchFamily="18" charset="0"/>
                        </a:rPr>
                        <a:t>53 (27.5)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2728519"/>
                  </a:ext>
                </a:extLst>
              </a:tr>
            </a:tbl>
          </a:graphicData>
        </a:graphic>
      </p:graphicFrame>
      <p:sp>
        <p:nvSpPr>
          <p:cNvPr id="8" name="Espace réservé du texte 1">
            <a:extLst>
              <a:ext uri="{FF2B5EF4-FFF2-40B4-BE49-F238E27FC236}">
                <a16:creationId xmlns:a16="http://schemas.microsoft.com/office/drawing/2014/main" id="{F95F9A33-C24B-4D8A-F328-BA06B7E6A384}"/>
              </a:ext>
            </a:extLst>
          </p:cNvPr>
          <p:cNvSpPr>
            <a:spLocks noGrp="1"/>
          </p:cNvSpPr>
          <p:nvPr>
            <p:ph type="body" sz="quarter" idx="10"/>
          </p:nvPr>
        </p:nvSpPr>
        <p:spPr>
          <a:xfrm>
            <a:off x="719999" y="658800"/>
            <a:ext cx="13591745" cy="1005078"/>
          </a:xfrm>
          <a:noFill/>
        </p:spPr>
        <p:txBody>
          <a:bodyPr/>
          <a:lstStyle/>
          <a:p>
            <a:r>
              <a:rPr lang="en-US"/>
              <a:t>Baseline Characteristics</a:t>
            </a:r>
          </a:p>
        </p:txBody>
      </p:sp>
      <p:graphicFrame>
        <p:nvGraphicFramePr>
          <p:cNvPr id="9" name="Table 8">
            <a:extLst>
              <a:ext uri="{FF2B5EF4-FFF2-40B4-BE49-F238E27FC236}">
                <a16:creationId xmlns:a16="http://schemas.microsoft.com/office/drawing/2014/main" id="{CA007D79-10FF-CBF3-0E8D-99E01314A851}"/>
              </a:ext>
            </a:extLst>
          </p:cNvPr>
          <p:cNvGraphicFramePr>
            <a:graphicFrameLocks noGrp="1"/>
          </p:cNvGraphicFramePr>
          <p:nvPr>
            <p:extLst>
              <p:ext uri="{D42A27DB-BD31-4B8C-83A1-F6EECF244321}">
                <p14:modId xmlns:p14="http://schemas.microsoft.com/office/powerpoint/2010/main" val="3635790900"/>
              </p:ext>
            </p:extLst>
          </p:nvPr>
        </p:nvGraphicFramePr>
        <p:xfrm>
          <a:off x="9251997" y="1619064"/>
          <a:ext cx="8316000" cy="7146602"/>
        </p:xfrm>
        <a:graphic>
          <a:graphicData uri="http://schemas.openxmlformats.org/drawingml/2006/table">
            <a:tbl>
              <a:tblPr>
                <a:tableStyleId>{F5AB1C69-6EDB-4FF4-983F-18BD219EF322}</a:tableStyleId>
              </a:tblPr>
              <a:tblGrid>
                <a:gridCol w="4572000">
                  <a:extLst>
                    <a:ext uri="{9D8B030D-6E8A-4147-A177-3AD203B41FA5}">
                      <a16:colId xmlns:a16="http://schemas.microsoft.com/office/drawing/2014/main" val="2414111926"/>
                    </a:ext>
                  </a:extLst>
                </a:gridCol>
                <a:gridCol w="1872000">
                  <a:extLst>
                    <a:ext uri="{9D8B030D-6E8A-4147-A177-3AD203B41FA5}">
                      <a16:colId xmlns:a16="http://schemas.microsoft.com/office/drawing/2014/main" val="913582623"/>
                    </a:ext>
                  </a:extLst>
                </a:gridCol>
                <a:gridCol w="1872000">
                  <a:extLst>
                    <a:ext uri="{9D8B030D-6E8A-4147-A177-3AD203B41FA5}">
                      <a16:colId xmlns:a16="http://schemas.microsoft.com/office/drawing/2014/main" val="725831010"/>
                    </a:ext>
                  </a:extLst>
                </a:gridCol>
              </a:tblGrid>
              <a:tr h="1212324">
                <a:tc>
                  <a:txBody>
                    <a:bodyPr/>
                    <a:lstStyle/>
                    <a:p>
                      <a:pPr marL="0" algn="ctr" defTabSz="914400" rtl="0" eaLnBrk="1" latinLnBrk="0" hangingPunct="1">
                        <a:lnSpc>
                          <a:spcPct val="100000"/>
                        </a:lnSpc>
                        <a:spcBef>
                          <a:spcPts val="0"/>
                        </a:spcBef>
                        <a:spcAft>
                          <a:spcPts val="0"/>
                        </a:spcAft>
                        <a:buNone/>
                      </a:pPr>
                      <a:endParaRPr sz="2000" b="1" kern="100" dirty="0">
                        <a:solidFill>
                          <a:schemeClr val="bg1"/>
                        </a:solidFill>
                        <a:effectLst/>
                        <a:latin typeface="Arial Narrow"/>
                        <a:ea typeface="DengXian"/>
                      </a:endParaRPr>
                    </a:p>
                  </a:txBody>
                  <a:tcPr marL="7613" marR="7613" marT="7613" marB="0" anchor="ctr">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Iza-</a:t>
                      </a:r>
                      <a:r>
                        <a:rPr lang="en-US" sz="2000" b="1" kern="100" err="1">
                          <a:solidFill>
                            <a:schemeClr val="bg1"/>
                          </a:solidFill>
                          <a:effectLst/>
                          <a:latin typeface="Arial Narrow"/>
                          <a:ea typeface="DengXian"/>
                          <a:cs typeface="Courier"/>
                        </a:rPr>
                        <a:t>bren</a:t>
                      </a:r>
                      <a:br>
                        <a:rPr lang="en-US" sz="2000" b="1" kern="100">
                          <a:solidFill>
                            <a:srgbClr val="FFFFFF"/>
                          </a:solidFill>
                          <a:effectLst/>
                          <a:latin typeface="Arial Narrow"/>
                          <a:ea typeface="DengXian"/>
                          <a:cs typeface="Courier"/>
                        </a:rPr>
                      </a:br>
                      <a:r>
                        <a:rPr lang="en-US" sz="2000" b="1" kern="100">
                          <a:solidFill>
                            <a:schemeClr val="bg1"/>
                          </a:solidFill>
                          <a:effectLst/>
                          <a:latin typeface="Arial Narrow"/>
                          <a:ea typeface="DengXian"/>
                          <a:cs typeface="Courier"/>
                        </a:rPr>
                        <a:t>(N = 190)</a:t>
                      </a:r>
                      <a:endParaRPr lang="en-US" sz="2000" b="1" kern="100">
                        <a:solidFill>
                          <a:schemeClr val="bg1"/>
                        </a:solidFill>
                        <a:effectLst/>
                        <a:latin typeface="Arial Narrow"/>
                        <a:ea typeface="DengXian"/>
                      </a:endParaRPr>
                    </a:p>
                  </a:txBody>
                  <a:tcPr marL="6350" marR="6350" marT="0" marB="0" anchor="ctr">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TPC</a:t>
                      </a:r>
                      <a:br>
                        <a:rPr lang="en-US" sz="2000" b="1" kern="100">
                          <a:solidFill>
                            <a:schemeClr val="bg1"/>
                          </a:solidFill>
                          <a:effectLst/>
                          <a:latin typeface="Arial Narrow"/>
                          <a:ea typeface="DengXian"/>
                          <a:cs typeface="Courier"/>
                        </a:rPr>
                      </a:br>
                      <a:r>
                        <a:rPr lang="en-US" sz="2000" b="1" kern="100">
                          <a:solidFill>
                            <a:schemeClr val="bg1"/>
                          </a:solidFill>
                          <a:effectLst/>
                          <a:latin typeface="Arial Narrow"/>
                          <a:ea typeface="DengXian"/>
                          <a:cs typeface="Courier"/>
                        </a:rPr>
                        <a:t>(N = 193)</a:t>
                      </a:r>
                      <a:endParaRPr lang="en-US" sz="2000" b="1" kern="100">
                        <a:solidFill>
                          <a:schemeClr val="bg1"/>
                        </a:solidFill>
                        <a:effectLst/>
                        <a:latin typeface="Arial Narrow"/>
                        <a:ea typeface="DengXian"/>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39F2A"/>
                    </a:solidFill>
                  </a:tcPr>
                </a:tc>
                <a:extLst>
                  <a:ext uri="{0D108BD9-81ED-4DB2-BD59-A6C34878D82A}">
                    <a16:rowId xmlns:a16="http://schemas.microsoft.com/office/drawing/2014/main" val="2976247530"/>
                  </a:ext>
                </a:extLst>
              </a:tr>
              <a:tr h="847754">
                <a:tc>
                  <a:txBody>
                    <a:bodyPr/>
                    <a:lstStyle/>
                    <a:p>
                      <a:pPr marL="108000" marR="0" lvl="0" indent="0" algn="l" defTabSz="914400" rtl="0" eaLnBrk="1" fontAlgn="ctr" latinLnBrk="0" hangingPunct="1">
                        <a:lnSpc>
                          <a:spcPct val="100000"/>
                        </a:lnSpc>
                        <a:spcBef>
                          <a:spcPts val="0"/>
                        </a:spcBef>
                        <a:spcAft>
                          <a:spcPts val="0"/>
                        </a:spcAft>
                        <a:buClrTx/>
                        <a:buSzTx/>
                        <a:buFontTx/>
                        <a:buNone/>
                        <a:tabLst/>
                        <a:defRPr/>
                      </a:pPr>
                      <a:r>
                        <a:rPr lang="en-US" sz="2000" b="1" i="0" u="none" strike="noStrike" kern="1200" dirty="0">
                          <a:solidFill>
                            <a:schemeClr val="tx1"/>
                          </a:solidFill>
                          <a:effectLst/>
                          <a:latin typeface="Arial Narrow"/>
                          <a:ea typeface="+mn-ea"/>
                          <a:cs typeface="+mn-cs"/>
                        </a:rPr>
                        <a:t>Duration of prior CDK-inhibitor use ≥ 12 months,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a:solidFill>
                            <a:schemeClr val="tx1"/>
                          </a:solidFill>
                          <a:effectLst/>
                          <a:latin typeface="Arial Narrow"/>
                          <a:ea typeface="DengXian"/>
                          <a:cs typeface="Times New Roman" panose="02020603050405020304" pitchFamily="18" charset="0"/>
                        </a:rPr>
                        <a:t>93 (48.9)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a:solidFill>
                            <a:schemeClr val="tx1"/>
                          </a:solidFill>
                          <a:effectLst/>
                          <a:latin typeface="Arial Narrow"/>
                          <a:ea typeface="DengXian"/>
                          <a:cs typeface="Times New Roman" panose="02020603050405020304" pitchFamily="18" charset="0"/>
                        </a:rPr>
                        <a:t>103 (53.4)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328284865"/>
                  </a:ext>
                </a:extLst>
              </a:tr>
              <a:tr h="423877">
                <a:tc>
                  <a:txBody>
                    <a:bodyPr/>
                    <a:lstStyle/>
                    <a:p>
                      <a:pPr marL="108000" marR="0" lvl="0" indent="0" algn="l" defTabSz="914400" rtl="0" eaLnBrk="1" fontAlgn="ctr" latinLnBrk="0" hangingPunct="1">
                        <a:lnSpc>
                          <a:spcPct val="100000"/>
                        </a:lnSpc>
                        <a:spcBef>
                          <a:spcPts val="0"/>
                        </a:spcBef>
                        <a:spcAft>
                          <a:spcPts val="0"/>
                        </a:spcAft>
                        <a:buClrTx/>
                        <a:buSzTx/>
                        <a:buFontTx/>
                        <a:buNone/>
                        <a:tabLst/>
                        <a:defRPr/>
                      </a:pPr>
                      <a:r>
                        <a:rPr lang="en-US" sz="2000" b="1" i="0" u="none" strike="noStrike" kern="1200" dirty="0">
                          <a:solidFill>
                            <a:schemeClr val="tx1"/>
                          </a:solidFill>
                          <a:effectLst/>
                          <a:latin typeface="Arial Narrow"/>
                          <a:ea typeface="+mn-ea"/>
                          <a:cs typeface="+mn-cs"/>
                        </a:rPr>
                        <a:t>Prior (neo)adjuvant therapy,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a:solidFill>
                            <a:schemeClr val="tx1"/>
                          </a:solidFill>
                          <a:effectLst/>
                          <a:latin typeface="Arial Narrow"/>
                          <a:ea typeface="DengXian"/>
                          <a:cs typeface="Times New Roman" panose="02020603050405020304" pitchFamily="18" charset="0"/>
                        </a:rPr>
                        <a:t>152 (80.0)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a:solidFill>
                            <a:schemeClr val="tx1"/>
                          </a:solidFill>
                          <a:effectLst/>
                          <a:latin typeface="Arial Narrow"/>
                          <a:ea typeface="DengXian"/>
                          <a:cs typeface="Times New Roman" panose="02020603050405020304" pitchFamily="18" charset="0"/>
                        </a:rPr>
                        <a:t>149 (77.2)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90427791"/>
                  </a:ext>
                </a:extLst>
              </a:tr>
              <a:tr h="423877">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Prior anthracycline use,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152 (80.0)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160 (82.9)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91826122"/>
                  </a:ext>
                </a:extLst>
              </a:tr>
              <a:tr h="847754">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Duration of endocrine therapy in </a:t>
                      </a:r>
                    </a:p>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advanced disease ≥ 6 months,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162 (85.3)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164 (85.0)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6694426"/>
                  </a:ext>
                </a:extLst>
              </a:tr>
              <a:tr h="847754">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Progression within 6 months after (neo)adjuvant chemotherapy,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16 (8.4)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 (9.3)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875118547"/>
                  </a:ext>
                </a:extLst>
              </a:tr>
              <a:tr h="423877">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Baseline liver metastasis,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dirty="0">
                          <a:solidFill>
                            <a:schemeClr val="tx1"/>
                          </a:solidFill>
                          <a:effectLst/>
                          <a:latin typeface="Arial Narrow"/>
                          <a:ea typeface="DengXian"/>
                          <a:cs typeface="Times New Roman" panose="02020603050405020304" pitchFamily="18" charset="0"/>
                        </a:rPr>
                        <a:t>136 (71.6)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00">
                          <a:solidFill>
                            <a:schemeClr val="tx1"/>
                          </a:solidFill>
                          <a:effectLst/>
                          <a:latin typeface="Arial Narrow"/>
                          <a:ea typeface="DengXian"/>
                          <a:cs typeface="Times New Roman" panose="02020603050405020304" pitchFamily="18" charset="0"/>
                        </a:rPr>
                        <a:t>137 (71.0)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4150044"/>
                  </a:ext>
                </a:extLst>
              </a:tr>
              <a:tr h="423877">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ECOG PS,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endParaRPr lang="en-US" sz="2000" b="0" i="0" u="none" strike="noStrike" kern="12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endParaRPr lang="en-US" sz="2000" b="0" i="0" u="none" strike="noStrike" kern="1200" dirty="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64346874"/>
                  </a:ext>
                </a:extLst>
              </a:tr>
              <a:tr h="423877">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0</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68 (35.8)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69 (35.8)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0096559"/>
                  </a:ext>
                </a:extLst>
              </a:tr>
              <a:tr h="423877">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1</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kern="1200">
                          <a:solidFill>
                            <a:schemeClr val="tx1"/>
                          </a:solidFill>
                          <a:effectLst/>
                          <a:latin typeface="Arial Narrow"/>
                          <a:ea typeface="+mn-ea"/>
                          <a:cs typeface="+mn-cs"/>
                        </a:rPr>
                        <a:t>122 (64.2)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kern="1200" dirty="0">
                          <a:solidFill>
                            <a:schemeClr val="tx1"/>
                          </a:solidFill>
                          <a:effectLst/>
                          <a:latin typeface="Arial Narrow"/>
                          <a:ea typeface="+mn-ea"/>
                          <a:cs typeface="+mn-cs"/>
                        </a:rPr>
                        <a:t>124 (64.2)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4091698753"/>
                  </a:ext>
                </a:extLst>
              </a:tr>
              <a:tr h="423877">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De novo metastasis at initial diagnosis,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33 (17.4)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42 (21.8)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6714868"/>
                  </a:ext>
                </a:extLst>
              </a:tr>
              <a:tr h="423877">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Previous radiotherapy,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kern="1200">
                          <a:solidFill>
                            <a:schemeClr val="tx1"/>
                          </a:solidFill>
                          <a:effectLst/>
                          <a:latin typeface="Arial Narrow"/>
                          <a:ea typeface="+mn-ea"/>
                          <a:cs typeface="+mn-cs"/>
                        </a:rPr>
                        <a:t>106 (55.8)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kern="1200" dirty="0">
                          <a:solidFill>
                            <a:schemeClr val="tx1"/>
                          </a:solidFill>
                          <a:effectLst/>
                          <a:latin typeface="Arial Narrow"/>
                          <a:ea typeface="+mn-ea"/>
                          <a:cs typeface="+mn-cs"/>
                        </a:rPr>
                        <a:t>103 (53.4)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308748537"/>
                  </a:ext>
                </a:extLst>
              </a:tr>
            </a:tbl>
          </a:graphicData>
        </a:graphic>
      </p:graphicFrame>
      <p:sp>
        <p:nvSpPr>
          <p:cNvPr id="3" name="TextBox 2">
            <a:extLst>
              <a:ext uri="{FF2B5EF4-FFF2-40B4-BE49-F238E27FC236}">
                <a16:creationId xmlns:a16="http://schemas.microsoft.com/office/drawing/2014/main" id="{E949BD44-F352-C983-A83F-D11356331136}"/>
              </a:ext>
            </a:extLst>
          </p:cNvPr>
          <p:cNvSpPr txBox="1"/>
          <p:nvPr/>
        </p:nvSpPr>
        <p:spPr>
          <a:xfrm>
            <a:off x="1428750" y="8991354"/>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21, 2026</a:t>
            </a:r>
          </a:p>
        </p:txBody>
      </p:sp>
      <p:sp>
        <p:nvSpPr>
          <p:cNvPr id="11" name="Espace réservé du texte 3">
            <a:extLst>
              <a:ext uri="{FF2B5EF4-FFF2-40B4-BE49-F238E27FC236}">
                <a16:creationId xmlns:a16="http://schemas.microsoft.com/office/drawing/2014/main" id="{E56F4670-0A79-B869-8E57-7DA352DDA0B7}"/>
              </a:ext>
            </a:extLst>
          </p:cNvPr>
          <p:cNvSpPr txBox="1">
            <a:spLocks/>
          </p:cNvSpPr>
          <p:nvPr/>
        </p:nvSpPr>
        <p:spPr>
          <a:xfrm>
            <a:off x="1428750" y="9331754"/>
            <a:ext cx="3661865" cy="361449"/>
          </a:xfrm>
          <a:prstGeom prst="rect">
            <a:avLst/>
          </a:prstGeom>
        </p:spPr>
        <p:txBody>
          <a:bodyPr/>
          <a:lstStyle>
            <a:lvl1pPr marL="0" indent="0" algn="l" defTabSz="914400" rtl="0" eaLnBrk="1" latinLnBrk="0" hangingPunct="1">
              <a:spcBef>
                <a:spcPct val="20000"/>
              </a:spcBef>
              <a:buFont typeface="Arial" pitchFamily="34" charset="0"/>
              <a:buNone/>
              <a:defRPr sz="150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Bo Lan, MD</a:t>
            </a:r>
          </a:p>
        </p:txBody>
      </p:sp>
    </p:spTree>
    <p:extLst>
      <p:ext uri="{BB962C8B-B14F-4D97-AF65-F5344CB8AC3E}">
        <p14:creationId xmlns:p14="http://schemas.microsoft.com/office/powerpoint/2010/main" val="1453889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39EA68B-6634-545D-5C04-007D301DE2CE}"/>
              </a:ext>
            </a:extLst>
          </p:cNvPr>
          <p:cNvPicPr>
            <a:picLocks noChangeAspect="1"/>
          </p:cNvPicPr>
          <p:nvPr/>
        </p:nvPicPr>
        <p:blipFill>
          <a:blip r:embed="rId3"/>
          <a:srcRect b="4408"/>
          <a:stretch>
            <a:fillRect/>
          </a:stretch>
        </p:blipFill>
        <p:spPr>
          <a:xfrm>
            <a:off x="590409" y="1338010"/>
            <a:ext cx="16451570" cy="6290556"/>
          </a:xfrm>
          <a:prstGeom prst="rect">
            <a:avLst/>
          </a:prstGeom>
        </p:spPr>
      </p:pic>
      <p:sp>
        <p:nvSpPr>
          <p:cNvPr id="6" name="Espace réservé du texte 1">
            <a:extLst>
              <a:ext uri="{FF2B5EF4-FFF2-40B4-BE49-F238E27FC236}">
                <a16:creationId xmlns:a16="http://schemas.microsoft.com/office/drawing/2014/main" id="{832CDF54-8EEF-35FB-D7FD-017174E52FFE}"/>
              </a:ext>
            </a:extLst>
          </p:cNvPr>
          <p:cNvSpPr>
            <a:spLocks noGrp="1"/>
          </p:cNvSpPr>
          <p:nvPr>
            <p:ph type="body" sz="quarter" idx="10"/>
          </p:nvPr>
        </p:nvSpPr>
        <p:spPr>
          <a:xfrm>
            <a:off x="719999" y="658800"/>
            <a:ext cx="13591745" cy="1005078"/>
          </a:xfrm>
          <a:noFill/>
        </p:spPr>
        <p:txBody>
          <a:bodyPr/>
          <a:lstStyle/>
          <a:p>
            <a:r>
              <a:rPr lang="en-US" dirty="0"/>
              <a:t>PFS by BICR: Primary Endpoint</a:t>
            </a:r>
          </a:p>
          <a:p>
            <a:endParaRPr lang="en-US" dirty="0"/>
          </a:p>
        </p:txBody>
      </p:sp>
      <p:sp>
        <p:nvSpPr>
          <p:cNvPr id="7" name="TextBox 6">
            <a:extLst>
              <a:ext uri="{FF2B5EF4-FFF2-40B4-BE49-F238E27FC236}">
                <a16:creationId xmlns:a16="http://schemas.microsoft.com/office/drawing/2014/main" id="{B2A57DBD-85E8-1EF3-AB29-9B038E089D1A}"/>
              </a:ext>
            </a:extLst>
          </p:cNvPr>
          <p:cNvSpPr txBox="1"/>
          <p:nvPr/>
        </p:nvSpPr>
        <p:spPr>
          <a:xfrm>
            <a:off x="590409" y="7722207"/>
            <a:ext cx="17145499" cy="954107"/>
          </a:xfrm>
          <a:prstGeom prst="rect">
            <a:avLst/>
          </a:prstGeom>
          <a:solidFill>
            <a:srgbClr val="5B8DC3"/>
          </a:solidFill>
          <a:ln>
            <a:solidFill>
              <a:srgbClr val="5B8DC3"/>
            </a:solidFill>
          </a:ln>
        </p:spPr>
        <p:txBody>
          <a:bodyPr wrap="square" lIns="0" rIns="0">
            <a:spAutoFit/>
          </a:bodyPr>
          <a:lstStyle/>
          <a:p>
            <a:pPr algn="ctr"/>
            <a:r>
              <a:rPr lang="en-US" sz="2800" b="1" dirty="0">
                <a:solidFill>
                  <a:schemeClr val="bg1"/>
                </a:solidFill>
                <a:latin typeface="Arial Narrow" panose="020B0606020202030204" pitchFamily="34" charset="0"/>
              </a:rPr>
              <a:t>Iza-</a:t>
            </a:r>
            <a:r>
              <a:rPr lang="en-US" sz="2800" b="1" dirty="0" err="1">
                <a:solidFill>
                  <a:schemeClr val="bg1"/>
                </a:solidFill>
                <a:latin typeface="Arial Narrow" panose="020B0606020202030204" pitchFamily="34" charset="0"/>
              </a:rPr>
              <a:t>bren</a:t>
            </a:r>
            <a:r>
              <a:rPr lang="en-US" sz="2800" b="1" dirty="0">
                <a:solidFill>
                  <a:schemeClr val="bg1"/>
                </a:solidFill>
                <a:latin typeface="Arial Narrow" panose="020B0606020202030204" pitchFamily="34" charset="0"/>
              </a:rPr>
              <a:t> demonstrated a statistically significant and clinically meaningful improvement in PFS vs TPC with doubling of </a:t>
            </a:r>
            <a:r>
              <a:rPr lang="en-US" sz="2800" b="1" dirty="0" err="1">
                <a:solidFill>
                  <a:schemeClr val="bg1"/>
                </a:solidFill>
                <a:latin typeface="Arial Narrow" panose="020B0606020202030204" pitchFamily="34" charset="0"/>
              </a:rPr>
              <a:t>mPFS</a:t>
            </a:r>
            <a:r>
              <a:rPr lang="en-US" sz="2800" b="1" dirty="0">
                <a:solidFill>
                  <a:schemeClr val="bg1"/>
                </a:solidFill>
                <a:latin typeface="Arial Narrow" panose="020B0606020202030204" pitchFamily="34" charset="0"/>
              </a:rPr>
              <a:t> and a HR of 0.41</a:t>
            </a:r>
          </a:p>
        </p:txBody>
      </p:sp>
      <p:sp>
        <p:nvSpPr>
          <p:cNvPr id="8" name="TextBox 7">
            <a:extLst>
              <a:ext uri="{FF2B5EF4-FFF2-40B4-BE49-F238E27FC236}">
                <a16:creationId xmlns:a16="http://schemas.microsoft.com/office/drawing/2014/main" id="{41CF3708-685E-BBE9-D2B6-84F99C3FC739}"/>
              </a:ext>
            </a:extLst>
          </p:cNvPr>
          <p:cNvSpPr txBox="1"/>
          <p:nvPr/>
        </p:nvSpPr>
        <p:spPr>
          <a:xfrm>
            <a:off x="590408" y="8648928"/>
            <a:ext cx="17329102" cy="738664"/>
          </a:xfrm>
          <a:prstGeom prst="rect">
            <a:avLst/>
          </a:prstGeom>
          <a:noFill/>
        </p:spPr>
        <p:txBody>
          <a:bodyPr wrap="square">
            <a:spAutoFit/>
          </a:bodyPr>
          <a:lstStyle/>
          <a:p>
            <a:r>
              <a:rPr lang="en-US" sz="1400" dirty="0">
                <a:latin typeface="Arial Narrow" panose="020B0606020202030204" pitchFamily="34" charset="0"/>
              </a:rPr>
              <a:t>PFS (BICR) was evaluated in the </a:t>
            </a:r>
            <a:r>
              <a:rPr lang="en-US" sz="1400" dirty="0" err="1">
                <a:latin typeface="Arial Narrow" panose="020B0606020202030204" pitchFamily="34" charset="0"/>
              </a:rPr>
              <a:t>mITT</a:t>
            </a:r>
            <a:r>
              <a:rPr lang="en-US" sz="1400" dirty="0">
                <a:latin typeface="Arial Narrow" panose="020B0606020202030204" pitchFamily="34" charset="0"/>
              </a:rPr>
              <a:t> population. The median duration of follow-up for PFS was 15.2 months. ITT population is identical to the </a:t>
            </a:r>
            <a:r>
              <a:rPr lang="en-US" sz="1400" dirty="0" err="1">
                <a:latin typeface="Arial Narrow" panose="020B0606020202030204" pitchFamily="34" charset="0"/>
              </a:rPr>
              <a:t>mITT</a:t>
            </a:r>
            <a:r>
              <a:rPr lang="en-US" sz="1400" dirty="0">
                <a:latin typeface="Arial Narrow" panose="020B0606020202030204" pitchFamily="34" charset="0"/>
              </a:rPr>
              <a:t> population.</a:t>
            </a:r>
          </a:p>
          <a:p>
            <a:r>
              <a:rPr lang="en-US" sz="1400" b="1" baseline="30000" dirty="0">
                <a:latin typeface="Arial Narrow" panose="020B0606020202030204" pitchFamily="34" charset="0"/>
                <a:cs typeface="Arial" panose="020B0604020202020204" pitchFamily="34" charset="0"/>
              </a:rPr>
              <a:t>†</a:t>
            </a:r>
            <a:r>
              <a:rPr lang="en-US" sz="1400" dirty="0">
                <a:latin typeface="Arial Narrow" panose="020B0606020202030204" pitchFamily="34" charset="0"/>
                <a:cs typeface="Arial" panose="020B0604020202020204" pitchFamily="34" charset="0"/>
              </a:rPr>
              <a:t>B</a:t>
            </a:r>
            <a:r>
              <a:rPr lang="en-US" sz="1400" dirty="0">
                <a:latin typeface="Arial Narrow" panose="020B0606020202030204" pitchFamily="34" charset="0"/>
              </a:rPr>
              <a:t>ased on a stratified Cox regression model. </a:t>
            </a:r>
            <a:r>
              <a:rPr lang="en-US" sz="1400" b="1" dirty="0">
                <a:latin typeface="Arial Narrow" panose="020B0606020202030204" pitchFamily="34" charset="0"/>
              </a:rPr>
              <a:t>*</a:t>
            </a:r>
            <a:r>
              <a:rPr lang="en-US" sz="1400" dirty="0">
                <a:latin typeface="Arial Narrow" panose="020B0606020202030204" pitchFamily="34" charset="0"/>
              </a:rPr>
              <a:t>One-sided, based on a stratified log-rank test. Stratification</a:t>
            </a:r>
            <a:r>
              <a:rPr lang="en-US" altLang="zh-CN" sz="1400" dirty="0">
                <a:latin typeface="Arial Narrow" panose="020B0606020202030204" pitchFamily="34" charset="0"/>
              </a:rPr>
              <a:t> factor </a:t>
            </a:r>
            <a:r>
              <a:rPr lang="en-US" sz="1400" dirty="0">
                <a:latin typeface="Arial Narrow" panose="020B0606020202030204" pitchFamily="34" charset="0"/>
              </a:rPr>
              <a:t>CNS metastases (yes vs no) was not included in the stratified analysis due to the small number of patients with CNS metastases in both arms (n=4 or 3).</a:t>
            </a:r>
          </a:p>
          <a:p>
            <a:endParaRPr lang="en-US" sz="1400" dirty="0">
              <a:latin typeface="Arial Narrow" panose="020B0606020202030204" pitchFamily="34" charset="0"/>
            </a:endParaRPr>
          </a:p>
        </p:txBody>
      </p:sp>
      <p:sp>
        <p:nvSpPr>
          <p:cNvPr id="10" name="Rectangle 9">
            <a:extLst>
              <a:ext uri="{FF2B5EF4-FFF2-40B4-BE49-F238E27FC236}">
                <a16:creationId xmlns:a16="http://schemas.microsoft.com/office/drawing/2014/main" id="{E4D0D884-215B-0134-803A-68F192DE6170}"/>
              </a:ext>
            </a:extLst>
          </p:cNvPr>
          <p:cNvSpPr/>
          <p:nvPr/>
        </p:nvSpPr>
        <p:spPr>
          <a:xfrm>
            <a:off x="8338782" y="1663878"/>
            <a:ext cx="7711805" cy="12703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aphicFrame>
        <p:nvGraphicFramePr>
          <p:cNvPr id="11" name="Table 10">
            <a:extLst>
              <a:ext uri="{FF2B5EF4-FFF2-40B4-BE49-F238E27FC236}">
                <a16:creationId xmlns:a16="http://schemas.microsoft.com/office/drawing/2014/main" id="{B5EC2FC6-3E5B-3368-384B-CAD93042A29E}"/>
              </a:ext>
            </a:extLst>
          </p:cNvPr>
          <p:cNvGraphicFramePr>
            <a:graphicFrameLocks noGrp="1"/>
          </p:cNvGraphicFramePr>
          <p:nvPr>
            <p:extLst>
              <p:ext uri="{D42A27DB-BD31-4B8C-83A1-F6EECF244321}">
                <p14:modId xmlns:p14="http://schemas.microsoft.com/office/powerpoint/2010/main" val="1669198105"/>
              </p:ext>
            </p:extLst>
          </p:nvPr>
        </p:nvGraphicFramePr>
        <p:xfrm>
          <a:off x="9299276" y="1754556"/>
          <a:ext cx="7211683" cy="2194560"/>
        </p:xfrm>
        <a:graphic>
          <a:graphicData uri="http://schemas.openxmlformats.org/drawingml/2006/table">
            <a:tbl>
              <a:tblPr firstRow="1" bandRow="1">
                <a:tableStyleId>{C083E6E3-FA7D-4D7B-A595-EF9225AFEA82}</a:tableStyleId>
              </a:tblPr>
              <a:tblGrid>
                <a:gridCol w="2747307">
                  <a:extLst>
                    <a:ext uri="{9D8B030D-6E8A-4147-A177-3AD203B41FA5}">
                      <a16:colId xmlns:a16="http://schemas.microsoft.com/office/drawing/2014/main" val="3192652131"/>
                    </a:ext>
                  </a:extLst>
                </a:gridCol>
                <a:gridCol w="2232188">
                  <a:extLst>
                    <a:ext uri="{9D8B030D-6E8A-4147-A177-3AD203B41FA5}">
                      <a16:colId xmlns:a16="http://schemas.microsoft.com/office/drawing/2014/main" val="1577583586"/>
                    </a:ext>
                  </a:extLst>
                </a:gridCol>
                <a:gridCol w="2232188">
                  <a:extLst>
                    <a:ext uri="{9D8B030D-6E8A-4147-A177-3AD203B41FA5}">
                      <a16:colId xmlns:a16="http://schemas.microsoft.com/office/drawing/2014/main" val="1522151771"/>
                    </a:ext>
                  </a:extLst>
                </a:gridCol>
              </a:tblGrid>
              <a:tr h="600000">
                <a:tc>
                  <a:txBody>
                    <a:bodyPr/>
                    <a:lstStyle/>
                    <a:p>
                      <a:pPr>
                        <a:spcBef>
                          <a:spcPts val="0"/>
                        </a:spcBef>
                        <a:spcAft>
                          <a:spcPts val="0"/>
                        </a:spcAft>
                      </a:pPr>
                      <a:endParaRPr lang="en-US" sz="2400" b="1" baseline="0" noProof="0">
                        <a:latin typeface="Arial Narrow" panose="020B0606020202030204" pitchFamily="34" charset="0"/>
                        <a:cs typeface="Arial" panose="020B0604020202020204" pitchFamily="34" charset="0"/>
                      </a:endParaRPr>
                    </a:p>
                  </a:txBody>
                  <a:tcPr marT="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400" baseline="0" noProof="0">
                          <a:solidFill>
                            <a:schemeClr val="bg1"/>
                          </a:solidFill>
                          <a:latin typeface="Arial Narrow" panose="020B0606020202030204" pitchFamily="34" charset="0"/>
                          <a:cs typeface="Arial" panose="020B0604020202020204" pitchFamily="34" charset="0"/>
                        </a:rPr>
                        <a:t>Iza-</a:t>
                      </a:r>
                      <a:r>
                        <a:rPr lang="en-US" sz="2400" baseline="0" noProof="0" err="1">
                          <a:solidFill>
                            <a:schemeClr val="bg1"/>
                          </a:solidFill>
                          <a:latin typeface="Arial Narrow" panose="020B0606020202030204" pitchFamily="34" charset="0"/>
                          <a:cs typeface="Arial" panose="020B0604020202020204" pitchFamily="34" charset="0"/>
                        </a:rPr>
                        <a:t>bren</a:t>
                      </a:r>
                      <a:endParaRPr lang="en-US" sz="2400" baseline="0" noProof="0">
                        <a:solidFill>
                          <a:schemeClr val="bg1"/>
                        </a:solidFill>
                        <a:latin typeface="Arial Narrow" panose="020B0606020202030204" pitchFamily="34" charset="0"/>
                        <a:cs typeface="Arial" panose="020B0604020202020204" pitchFamily="34" charset="0"/>
                      </a:endParaRPr>
                    </a:p>
                    <a:p>
                      <a:pPr algn="ctr">
                        <a:spcBef>
                          <a:spcPts val="0"/>
                        </a:spcBef>
                        <a:spcAft>
                          <a:spcPts val="0"/>
                        </a:spcAft>
                      </a:pPr>
                      <a:r>
                        <a:rPr lang="en-US" sz="2400" baseline="0" noProof="0">
                          <a:solidFill>
                            <a:schemeClr val="bg1"/>
                          </a:solidFill>
                          <a:latin typeface="Arial Narrow" panose="020B0606020202030204" pitchFamily="34" charset="0"/>
                          <a:cs typeface="Arial" panose="020B0604020202020204" pitchFamily="34" charset="0"/>
                        </a:rPr>
                        <a:t>(N = 190)</a:t>
                      </a:r>
                    </a:p>
                  </a:txBody>
                  <a:tcPr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AD86"/>
                    </a:solidFill>
                  </a:tcPr>
                </a:tc>
                <a:tc>
                  <a:txBody>
                    <a:bodyPr/>
                    <a:lstStyle/>
                    <a:p>
                      <a:pPr marL="0" algn="ctr" defTabSz="914400" rtl="0" eaLnBrk="1" latinLnBrk="0" hangingPunct="1">
                        <a:spcBef>
                          <a:spcPts val="0"/>
                        </a:spcBef>
                        <a:spcAft>
                          <a:spcPts val="0"/>
                        </a:spcAft>
                      </a:pPr>
                      <a:r>
                        <a:rPr lang="en-US" sz="2400" b="1" kern="1200" baseline="0" noProof="0">
                          <a:solidFill>
                            <a:schemeClr val="bg1"/>
                          </a:solidFill>
                          <a:latin typeface="Arial Narrow" panose="020B0606020202030204" pitchFamily="34" charset="0"/>
                          <a:ea typeface="+mn-ea"/>
                          <a:cs typeface="Arial" panose="020B0604020202020204" pitchFamily="34" charset="0"/>
                        </a:rPr>
                        <a:t>TPC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baseline="0" noProof="0">
                          <a:solidFill>
                            <a:schemeClr val="bg1"/>
                          </a:solidFill>
                          <a:latin typeface="Arial Narrow" panose="020B0606020202030204" pitchFamily="34" charset="0"/>
                          <a:ea typeface="+mn-ea"/>
                          <a:cs typeface="Arial" panose="020B0604020202020204" pitchFamily="34" charset="0"/>
                        </a:rPr>
                        <a:t>(N = 193)</a:t>
                      </a:r>
                    </a:p>
                  </a:txBody>
                  <a:tcPr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9F2A"/>
                    </a:solidFill>
                  </a:tcPr>
                </a:tc>
                <a:extLst>
                  <a:ext uri="{0D108BD9-81ED-4DB2-BD59-A6C34878D82A}">
                    <a16:rowId xmlns:a16="http://schemas.microsoft.com/office/drawing/2014/main" val="1728322998"/>
                  </a:ext>
                </a:extLst>
              </a:tr>
              <a:tr h="300000">
                <a:tc>
                  <a:txBody>
                    <a:bodyPr/>
                    <a:lstStyle/>
                    <a:p>
                      <a:pPr>
                        <a:spcBef>
                          <a:spcPts val="0"/>
                        </a:spcBef>
                        <a:spcAft>
                          <a:spcPts val="0"/>
                        </a:spcAft>
                      </a:pPr>
                      <a:r>
                        <a:rPr lang="en-US" sz="2400" b="1" baseline="0" noProof="0">
                          <a:solidFill>
                            <a:schemeClr val="tx1"/>
                          </a:solidFill>
                          <a:latin typeface="Arial Narrow" panose="020B0606020202030204" pitchFamily="34" charset="0"/>
                          <a:cs typeface="Arial" panose="020B0604020202020204" pitchFamily="34" charset="0"/>
                        </a:rPr>
                        <a:t>Number of events</a:t>
                      </a:r>
                    </a:p>
                  </a:txBody>
                  <a:tcPr marT="0" marB="0" anchor="ctr">
                    <a:lnT w="12700" cap="flat" cmpd="sng" algn="ctr">
                      <a:solidFill>
                        <a:schemeClr val="tx1"/>
                      </a:solidFill>
                      <a:prstDash val="solid"/>
                      <a:round/>
                      <a:headEnd type="none" w="med" len="med"/>
                      <a:tailEnd type="none" w="med" len="med"/>
                    </a:lnT>
                  </a:tcPr>
                </a:tc>
                <a:tc>
                  <a:txBody>
                    <a:bodyPr/>
                    <a:lstStyle/>
                    <a:p>
                      <a:pPr algn="ctr">
                        <a:spcBef>
                          <a:spcPts val="0"/>
                        </a:spcBef>
                        <a:spcAft>
                          <a:spcPts val="0"/>
                        </a:spcAft>
                      </a:pPr>
                      <a:r>
                        <a:rPr lang="en-US" sz="2400" baseline="0" noProof="0">
                          <a:solidFill>
                            <a:schemeClr val="tx1"/>
                          </a:solidFill>
                          <a:latin typeface="Arial Narrow" panose="020B0606020202030204" pitchFamily="34" charset="0"/>
                          <a:cs typeface="Arial" panose="020B0604020202020204" pitchFamily="34" charset="0"/>
                        </a:rPr>
                        <a:t>130</a:t>
                      </a: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0"/>
                        </a:spcBef>
                        <a:spcAft>
                          <a:spcPts val="0"/>
                        </a:spcAft>
                      </a:pPr>
                      <a:r>
                        <a:rPr lang="en-US" sz="2400" baseline="0" noProof="0">
                          <a:solidFill>
                            <a:schemeClr val="tx1"/>
                          </a:solidFill>
                          <a:latin typeface="Arial Narrow" panose="020B0606020202030204" pitchFamily="34" charset="0"/>
                          <a:cs typeface="Arial" panose="020B0604020202020204" pitchFamily="34" charset="0"/>
                        </a:rPr>
                        <a:t>159</a:t>
                      </a: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3815826"/>
                  </a:ext>
                </a:extLst>
              </a:tr>
              <a:tr h="300000">
                <a:tc>
                  <a:txBody>
                    <a:bodyPr/>
                    <a:lstStyle/>
                    <a:p>
                      <a:pPr marL="0" indent="0">
                        <a:spcBef>
                          <a:spcPts val="0"/>
                        </a:spcBef>
                        <a:spcAft>
                          <a:spcPts val="0"/>
                        </a:spcAft>
                      </a:pPr>
                      <a:r>
                        <a:rPr lang="en-US" sz="2400" b="1" baseline="0" noProof="0">
                          <a:solidFill>
                            <a:schemeClr val="tx1"/>
                          </a:solidFill>
                          <a:latin typeface="Arial Narrow" panose="020B0606020202030204" pitchFamily="34" charset="0"/>
                          <a:cs typeface="Arial" panose="020B0604020202020204" pitchFamily="34" charset="0"/>
                        </a:rPr>
                        <a:t>Median, </a:t>
                      </a:r>
                      <a:r>
                        <a:rPr lang="en-US" sz="2400" b="1" baseline="0" noProof="0" err="1">
                          <a:solidFill>
                            <a:schemeClr val="tx1"/>
                          </a:solidFill>
                          <a:latin typeface="Arial Narrow" panose="020B0606020202030204" pitchFamily="34" charset="0"/>
                          <a:cs typeface="Arial" panose="020B0604020202020204" pitchFamily="34" charset="0"/>
                        </a:rPr>
                        <a:t>mo</a:t>
                      </a:r>
                      <a:r>
                        <a:rPr lang="en-US" sz="2400" b="1" baseline="0" noProof="0">
                          <a:solidFill>
                            <a:schemeClr val="tx1"/>
                          </a:solidFill>
                          <a:latin typeface="Arial Narrow" panose="020B0606020202030204" pitchFamily="34" charset="0"/>
                          <a:cs typeface="Arial" panose="020B0604020202020204" pitchFamily="34" charset="0"/>
                        </a:rPr>
                        <a:t> (95% CI)</a:t>
                      </a:r>
                    </a:p>
                  </a:txBody>
                  <a:tcPr marT="0" marB="0" anchor="ctr"/>
                </a:tc>
                <a:tc>
                  <a:txBody>
                    <a:bodyPr/>
                    <a:lstStyle/>
                    <a:p>
                      <a:pPr algn="ctr">
                        <a:spcBef>
                          <a:spcPts val="0"/>
                        </a:spcBef>
                        <a:spcAft>
                          <a:spcPts val="0"/>
                        </a:spcAft>
                      </a:pPr>
                      <a:r>
                        <a:rPr lang="en-US" sz="2400" b="1">
                          <a:solidFill>
                            <a:srgbClr val="17AD86"/>
                          </a:solidFill>
                          <a:latin typeface="Arial Narrow" panose="020B0606020202030204" pitchFamily="34" charset="0"/>
                        </a:rPr>
                        <a:t>8.2</a:t>
                      </a:r>
                      <a:r>
                        <a:rPr lang="en-US" sz="2400">
                          <a:latin typeface="Arial Narrow" panose="020B0606020202030204" pitchFamily="34" charset="0"/>
                        </a:rPr>
                        <a:t> (6.9, 8.6)</a:t>
                      </a:r>
                      <a:endParaRPr lang="en-US" sz="2400" baseline="0" noProof="0">
                        <a:latin typeface="Arial Narrow" panose="020B0606020202030204" pitchFamily="34" charset="0"/>
                        <a:cs typeface="Arial" panose="020B0604020202020204" pitchFamily="34" charset="0"/>
                      </a:endParaRPr>
                    </a:p>
                  </a:txBody>
                  <a:tcPr marT="0" marB="0" anchor="ctr">
                    <a:lnR w="12700" cap="flat" cmpd="sng" algn="ctr">
                      <a:solidFill>
                        <a:schemeClr val="bg1"/>
                      </a:solidFill>
                      <a:prstDash val="solid"/>
                      <a:round/>
                      <a:headEnd type="none" w="med" len="med"/>
                      <a:tailEnd type="none" w="med" len="med"/>
                    </a:lnR>
                  </a:tcPr>
                </a:tc>
                <a:tc>
                  <a:txBody>
                    <a:bodyPr/>
                    <a:lstStyle/>
                    <a:p>
                      <a:pPr algn="ctr">
                        <a:spcBef>
                          <a:spcPts val="0"/>
                        </a:spcBef>
                        <a:spcAft>
                          <a:spcPts val="0"/>
                        </a:spcAft>
                      </a:pPr>
                      <a:r>
                        <a:rPr lang="en-US" sz="2400" b="1">
                          <a:solidFill>
                            <a:srgbClr val="17AD86"/>
                          </a:solidFill>
                          <a:latin typeface="Arial Narrow" panose="020B0606020202030204" pitchFamily="34" charset="0"/>
                        </a:rPr>
                        <a:t>4.0</a:t>
                      </a:r>
                      <a:r>
                        <a:rPr lang="en-US" sz="2400">
                          <a:solidFill>
                            <a:srgbClr val="17AD86"/>
                          </a:solidFill>
                          <a:latin typeface="Arial Narrow" panose="020B0606020202030204" pitchFamily="34" charset="0"/>
                        </a:rPr>
                        <a:t> </a:t>
                      </a:r>
                      <a:r>
                        <a:rPr lang="en-US" sz="2400">
                          <a:solidFill>
                            <a:schemeClr val="tx1"/>
                          </a:solidFill>
                          <a:latin typeface="Arial Narrow" panose="020B0606020202030204" pitchFamily="34" charset="0"/>
                        </a:rPr>
                        <a:t>(2.9</a:t>
                      </a:r>
                      <a:r>
                        <a:rPr lang="en-US" sz="2400">
                          <a:latin typeface="Arial Narrow" panose="020B0606020202030204" pitchFamily="34" charset="0"/>
                        </a:rPr>
                        <a:t>, 4.3)</a:t>
                      </a:r>
                      <a:endParaRPr lang="en-US" sz="2400" baseline="0" noProof="0">
                        <a:latin typeface="Arial Narrow" panose="020B0606020202030204" pitchFamily="34" charset="0"/>
                        <a:cs typeface="Arial" panose="020B0604020202020204" pitchFamily="34" charset="0"/>
                      </a:endParaRPr>
                    </a:p>
                  </a:txBody>
                  <a:tcPr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59267362"/>
                  </a:ext>
                </a:extLst>
              </a:tr>
              <a:tr h="300000">
                <a:tc>
                  <a:txBody>
                    <a:bodyPr/>
                    <a:lstStyle/>
                    <a:p>
                      <a:pPr marL="0" indent="0">
                        <a:spcBef>
                          <a:spcPts val="0"/>
                        </a:spcBef>
                        <a:spcAft>
                          <a:spcPts val="0"/>
                        </a:spcAft>
                      </a:pPr>
                      <a:r>
                        <a:rPr lang="en-US" sz="2400" b="1" baseline="0" noProof="0">
                          <a:solidFill>
                            <a:schemeClr val="tx1"/>
                          </a:solidFill>
                          <a:latin typeface="Arial Narrow" panose="020B0606020202030204" pitchFamily="34" charset="0"/>
                          <a:cs typeface="Arial" panose="020B0604020202020204" pitchFamily="34" charset="0"/>
                        </a:rPr>
                        <a:t>HR (95% CI)</a:t>
                      </a:r>
                    </a:p>
                  </a:txBody>
                  <a:tcPr marT="0" marB="0" anchor="ctr"/>
                </a:tc>
                <a:tc gridSpan="2">
                  <a:txBody>
                    <a:bodyPr/>
                    <a:lstStyle/>
                    <a:p>
                      <a:pPr algn="ctr">
                        <a:spcBef>
                          <a:spcPts val="0"/>
                        </a:spcBef>
                        <a:spcAft>
                          <a:spcPts val="0"/>
                        </a:spcAft>
                      </a:pPr>
                      <a:r>
                        <a:rPr lang="en-US" sz="2400" b="1">
                          <a:solidFill>
                            <a:srgbClr val="17AD86"/>
                          </a:solidFill>
                          <a:latin typeface="Arial Narrow" panose="020B0606020202030204" pitchFamily="34" charset="0"/>
                        </a:rPr>
                        <a:t>0.41</a:t>
                      </a:r>
                      <a:r>
                        <a:rPr lang="en-US" sz="2400">
                          <a:solidFill>
                            <a:srgbClr val="17AD86"/>
                          </a:solidFill>
                          <a:latin typeface="Arial Narrow" panose="020B0606020202030204" pitchFamily="34" charset="0"/>
                        </a:rPr>
                        <a:t> </a:t>
                      </a:r>
                      <a:r>
                        <a:rPr lang="en-US" sz="2400">
                          <a:latin typeface="Arial Narrow" panose="020B0606020202030204" pitchFamily="34" charset="0"/>
                        </a:rPr>
                        <a:t>(0.33, 0.53)</a:t>
                      </a:r>
                      <a:r>
                        <a:rPr lang="en-US" sz="2400" b="1" baseline="30000">
                          <a:solidFill>
                            <a:schemeClr val="tx1"/>
                          </a:solidFill>
                          <a:latin typeface="Arial Narrow" panose="020B0606020202030204" pitchFamily="34" charset="0"/>
                          <a:cs typeface="Arial" panose="020B0604020202020204" pitchFamily="34" charset="0"/>
                        </a:rPr>
                        <a:t>†</a:t>
                      </a:r>
                      <a:endParaRPr lang="en-US" sz="2400" baseline="0" noProof="0">
                        <a:latin typeface="Arial Narrow" panose="020B0606020202030204" pitchFamily="34" charset="0"/>
                        <a:cs typeface="Arial" panose="020B0604020202020204" pitchFamily="34" charset="0"/>
                      </a:endParaRPr>
                    </a:p>
                  </a:txBody>
                  <a:tcPr marT="0" marB="0" anchor="ctr"/>
                </a:tc>
                <a:tc hMerge="1">
                  <a:txBody>
                    <a:bodyPr/>
                    <a:lstStyle/>
                    <a:p>
                      <a:pPr algn="ctr"/>
                      <a:endParaRPr lang="zh-CN" altLang="en-US" sz="2000" baseline="0">
                        <a:latin typeface="Arial Narrow" panose="020B0606020202030204" pitchFamily="34" charset="0"/>
                      </a:endParaRPr>
                    </a:p>
                  </a:txBody>
                  <a:tcPr anchor="ctr"/>
                </a:tc>
                <a:extLst>
                  <a:ext uri="{0D108BD9-81ED-4DB2-BD59-A6C34878D82A}">
                    <a16:rowId xmlns:a16="http://schemas.microsoft.com/office/drawing/2014/main" val="4028012357"/>
                  </a:ext>
                </a:extLst>
              </a:tr>
              <a:tr h="300000">
                <a:tc>
                  <a:txBody>
                    <a:bodyPr/>
                    <a:lstStyle/>
                    <a:p>
                      <a:pPr marL="0" indent="0" algn="l" defTabSz="914400" rtl="0" eaLnBrk="1" latinLnBrk="0" hangingPunct="1">
                        <a:spcBef>
                          <a:spcPts val="0"/>
                        </a:spcBef>
                        <a:spcAft>
                          <a:spcPts val="0"/>
                        </a:spcAft>
                      </a:pPr>
                      <a:r>
                        <a:rPr lang="en-US" sz="2400" b="1" kern="1200" baseline="0">
                          <a:solidFill>
                            <a:schemeClr val="tx1"/>
                          </a:solidFill>
                          <a:latin typeface="Arial Narrow" panose="020B0606020202030204" pitchFamily="34" charset="0"/>
                          <a:ea typeface="+mn-ea"/>
                          <a:cs typeface="Arial" panose="020B0604020202020204" pitchFamily="34" charset="0"/>
                        </a:rPr>
                        <a:t>P-value</a:t>
                      </a:r>
                      <a:endParaRPr lang="en-US" sz="2400" b="1" kern="1200" baseline="0" noProof="0">
                        <a:solidFill>
                          <a:schemeClr val="tx1"/>
                        </a:solidFill>
                        <a:latin typeface="Arial Narrow" panose="020B0606020202030204" pitchFamily="34" charset="0"/>
                        <a:ea typeface="+mn-ea"/>
                        <a:cs typeface="Arial" panose="020B0604020202020204" pitchFamily="34" charset="0"/>
                      </a:endParaRPr>
                    </a:p>
                  </a:txBody>
                  <a:tcPr marT="0" marB="0" anchor="ctr">
                    <a:lnB w="12700" cap="flat" cmpd="sng" algn="ctr">
                      <a:solidFill>
                        <a:schemeClr val="tx1"/>
                      </a:solidFill>
                      <a:prstDash val="solid"/>
                      <a:round/>
                      <a:headEnd type="none" w="med" len="med"/>
                      <a:tailEnd type="none" w="med" len="med"/>
                    </a:lnB>
                  </a:tcPr>
                </a:tc>
                <a:tc gridSpan="2">
                  <a:txBody>
                    <a:bodyPr/>
                    <a:lstStyle/>
                    <a:p>
                      <a:pPr algn="ctr">
                        <a:spcBef>
                          <a:spcPts val="0"/>
                        </a:spcBef>
                        <a:spcAft>
                          <a:spcPts val="0"/>
                        </a:spcAft>
                      </a:pPr>
                      <a:r>
                        <a:rPr lang="en-US" sz="2400" b="1" baseline="0" noProof="0" dirty="0">
                          <a:solidFill>
                            <a:srgbClr val="17AD86"/>
                          </a:solidFill>
                          <a:latin typeface="Arial Narrow" panose="020B0606020202030204" pitchFamily="34" charset="0"/>
                          <a:cs typeface="Arial" panose="020B0604020202020204" pitchFamily="34" charset="0"/>
                        </a:rPr>
                        <a:t>&lt;0.0001</a:t>
                      </a:r>
                      <a:r>
                        <a:rPr lang="en-US" sz="2400" b="0" u="none" strike="noStrike" baseline="30000" dirty="0">
                          <a:solidFill>
                            <a:srgbClr val="17AD86"/>
                          </a:solidFill>
                          <a:effectLst/>
                          <a:latin typeface="Arial Narrow" panose="020B0606020202030204" pitchFamily="34" charset="0"/>
                        </a:rPr>
                        <a:t>*</a:t>
                      </a:r>
                      <a:endParaRPr lang="en-US" sz="2400" b="1" baseline="0" noProof="0" dirty="0">
                        <a:solidFill>
                          <a:srgbClr val="17AD86"/>
                        </a:solidFill>
                        <a:latin typeface="Arial Narrow" panose="020B0606020202030204" pitchFamily="34" charset="0"/>
                        <a:cs typeface="Arial" panose="020B0604020202020204" pitchFamily="34" charset="0"/>
                      </a:endParaRPr>
                    </a:p>
                  </a:txBody>
                  <a:tcPr marT="0" marB="0" anchor="ctr">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845357397"/>
                  </a:ext>
                </a:extLst>
              </a:tr>
            </a:tbl>
          </a:graphicData>
        </a:graphic>
      </p:graphicFrame>
      <p:cxnSp>
        <p:nvCxnSpPr>
          <p:cNvPr id="2" name="Straight Connector 1">
            <a:extLst>
              <a:ext uri="{FF2B5EF4-FFF2-40B4-BE49-F238E27FC236}">
                <a16:creationId xmlns:a16="http://schemas.microsoft.com/office/drawing/2014/main" id="{7C78AC25-4F45-20B0-7B98-B1F8A424A537}"/>
              </a:ext>
            </a:extLst>
          </p:cNvPr>
          <p:cNvCxnSpPr>
            <a:cxnSpLocks/>
          </p:cNvCxnSpPr>
          <p:nvPr/>
        </p:nvCxnSpPr>
        <p:spPr>
          <a:xfrm>
            <a:off x="5396538" y="3488788"/>
            <a:ext cx="0" cy="2881928"/>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2793909C-BDB0-EA95-789C-533FDBA81D8F}"/>
              </a:ext>
            </a:extLst>
          </p:cNvPr>
          <p:cNvCxnSpPr>
            <a:cxnSpLocks/>
          </p:cNvCxnSpPr>
          <p:nvPr/>
        </p:nvCxnSpPr>
        <p:spPr>
          <a:xfrm>
            <a:off x="7279263" y="4459458"/>
            <a:ext cx="0" cy="1911258"/>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013BA7F-8CAF-6150-5D3E-C657D6184B5E}"/>
              </a:ext>
            </a:extLst>
          </p:cNvPr>
          <p:cNvSpPr txBox="1"/>
          <p:nvPr/>
        </p:nvSpPr>
        <p:spPr>
          <a:xfrm>
            <a:off x="5314859" y="3161660"/>
            <a:ext cx="813810" cy="369332"/>
          </a:xfrm>
          <a:prstGeom prst="rect">
            <a:avLst/>
          </a:prstGeom>
          <a:noFill/>
        </p:spPr>
        <p:txBody>
          <a:bodyPr wrap="square" rtlCol="0">
            <a:spAutoFit/>
          </a:bodyPr>
          <a:lstStyle/>
          <a:p>
            <a:pPr algn="ctr"/>
            <a:r>
              <a:rPr lang="en-US" b="1" dirty="0">
                <a:solidFill>
                  <a:srgbClr val="17AD86"/>
                </a:solidFill>
                <a:latin typeface="Arial Narrow" panose="020B0606020202030204" pitchFamily="34" charset="0"/>
              </a:rPr>
              <a:t>62.8%</a:t>
            </a:r>
          </a:p>
        </p:txBody>
      </p:sp>
      <p:sp>
        <p:nvSpPr>
          <p:cNvPr id="17" name="TextBox 16">
            <a:extLst>
              <a:ext uri="{FF2B5EF4-FFF2-40B4-BE49-F238E27FC236}">
                <a16:creationId xmlns:a16="http://schemas.microsoft.com/office/drawing/2014/main" id="{61892CE5-F4CC-50FE-5C03-FB85CE9ED606}"/>
              </a:ext>
            </a:extLst>
          </p:cNvPr>
          <p:cNvSpPr txBox="1"/>
          <p:nvPr/>
        </p:nvSpPr>
        <p:spPr>
          <a:xfrm>
            <a:off x="7166719" y="4127714"/>
            <a:ext cx="813810" cy="369332"/>
          </a:xfrm>
          <a:prstGeom prst="rect">
            <a:avLst/>
          </a:prstGeom>
          <a:noFill/>
        </p:spPr>
        <p:txBody>
          <a:bodyPr wrap="square" rtlCol="0">
            <a:spAutoFit/>
          </a:bodyPr>
          <a:lstStyle/>
          <a:p>
            <a:pPr algn="ctr"/>
            <a:r>
              <a:rPr lang="en-US" b="1" dirty="0">
                <a:solidFill>
                  <a:srgbClr val="17AD86"/>
                </a:solidFill>
                <a:latin typeface="Arial Narrow" panose="020B0606020202030204" pitchFamily="34" charset="0"/>
              </a:rPr>
              <a:t>41.8%</a:t>
            </a:r>
          </a:p>
        </p:txBody>
      </p:sp>
      <p:sp>
        <p:nvSpPr>
          <p:cNvPr id="19" name="TextBox 18">
            <a:extLst>
              <a:ext uri="{FF2B5EF4-FFF2-40B4-BE49-F238E27FC236}">
                <a16:creationId xmlns:a16="http://schemas.microsoft.com/office/drawing/2014/main" id="{9A6FD576-4A79-20C6-536C-FAAA46F38FF1}"/>
              </a:ext>
            </a:extLst>
          </p:cNvPr>
          <p:cNvSpPr txBox="1"/>
          <p:nvPr/>
        </p:nvSpPr>
        <p:spPr>
          <a:xfrm>
            <a:off x="5314859" y="4943820"/>
            <a:ext cx="813810" cy="369332"/>
          </a:xfrm>
          <a:prstGeom prst="rect">
            <a:avLst/>
          </a:prstGeom>
          <a:noFill/>
        </p:spPr>
        <p:txBody>
          <a:bodyPr wrap="square" rtlCol="0">
            <a:spAutoFit/>
          </a:bodyPr>
          <a:lstStyle/>
          <a:p>
            <a:pPr algn="ctr"/>
            <a:r>
              <a:rPr lang="en-US" b="1" dirty="0">
                <a:solidFill>
                  <a:srgbClr val="D39F2A"/>
                </a:solidFill>
                <a:latin typeface="Arial Narrow" panose="020B0606020202030204" pitchFamily="34" charset="0"/>
              </a:rPr>
              <a:t>24.2%</a:t>
            </a:r>
          </a:p>
        </p:txBody>
      </p:sp>
      <p:sp>
        <p:nvSpPr>
          <p:cNvPr id="21" name="TextBox 20">
            <a:extLst>
              <a:ext uri="{FF2B5EF4-FFF2-40B4-BE49-F238E27FC236}">
                <a16:creationId xmlns:a16="http://schemas.microsoft.com/office/drawing/2014/main" id="{13878F2A-548D-63A8-DCDC-D6ADCCF80CD2}"/>
              </a:ext>
            </a:extLst>
          </p:cNvPr>
          <p:cNvSpPr txBox="1"/>
          <p:nvPr/>
        </p:nvSpPr>
        <p:spPr>
          <a:xfrm>
            <a:off x="7166719" y="5382516"/>
            <a:ext cx="813810" cy="369332"/>
          </a:xfrm>
          <a:prstGeom prst="rect">
            <a:avLst/>
          </a:prstGeom>
          <a:noFill/>
        </p:spPr>
        <p:txBody>
          <a:bodyPr wrap="square" rtlCol="0">
            <a:spAutoFit/>
          </a:bodyPr>
          <a:lstStyle/>
          <a:p>
            <a:pPr algn="ctr"/>
            <a:r>
              <a:rPr lang="en-US" b="1" dirty="0">
                <a:solidFill>
                  <a:srgbClr val="D39F2A"/>
                </a:solidFill>
                <a:latin typeface="Arial Narrow" panose="020B0606020202030204" pitchFamily="34" charset="0"/>
              </a:rPr>
              <a:t>14.4%</a:t>
            </a:r>
          </a:p>
        </p:txBody>
      </p:sp>
      <p:cxnSp>
        <p:nvCxnSpPr>
          <p:cNvPr id="22" name="Straight Connector 21">
            <a:extLst>
              <a:ext uri="{FF2B5EF4-FFF2-40B4-BE49-F238E27FC236}">
                <a16:creationId xmlns:a16="http://schemas.microsoft.com/office/drawing/2014/main" id="{AFA07126-8954-82DC-E263-E74B62A28838}"/>
              </a:ext>
            </a:extLst>
          </p:cNvPr>
          <p:cNvCxnSpPr>
            <a:cxnSpLocks/>
          </p:cNvCxnSpPr>
          <p:nvPr/>
        </p:nvCxnSpPr>
        <p:spPr>
          <a:xfrm>
            <a:off x="9124876" y="5143500"/>
            <a:ext cx="0" cy="1227216"/>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06A112D-A355-B9FC-C646-BEA149355938}"/>
              </a:ext>
            </a:extLst>
          </p:cNvPr>
          <p:cNvSpPr txBox="1"/>
          <p:nvPr/>
        </p:nvSpPr>
        <p:spPr>
          <a:xfrm>
            <a:off x="9004489" y="4847221"/>
            <a:ext cx="813810" cy="369332"/>
          </a:xfrm>
          <a:prstGeom prst="rect">
            <a:avLst/>
          </a:prstGeom>
          <a:noFill/>
        </p:spPr>
        <p:txBody>
          <a:bodyPr wrap="square" rtlCol="0">
            <a:spAutoFit/>
          </a:bodyPr>
          <a:lstStyle/>
          <a:p>
            <a:pPr algn="ctr"/>
            <a:r>
              <a:rPr lang="en-US" b="1" dirty="0">
                <a:solidFill>
                  <a:srgbClr val="17AD86"/>
                </a:solidFill>
                <a:latin typeface="Arial Narrow" panose="020B0606020202030204" pitchFamily="34" charset="0"/>
              </a:rPr>
              <a:t>26.5%</a:t>
            </a:r>
          </a:p>
        </p:txBody>
      </p:sp>
      <p:sp>
        <p:nvSpPr>
          <p:cNvPr id="27" name="TextBox 26">
            <a:extLst>
              <a:ext uri="{FF2B5EF4-FFF2-40B4-BE49-F238E27FC236}">
                <a16:creationId xmlns:a16="http://schemas.microsoft.com/office/drawing/2014/main" id="{898BF39A-5419-A9B5-D360-A9B93A0A315D}"/>
              </a:ext>
            </a:extLst>
          </p:cNvPr>
          <p:cNvSpPr txBox="1"/>
          <p:nvPr/>
        </p:nvSpPr>
        <p:spPr>
          <a:xfrm>
            <a:off x="9004489" y="5604175"/>
            <a:ext cx="813810" cy="369332"/>
          </a:xfrm>
          <a:prstGeom prst="rect">
            <a:avLst/>
          </a:prstGeom>
          <a:noFill/>
        </p:spPr>
        <p:txBody>
          <a:bodyPr wrap="square" rtlCol="0">
            <a:spAutoFit/>
          </a:bodyPr>
          <a:lstStyle/>
          <a:p>
            <a:pPr algn="ctr"/>
            <a:r>
              <a:rPr lang="en-US" b="1" dirty="0">
                <a:solidFill>
                  <a:srgbClr val="D39F2A"/>
                </a:solidFill>
                <a:latin typeface="Arial Narrow" panose="020B0606020202030204" pitchFamily="34" charset="0"/>
              </a:rPr>
              <a:t>9.2%</a:t>
            </a:r>
          </a:p>
        </p:txBody>
      </p:sp>
      <p:sp>
        <p:nvSpPr>
          <p:cNvPr id="4" name="TextBox 3">
            <a:extLst>
              <a:ext uri="{FF2B5EF4-FFF2-40B4-BE49-F238E27FC236}">
                <a16:creationId xmlns:a16="http://schemas.microsoft.com/office/drawing/2014/main" id="{0CB41D46-DD98-34F3-E545-CD123185F332}"/>
              </a:ext>
            </a:extLst>
          </p:cNvPr>
          <p:cNvSpPr txBox="1"/>
          <p:nvPr/>
        </p:nvSpPr>
        <p:spPr>
          <a:xfrm>
            <a:off x="1410462" y="9154706"/>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21, 2026</a:t>
            </a:r>
          </a:p>
        </p:txBody>
      </p:sp>
      <p:sp>
        <p:nvSpPr>
          <p:cNvPr id="5" name="Espace réservé du texte 3">
            <a:extLst>
              <a:ext uri="{FF2B5EF4-FFF2-40B4-BE49-F238E27FC236}">
                <a16:creationId xmlns:a16="http://schemas.microsoft.com/office/drawing/2014/main" id="{E9534255-E823-9C7E-96F1-885DAB512F96}"/>
              </a:ext>
            </a:extLst>
          </p:cNvPr>
          <p:cNvSpPr txBox="1">
            <a:spLocks/>
          </p:cNvSpPr>
          <p:nvPr/>
        </p:nvSpPr>
        <p:spPr>
          <a:xfrm>
            <a:off x="1428750" y="9408932"/>
            <a:ext cx="3661865" cy="361449"/>
          </a:xfrm>
          <a:prstGeom prst="rect">
            <a:avLst/>
          </a:prstGeom>
        </p:spPr>
        <p:txBody>
          <a:bodyPr/>
          <a:lstStyle>
            <a:lvl1pPr marL="0" indent="0" algn="l" defTabSz="914400" rtl="0" eaLnBrk="1" latinLnBrk="0" hangingPunct="1">
              <a:spcBef>
                <a:spcPct val="20000"/>
              </a:spcBef>
              <a:buFont typeface="Arial" pitchFamily="34" charset="0"/>
              <a:buNone/>
              <a:defRPr sz="150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t>Bo Lan, MD</a:t>
            </a:r>
            <a:endParaRPr lang="en-US" dirty="0"/>
          </a:p>
        </p:txBody>
      </p:sp>
    </p:spTree>
    <p:extLst>
      <p:ext uri="{BB962C8B-B14F-4D97-AF65-F5344CB8AC3E}">
        <p14:creationId xmlns:p14="http://schemas.microsoft.com/office/powerpoint/2010/main" val="3533583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43774-06C1-8EB0-276C-D4B0D17975CF}"/>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FDB7DFC0-944F-6E25-D3AF-6C8C59CA3659}"/>
              </a:ext>
            </a:extLst>
          </p:cNvPr>
          <p:cNvGraphicFramePr>
            <a:graphicFrameLocks noGrp="1"/>
          </p:cNvGraphicFramePr>
          <p:nvPr>
            <p:extLst>
              <p:ext uri="{D42A27DB-BD31-4B8C-83A1-F6EECF244321}">
                <p14:modId xmlns:p14="http://schemas.microsoft.com/office/powerpoint/2010/main" val="1274747777"/>
              </p:ext>
            </p:extLst>
          </p:nvPr>
        </p:nvGraphicFramePr>
        <p:xfrm>
          <a:off x="719999" y="1609286"/>
          <a:ext cx="16848001" cy="6698630"/>
        </p:xfrm>
        <a:graphic>
          <a:graphicData uri="http://schemas.openxmlformats.org/drawingml/2006/table">
            <a:tbl>
              <a:tblPr/>
              <a:tblGrid>
                <a:gridCol w="5287396">
                  <a:extLst>
                    <a:ext uri="{9D8B030D-6E8A-4147-A177-3AD203B41FA5}">
                      <a16:colId xmlns:a16="http://schemas.microsoft.com/office/drawing/2014/main" val="1307073370"/>
                    </a:ext>
                  </a:extLst>
                </a:gridCol>
                <a:gridCol w="1398288">
                  <a:extLst>
                    <a:ext uri="{9D8B030D-6E8A-4147-A177-3AD203B41FA5}">
                      <a16:colId xmlns:a16="http://schemas.microsoft.com/office/drawing/2014/main" val="1144210079"/>
                    </a:ext>
                  </a:extLst>
                </a:gridCol>
                <a:gridCol w="1999872">
                  <a:extLst>
                    <a:ext uri="{9D8B030D-6E8A-4147-A177-3AD203B41FA5}">
                      <a16:colId xmlns:a16="http://schemas.microsoft.com/office/drawing/2014/main" val="1480220273"/>
                    </a:ext>
                  </a:extLst>
                </a:gridCol>
                <a:gridCol w="2001139">
                  <a:extLst>
                    <a:ext uri="{9D8B030D-6E8A-4147-A177-3AD203B41FA5}">
                      <a16:colId xmlns:a16="http://schemas.microsoft.com/office/drawing/2014/main" val="489905082"/>
                    </a:ext>
                  </a:extLst>
                </a:gridCol>
                <a:gridCol w="3742084">
                  <a:extLst>
                    <a:ext uri="{9D8B030D-6E8A-4147-A177-3AD203B41FA5}">
                      <a16:colId xmlns:a16="http://schemas.microsoft.com/office/drawing/2014/main" val="4110480910"/>
                    </a:ext>
                  </a:extLst>
                </a:gridCol>
                <a:gridCol w="2419222">
                  <a:extLst>
                    <a:ext uri="{9D8B030D-6E8A-4147-A177-3AD203B41FA5}">
                      <a16:colId xmlns:a16="http://schemas.microsoft.com/office/drawing/2014/main" val="340377351"/>
                    </a:ext>
                  </a:extLst>
                </a:gridCol>
              </a:tblGrid>
              <a:tr h="251199">
                <a:tc rowSpan="2">
                  <a:txBody>
                    <a:bodyPr/>
                    <a:lstStyle/>
                    <a:p>
                      <a:pPr marL="36000" algn="ctr" defTabSz="914400" rtl="0" eaLnBrk="1" fontAlgn="b" latinLnBrk="0" hangingPunct="1">
                        <a:buNone/>
                      </a:pPr>
                      <a:r>
                        <a:rPr lang="en-US" sz="1600" b="1" kern="1200" baseline="0" dirty="0">
                          <a:solidFill>
                            <a:schemeClr val="tx1"/>
                          </a:solidFill>
                          <a:latin typeface="Arial Narrow" panose="020B0606020202030204" pitchFamily="34" charset="0"/>
                          <a:ea typeface="+mn-ea"/>
                          <a:cs typeface="+mn-cs"/>
                        </a:rPr>
                        <a:t>Category</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36000" algn="ctr" defTabSz="914400" rtl="0" eaLnBrk="1" fontAlgn="b" latinLnBrk="0" hangingPunct="1">
                        <a:buNone/>
                      </a:pPr>
                      <a:r>
                        <a:rPr lang="en-US" sz="1600" b="1" kern="1200" baseline="0" dirty="0">
                          <a:solidFill>
                            <a:schemeClr val="tx1"/>
                          </a:solidFill>
                          <a:latin typeface="Arial Narrow" panose="020B0606020202030204" pitchFamily="34" charset="0"/>
                          <a:ea typeface="+mn-ea"/>
                          <a:cs typeface="+mn-cs"/>
                        </a:rPr>
                        <a:t>Subgroup</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1600" b="1" kern="1200" baseline="0">
                          <a:solidFill>
                            <a:schemeClr val="bg1"/>
                          </a:solidFill>
                          <a:latin typeface="Arial Narrow" panose="020B0606020202030204" pitchFamily="34" charset="0"/>
                          <a:ea typeface="+mn-ea"/>
                          <a:cs typeface="+mn-cs"/>
                        </a:rPr>
                        <a:t>Iza-</a:t>
                      </a:r>
                      <a:r>
                        <a:rPr lang="en-US" sz="1600" b="1" kern="1200" baseline="0" err="1">
                          <a:solidFill>
                            <a:schemeClr val="bg1"/>
                          </a:solidFill>
                          <a:latin typeface="Arial Narrow" panose="020B0606020202030204" pitchFamily="34" charset="0"/>
                          <a:ea typeface="+mn-ea"/>
                          <a:cs typeface="+mn-cs"/>
                        </a:rPr>
                        <a:t>bren</a:t>
                      </a:r>
                      <a:endParaRPr lang="en-US" sz="1600" b="1" kern="1200" baseline="0">
                        <a:solidFill>
                          <a:schemeClr val="bg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fontAlgn="b" latinLnBrk="0" hangingPunct="1">
                        <a:buNone/>
                      </a:pPr>
                      <a:r>
                        <a:rPr lang="en-US" sz="1600" b="1" kern="1200" baseline="0" dirty="0">
                          <a:solidFill>
                            <a:schemeClr val="bg1"/>
                          </a:solidFill>
                          <a:latin typeface="Arial Narrow" panose="020B0606020202030204" pitchFamily="34" charset="0"/>
                          <a:ea typeface="+mn-ea"/>
                          <a:cs typeface="+mn-cs"/>
                        </a:rPr>
                        <a:t>TPC</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39F2A"/>
                    </a:solidFill>
                  </a:tcPr>
                </a:tc>
                <a:tc>
                  <a:txBody>
                    <a:bodyPr/>
                    <a:lstStyle/>
                    <a:p>
                      <a:pPr marL="0" algn="ctr" defTabSz="914400" rtl="0" eaLnBrk="1" fontAlgn="b" latinLnBrk="0" hangingPunct="1">
                        <a:buNone/>
                      </a:pPr>
                      <a:endParaRPr lang="en-US" sz="1600" b="1"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36000" algn="ctr" defTabSz="914400" rtl="0" eaLnBrk="1" fontAlgn="b" latinLnBrk="0" hangingPunct="1">
                        <a:spcBef>
                          <a:spcPts val="0"/>
                        </a:spcBef>
                        <a:buNone/>
                      </a:pPr>
                      <a:r>
                        <a:rPr lang="en-US" sz="1600" b="1" kern="1200" baseline="0">
                          <a:solidFill>
                            <a:schemeClr val="tx1"/>
                          </a:solidFill>
                          <a:latin typeface="Arial Narrow" panose="020B0606020202030204" pitchFamily="34" charset="0"/>
                          <a:ea typeface="+mn-ea"/>
                          <a:cs typeface="+mn-cs"/>
                        </a:rPr>
                        <a:t>Hazard Ratio (95% CI)</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21497"/>
                  </a:ext>
                </a:extLst>
              </a:tr>
              <a:tr h="251199">
                <a:tc vMerge="1">
                  <a:txBody>
                    <a:bodyPr/>
                    <a:lstStyle/>
                    <a:p>
                      <a:pPr marL="0" algn="l" fontAlgn="b">
                        <a:buNone/>
                      </a:pPr>
                      <a:endParaRPr lang="en-US" sz="1800" b="1" i="0" u="none" strike="noStrike">
                        <a:solidFill>
                          <a:srgbClr val="000000"/>
                        </a:solidFill>
                        <a:effectLst/>
                        <a:latin typeface="Aptos Narrow"/>
                      </a:endParaRPr>
                    </a:p>
                  </a:txBody>
                  <a:tcPr marL="36000" marR="6284" marT="628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36000" marR="6284" marT="628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1600" b="1" kern="1200" baseline="0">
                          <a:solidFill>
                            <a:schemeClr val="tx1"/>
                          </a:solidFill>
                          <a:latin typeface="Arial Narrow" panose="020B0606020202030204" pitchFamily="34" charset="0"/>
                          <a:ea typeface="+mn-ea"/>
                          <a:cs typeface="+mn-cs"/>
                        </a:rPr>
                        <a:t>Events/n</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1600" b="1" kern="1200" baseline="0">
                          <a:solidFill>
                            <a:schemeClr val="tx1"/>
                          </a:solidFill>
                          <a:latin typeface="Arial Narrow" panose="020B0606020202030204" pitchFamily="34" charset="0"/>
                          <a:ea typeface="+mn-ea"/>
                          <a:cs typeface="+mn-cs"/>
                        </a:rPr>
                        <a:t>Events/n</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endParaRPr lang="en-US" sz="1600" b="1"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b">
                        <a:buNone/>
                      </a:pPr>
                      <a:endParaRPr lang="en-US" sz="1800" b="1" i="0" u="none" strike="noStrike">
                        <a:solidFill>
                          <a:srgbClr val="000000"/>
                        </a:solidFill>
                        <a:effectLst/>
                        <a:latin typeface="Aptos Narrow"/>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0026300"/>
                  </a:ext>
                </a:extLst>
              </a:tr>
              <a:tr h="254905">
                <a:tc>
                  <a:txBody>
                    <a:bodyPr/>
                    <a:lstStyle/>
                    <a:p>
                      <a:pPr marL="36000" marR="0" lvl="0" indent="0" algn="l" defTabSz="914400" rtl="0" eaLnBrk="1" fontAlgn="b" latinLnBrk="0" hangingPunct="1">
                        <a:lnSpc>
                          <a:spcPct val="100000"/>
                        </a:lnSpc>
                        <a:spcBef>
                          <a:spcPts val="0"/>
                        </a:spcBef>
                        <a:spcAft>
                          <a:spcPts val="0"/>
                        </a:spcAft>
                        <a:buClrTx/>
                        <a:buSzTx/>
                        <a:buFontTx/>
                        <a:buNone/>
                        <a:tabLst/>
                        <a:defRPr/>
                      </a:pPr>
                      <a:r>
                        <a:rPr lang="en-US" sz="1600" b="1" kern="1200" baseline="0">
                          <a:solidFill>
                            <a:schemeClr val="tx1"/>
                          </a:solidFill>
                          <a:latin typeface="Arial Narrow" panose="020B0606020202030204" pitchFamily="34" charset="0"/>
                          <a:ea typeface="+mn-ea"/>
                          <a:cs typeface="+mn-cs"/>
                        </a:rPr>
                        <a:t>All subjects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algn="ctr" defTabSz="914400" rtl="0" eaLnBrk="1" fontAlgn="b" latinLnBrk="0" hangingPunct="1">
                        <a:buNone/>
                      </a:pPr>
                      <a:endParaRPr lang="en-US" sz="1600" b="0"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130/190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159/193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0.42 (0.33,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70085124"/>
                  </a:ext>
                </a:extLst>
              </a:tr>
              <a:tr h="254905">
                <a:tc>
                  <a:txBody>
                    <a:bodyPr/>
                    <a:lstStyle/>
                    <a:p>
                      <a:pPr marL="36000" lvl="1" algn="l" defTabSz="914400" rtl="0" eaLnBrk="1" fontAlgn="b" latinLnBrk="0" hangingPunct="1">
                        <a:buNone/>
                      </a:pPr>
                      <a:r>
                        <a:rPr lang="en-US" sz="1600" b="1" kern="1200" baseline="0" dirty="0">
                          <a:solidFill>
                            <a:schemeClr val="tx1"/>
                          </a:solidFill>
                          <a:latin typeface="Arial Narrow" panose="020B0606020202030204" pitchFamily="34" charset="0"/>
                          <a:ea typeface="+mn-ea"/>
                          <a:cs typeface="+mn-cs"/>
                        </a:rPr>
                        <a:t>Age group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&lt;65 years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113/166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146/172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0.40 (0.31, 0.52)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1846400"/>
                  </a:ext>
                </a:extLst>
              </a:tr>
              <a:tr h="254905">
                <a:tc>
                  <a:txBody>
                    <a:bodyPr/>
                    <a:lstStyle/>
                    <a:p>
                      <a:pPr marL="36000" lvl="1" algn="l" defTabSz="914400" rtl="0" eaLnBrk="1" fontAlgn="b" latinLnBrk="0" hangingPunct="1">
                        <a:buNone/>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≥65 years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17/24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13/21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0.65 (0.30, 1.41)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157817"/>
                  </a:ext>
                </a:extLst>
              </a:tr>
              <a:tr h="333417">
                <a:tc>
                  <a:txBody>
                    <a:bodyPr/>
                    <a:lstStyle/>
                    <a:p>
                      <a:pPr marL="36000" lvl="1" algn="l" defTabSz="914400" rtl="0" eaLnBrk="1" fontAlgn="b" latinLnBrk="0" hangingPunct="1">
                        <a:buNone/>
                      </a:pPr>
                      <a:r>
                        <a:rPr lang="en-US" sz="1600" b="1" kern="1200" baseline="0">
                          <a:solidFill>
                            <a:schemeClr val="tx1"/>
                          </a:solidFill>
                          <a:latin typeface="Arial Narrow" panose="020B0606020202030204" pitchFamily="34" charset="0"/>
                          <a:ea typeface="+mn-ea"/>
                          <a:cs typeface="+mn-cs"/>
                        </a:rPr>
                        <a:t>Previous chemotherapy lines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 line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90/135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113/139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0.45 (0.34, 0.60)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42232874"/>
                  </a:ext>
                </a:extLst>
              </a:tr>
              <a:tr h="254905">
                <a:tc>
                  <a:txBody>
                    <a:bodyPr/>
                    <a:lstStyle/>
                    <a:p>
                      <a:pPr marL="36000" lvl="1" algn="l" defTabSz="914400" rtl="0" eaLnBrk="1" fontAlgn="b" latinLnBrk="0" hangingPunct="1">
                        <a:buNone/>
                      </a:pPr>
                      <a:endParaRPr lang="en-US" sz="1600" b="1" kern="1200" baseline="0" dirty="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2 lines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40/55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46/54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0.31 (0.20, 0.50)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88108798"/>
                  </a:ext>
                </a:extLst>
              </a:tr>
              <a:tr h="254905">
                <a:tc>
                  <a:txBody>
                    <a:bodyPr/>
                    <a:lstStyle/>
                    <a:p>
                      <a:pPr marL="36000" lvl="1" algn="l" defTabSz="914400" rtl="0" eaLnBrk="1" fontAlgn="b" latinLnBrk="0" hangingPunct="1">
                        <a:buNone/>
                      </a:pPr>
                      <a:r>
                        <a:rPr lang="pt-BR" sz="1600" b="1" i="0" u="none" strike="noStrike" kern="1200" dirty="0">
                          <a:solidFill>
                            <a:schemeClr val="tx1"/>
                          </a:solidFill>
                          <a:effectLst/>
                          <a:latin typeface="Arial Narrow"/>
                          <a:ea typeface="+mn-ea"/>
                          <a:cs typeface="+mn-cs"/>
                        </a:rPr>
                        <a:t>CNS metastases</a:t>
                      </a:r>
                      <a:endParaRPr lang="en-US" sz="1600" b="1" kern="1200" baseline="0" dirty="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Yes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3/4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3/3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370000"/>
                  </a:ext>
                </a:extLst>
              </a:tr>
              <a:tr h="254905">
                <a:tc>
                  <a:txBody>
                    <a:bodyPr/>
                    <a:lstStyle/>
                    <a:p>
                      <a:pPr marL="36000" lvl="1" algn="l" defTabSz="914400" rtl="0" eaLnBrk="1" fontAlgn="b" latinLnBrk="0" hangingPunct="1">
                        <a:buNone/>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127/186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156/190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0.43 (0.34,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6570322"/>
                  </a:ext>
                </a:extLst>
              </a:tr>
              <a:tr h="254905">
                <a:tc>
                  <a:txBody>
                    <a:bodyPr/>
                    <a:lstStyle/>
                    <a:p>
                      <a:pPr marL="36000" lvl="1" algn="l" defTabSz="914400" rtl="0" eaLnBrk="1" fontAlgn="b" latinLnBrk="0" hangingPunct="1">
                        <a:buNone/>
                      </a:pPr>
                      <a:r>
                        <a:rPr lang="en-US" sz="1600" b="1" i="0" u="none" strike="noStrike" kern="1200">
                          <a:solidFill>
                            <a:schemeClr val="tx1"/>
                          </a:solidFill>
                          <a:effectLst/>
                          <a:latin typeface="Arial Narrow"/>
                          <a:ea typeface="+mn-ea"/>
                          <a:cs typeface="+mn-cs"/>
                        </a:rPr>
                        <a:t>HER2 expression</a:t>
                      </a: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IHC 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47/64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58/66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0.41 (0.28, 0.62)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7202582"/>
                  </a:ext>
                </a:extLst>
              </a:tr>
              <a:tr h="254905">
                <a:tc>
                  <a:txBody>
                    <a:bodyPr/>
                    <a:lstStyle/>
                    <a:p>
                      <a:pPr marL="36000" lvl="1" algn="l" defTabSz="914400" rtl="0" eaLnBrk="1" fontAlgn="b" latinLnBrk="0" hangingPunct="1">
                        <a:buNone/>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IHC 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54/73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61/74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0.53 (0.36, 0.76)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14730586"/>
                  </a:ext>
                </a:extLst>
              </a:tr>
              <a:tr h="254905">
                <a:tc>
                  <a:txBody>
                    <a:bodyPr/>
                    <a:lstStyle/>
                    <a:p>
                      <a:pPr marL="36000" lvl="1" algn="l" defTabSz="914400" rtl="0" eaLnBrk="1" fontAlgn="b" latinLnBrk="0" hangingPunct="1">
                        <a:buNone/>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IHC 2+/ISH-</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29/53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40/53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0.32 (0.19, 0.53)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51441857"/>
                  </a:ext>
                </a:extLst>
              </a:tr>
              <a:tr h="254905">
                <a:tc>
                  <a:txBody>
                    <a:bodyPr/>
                    <a:lstStyle/>
                    <a:p>
                      <a:pPr marL="36000" lvl="1" algn="l" defTabSz="914400" rtl="0" eaLnBrk="1" fontAlgn="b" latinLnBrk="0" hangingPunct="1">
                        <a:buNone/>
                      </a:pPr>
                      <a:r>
                        <a:rPr lang="en-US" sz="1600" b="1" kern="1200" baseline="0">
                          <a:solidFill>
                            <a:schemeClr val="tx1"/>
                          </a:solidFill>
                          <a:latin typeface="Arial Narrow" panose="020B0606020202030204" pitchFamily="34" charset="0"/>
                          <a:ea typeface="+mn-ea"/>
                          <a:cs typeface="+mn-cs"/>
                        </a:rPr>
                        <a:t>Duration of prior CDK-inhibitor use ≥ 12 months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Yes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62/93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88/103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0.44 (0.31, 0.61)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7981151"/>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67/96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71/90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0.37 (0.26, 0.53)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22840406"/>
                  </a:ext>
                </a:extLst>
              </a:tr>
              <a:tr h="254905">
                <a:tc>
                  <a:txBody>
                    <a:bodyPr/>
                    <a:lstStyle/>
                    <a:p>
                      <a:pPr marL="36000" lvl="1" algn="l" defTabSz="914400" rtl="0" eaLnBrk="1" fontAlgn="b" latinLnBrk="0" hangingPunct="1">
                        <a:buNone/>
                      </a:pPr>
                      <a:r>
                        <a:rPr lang="en-US" sz="1600" b="1" kern="1200" baseline="0">
                          <a:solidFill>
                            <a:schemeClr val="tx1"/>
                          </a:solidFill>
                          <a:latin typeface="Arial Narrow" panose="020B0606020202030204" pitchFamily="34" charset="0"/>
                          <a:ea typeface="+mn-ea"/>
                          <a:cs typeface="+mn-cs"/>
                        </a:rPr>
                        <a:t>Prior anthracycline use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Yes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104/152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133/160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0.41 (0.32,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57531577"/>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26/38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26/33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0.48 (0.27, 0.86)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09481051"/>
                  </a:ext>
                </a:extLst>
              </a:tr>
              <a:tr h="254905">
                <a:tc>
                  <a:txBody>
                    <a:bodyPr/>
                    <a:lstStyle/>
                    <a:p>
                      <a:pPr marL="36000" lvl="1" algn="l" defTabSz="914400" rtl="0" eaLnBrk="1" fontAlgn="b" latinLnBrk="0" hangingPunct="1">
                        <a:buNone/>
                      </a:pPr>
                      <a:r>
                        <a:rPr lang="en-US" sz="1600" b="1" kern="1200" baseline="0">
                          <a:solidFill>
                            <a:schemeClr val="tx1"/>
                          </a:solidFill>
                          <a:latin typeface="Arial Narrow" panose="020B0606020202030204" pitchFamily="34" charset="0"/>
                          <a:ea typeface="+mn-ea"/>
                          <a:cs typeface="+mn-cs"/>
                        </a:rPr>
                        <a:t>Duration of endocrine therapy in advanced disease ≥ 6 months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Yes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109/162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134/164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0.41 (0.32,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21699109"/>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21/28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25/29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0.45 (0.24, 0.86)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68326414"/>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1" kern="1200" baseline="0">
                          <a:solidFill>
                            <a:schemeClr val="tx1"/>
                          </a:solidFill>
                          <a:latin typeface="Arial Narrow" panose="020B0606020202030204" pitchFamily="34" charset="0"/>
                          <a:ea typeface="+mn-ea"/>
                          <a:cs typeface="+mn-cs"/>
                        </a:rPr>
                        <a:t>Progression within 6 months after (neo)adjuvant chemotherapy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Yes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9/16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16/18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0.11 (0.04, 0.33)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49390624"/>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121/174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143/175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0.45 (0.35, 0.58)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12858165"/>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1" kern="1200" baseline="0" dirty="0">
                          <a:solidFill>
                            <a:schemeClr val="tx1"/>
                          </a:solidFill>
                          <a:latin typeface="Arial Narrow" panose="020B0606020202030204" pitchFamily="34" charset="0"/>
                          <a:ea typeface="+mn-ea"/>
                          <a:cs typeface="+mn-cs"/>
                        </a:rPr>
                        <a:t>Baseline liver metastasis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Yes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97/136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115/137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0.40 (0.30, 0.53)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8779068"/>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en-US"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33/54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44/56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0.43 (0.27, 0.69)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76483783"/>
                  </a:ext>
                </a:extLst>
              </a:tr>
              <a:tr h="254905">
                <a:tc>
                  <a:txBody>
                    <a:bodyPr/>
                    <a:lstStyle/>
                    <a:p>
                      <a:pPr marL="36000" lvl="1" algn="l" defTabSz="914400" rtl="0" eaLnBrk="1" fontAlgn="b" latinLnBrk="0" hangingPunct="1">
                        <a:buNone/>
                      </a:pPr>
                      <a:r>
                        <a:rPr lang="en-US" sz="1600" b="1" kern="1200" baseline="0">
                          <a:solidFill>
                            <a:schemeClr val="tx1"/>
                          </a:solidFill>
                          <a:latin typeface="Arial Narrow" panose="020B0606020202030204" pitchFamily="34" charset="0"/>
                          <a:ea typeface="+mn-ea"/>
                          <a:cs typeface="+mn-cs"/>
                        </a:rPr>
                        <a:t>ECOG PS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47/68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57/69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0.48 (0.33, 0.72)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8158302"/>
                  </a:ext>
                </a:extLst>
              </a:tr>
              <a:tr h="254905">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it-IT" sz="16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83/122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102/124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0.39 (0.29, 0.52)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93453935"/>
                  </a:ext>
                </a:extLst>
              </a:tr>
              <a:tr h="254905">
                <a:tc>
                  <a:txBody>
                    <a:bodyPr/>
                    <a:lstStyle/>
                    <a:p>
                      <a:pPr marL="36000" lvl="1" algn="l" defTabSz="914400" rtl="0" eaLnBrk="1" fontAlgn="b" latinLnBrk="0" hangingPunct="1">
                        <a:buNone/>
                      </a:pPr>
                      <a:r>
                        <a:rPr lang="en-US" sz="1600" b="1" kern="1200" baseline="0" dirty="0">
                          <a:solidFill>
                            <a:schemeClr val="tx1"/>
                          </a:solidFill>
                          <a:latin typeface="Arial Narrow" panose="020B0606020202030204" pitchFamily="34" charset="0"/>
                          <a:ea typeface="+mn-ea"/>
                          <a:cs typeface="+mn-cs"/>
                        </a:rPr>
                        <a:t>Whether stage IV at initial diagnosis </a:t>
                      </a:r>
                      <a:endParaRPr lang="it-IT" sz="1600" b="1" kern="1200" baseline="0" dirty="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Yes</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21/33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36/42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0.41 (0.24, 0.72)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6645042"/>
                  </a:ext>
                </a:extLst>
              </a:tr>
              <a:tr h="254905">
                <a:tc>
                  <a:txBody>
                    <a:bodyPr/>
                    <a:lstStyle/>
                    <a:p>
                      <a:pPr marL="36000" lvl="1" algn="l" defTabSz="914400" rtl="0" eaLnBrk="1" fontAlgn="b" latinLnBrk="0" hangingPunct="1">
                        <a:buNone/>
                      </a:pPr>
                      <a:endParaRPr lang="it-IT" sz="1600" b="1" kern="1200" baseline="0" dirty="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No</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109/157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a:solidFill>
                            <a:schemeClr val="tx1"/>
                          </a:solidFill>
                          <a:latin typeface="Arial Narrow" panose="020B0606020202030204" pitchFamily="34" charset="0"/>
                          <a:ea typeface="+mn-ea"/>
                          <a:cs typeface="+mn-cs"/>
                        </a:rPr>
                        <a:t>123/151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endParaRPr lang="en-US" sz="16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marR="0" lvl="1" indent="0" algn="ctr" defTabSz="914400" rtl="0" eaLnBrk="1" fontAlgn="b" latinLnBrk="0" hangingPunct="1">
                        <a:lnSpc>
                          <a:spcPct val="100000"/>
                        </a:lnSpc>
                        <a:spcBef>
                          <a:spcPts val="0"/>
                        </a:spcBef>
                        <a:spcAft>
                          <a:spcPts val="0"/>
                        </a:spcAft>
                        <a:buClrTx/>
                        <a:buSzTx/>
                        <a:buFontTx/>
                        <a:buNone/>
                        <a:tabLst/>
                        <a:defRPr/>
                      </a:pPr>
                      <a:r>
                        <a:rPr lang="en-US" sz="1600" b="0" kern="1200" baseline="0" dirty="0">
                          <a:solidFill>
                            <a:schemeClr val="tx1"/>
                          </a:solidFill>
                          <a:latin typeface="Arial Narrow" panose="020B0606020202030204" pitchFamily="34" charset="0"/>
                          <a:ea typeface="+mn-ea"/>
                          <a:cs typeface="+mn-cs"/>
                        </a:rPr>
                        <a:t>0.43 (0.33, 0.56)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30680046"/>
                  </a:ext>
                </a:extLst>
              </a:tr>
            </a:tbl>
          </a:graphicData>
        </a:graphic>
      </p:graphicFrame>
      <p:pic>
        <p:nvPicPr>
          <p:cNvPr id="3" name="Picture 2">
            <a:extLst>
              <a:ext uri="{FF2B5EF4-FFF2-40B4-BE49-F238E27FC236}">
                <a16:creationId xmlns:a16="http://schemas.microsoft.com/office/drawing/2014/main" id="{D89E5654-0EE4-94E6-2D4D-E3A4AB9B60ED}"/>
              </a:ext>
            </a:extLst>
          </p:cNvPr>
          <p:cNvPicPr>
            <a:picLocks/>
          </p:cNvPicPr>
          <p:nvPr/>
        </p:nvPicPr>
        <p:blipFill>
          <a:blip r:embed="rId3"/>
          <a:stretch>
            <a:fillRect/>
          </a:stretch>
        </p:blipFill>
        <p:spPr>
          <a:xfrm>
            <a:off x="11268183" y="1951786"/>
            <a:ext cx="4023399" cy="6768000"/>
          </a:xfrm>
          <a:prstGeom prst="rect">
            <a:avLst/>
          </a:prstGeom>
        </p:spPr>
      </p:pic>
      <p:sp>
        <p:nvSpPr>
          <p:cNvPr id="5" name="Espace réservé du texte 1">
            <a:extLst>
              <a:ext uri="{FF2B5EF4-FFF2-40B4-BE49-F238E27FC236}">
                <a16:creationId xmlns:a16="http://schemas.microsoft.com/office/drawing/2014/main" id="{3A4B6B67-200C-E504-3793-898863E78D78}"/>
              </a:ext>
            </a:extLst>
          </p:cNvPr>
          <p:cNvSpPr>
            <a:spLocks noGrp="1"/>
          </p:cNvSpPr>
          <p:nvPr>
            <p:ph type="body" sz="quarter" idx="10"/>
          </p:nvPr>
        </p:nvSpPr>
        <p:spPr>
          <a:xfrm>
            <a:off x="719999" y="658800"/>
            <a:ext cx="13591745" cy="1005078"/>
          </a:xfrm>
          <a:noFill/>
        </p:spPr>
        <p:txBody>
          <a:bodyPr/>
          <a:lstStyle/>
          <a:p>
            <a:r>
              <a:rPr lang="en-US" dirty="0"/>
              <a:t>Subgroup Analysis of PFS (BICR)</a:t>
            </a:r>
          </a:p>
        </p:txBody>
      </p:sp>
      <p:sp>
        <p:nvSpPr>
          <p:cNvPr id="7" name="Espace réservé du texte 4">
            <a:extLst>
              <a:ext uri="{FF2B5EF4-FFF2-40B4-BE49-F238E27FC236}">
                <a16:creationId xmlns:a16="http://schemas.microsoft.com/office/drawing/2014/main" id="{44587044-BF56-F600-F2D4-D26D25DEF42D}"/>
              </a:ext>
            </a:extLst>
          </p:cNvPr>
          <p:cNvSpPr txBox="1">
            <a:spLocks/>
          </p:cNvSpPr>
          <p:nvPr/>
        </p:nvSpPr>
        <p:spPr>
          <a:xfrm>
            <a:off x="719999" y="8760639"/>
            <a:ext cx="16848001" cy="430887"/>
          </a:xfrm>
          <a:prstGeom prst="rect">
            <a:avLst/>
          </a:prstGeom>
          <a:solidFill>
            <a:srgbClr val="5B8DC3"/>
          </a:solidFill>
          <a:ln>
            <a:solidFill>
              <a:srgbClr val="5B8DC3"/>
            </a:solidFill>
          </a:ln>
        </p:spPr>
        <p:txBody>
          <a:bodyPr wrap="square" tIns="0" bIns="0" anchor="ctr" anchorCtr="0">
            <a:spAutoFit/>
          </a:bodyPr>
          <a:lstStyle>
            <a:lvl1pPr algn="ctr">
              <a:defRPr sz="2600">
                <a:latin typeface="Arial Narrow" panose="020B0606020202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b="1" dirty="0">
                <a:solidFill>
                  <a:schemeClr val="bg1"/>
                </a:solidFill>
              </a:rPr>
              <a:t>Consistent PFS benefit was seen across all subgroups.</a:t>
            </a:r>
          </a:p>
        </p:txBody>
      </p:sp>
      <p:sp>
        <p:nvSpPr>
          <p:cNvPr id="13" name="TextBox 12">
            <a:extLst>
              <a:ext uri="{FF2B5EF4-FFF2-40B4-BE49-F238E27FC236}">
                <a16:creationId xmlns:a16="http://schemas.microsoft.com/office/drawing/2014/main" id="{96BD2228-8B25-446B-C374-00FA02354E12}"/>
              </a:ext>
            </a:extLst>
          </p:cNvPr>
          <p:cNvSpPr txBox="1"/>
          <p:nvPr/>
        </p:nvSpPr>
        <p:spPr>
          <a:xfrm>
            <a:off x="1410462" y="9154706"/>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21, 2026</a:t>
            </a:r>
          </a:p>
        </p:txBody>
      </p:sp>
      <p:sp>
        <p:nvSpPr>
          <p:cNvPr id="12" name="TextBox 11">
            <a:extLst>
              <a:ext uri="{FF2B5EF4-FFF2-40B4-BE49-F238E27FC236}">
                <a16:creationId xmlns:a16="http://schemas.microsoft.com/office/drawing/2014/main" id="{6BC9786D-EFED-83DC-D2C6-3541F0D572DF}"/>
              </a:ext>
            </a:extLst>
          </p:cNvPr>
          <p:cNvSpPr txBox="1"/>
          <p:nvPr/>
        </p:nvSpPr>
        <p:spPr>
          <a:xfrm>
            <a:off x="9818460" y="8421116"/>
            <a:ext cx="169941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17AD86"/>
                </a:solidFill>
                <a:effectLst/>
                <a:uLnTx/>
                <a:uFillTx/>
                <a:latin typeface="Arial Narrow" panose="020B0606020202030204" pitchFamily="34" charset="0"/>
                <a:ea typeface="等线" panose="02010600030101010101" pitchFamily="2" charset="-122"/>
                <a:cs typeface="+mn-cs"/>
              </a:rPr>
              <a:t>Iza-</a:t>
            </a:r>
            <a:r>
              <a:rPr kumimoji="0" lang="en-US" altLang="zh-CN" sz="1800" b="1" i="0" u="none" strike="noStrike" kern="1200" cap="none" spc="0" normalizeH="0" baseline="0" noProof="0" dirty="0" err="1">
                <a:ln>
                  <a:noFill/>
                </a:ln>
                <a:solidFill>
                  <a:srgbClr val="17AD86"/>
                </a:solidFill>
                <a:effectLst/>
                <a:uLnTx/>
                <a:uFillTx/>
                <a:latin typeface="Arial Narrow" panose="020B0606020202030204" pitchFamily="34" charset="0"/>
                <a:ea typeface="等线" panose="02010600030101010101" pitchFamily="2" charset="-122"/>
                <a:cs typeface="+mn-cs"/>
              </a:rPr>
              <a:t>bren</a:t>
            </a:r>
            <a:r>
              <a:rPr kumimoji="0" lang="en-US" altLang="zh-CN" sz="1800" b="1" i="0" u="none" strike="noStrike" kern="1200" cap="none" spc="0" normalizeH="0" baseline="0" noProof="0" dirty="0">
                <a:ln>
                  <a:noFill/>
                </a:ln>
                <a:solidFill>
                  <a:srgbClr val="17AD86"/>
                </a:solidFill>
                <a:effectLst/>
                <a:uLnTx/>
                <a:uFillTx/>
                <a:latin typeface="Arial Narrow" panose="020B0606020202030204" pitchFamily="34" charset="0"/>
                <a:ea typeface="等线" panose="02010600030101010101" pitchFamily="2" charset="-122"/>
                <a:cs typeface="+mn-cs"/>
              </a:rPr>
              <a:t> </a:t>
            </a:r>
            <a:r>
              <a:rPr kumimoji="0" lang="en-US" sz="1800" b="1" i="0" u="none" strike="noStrike" kern="1200" cap="none" spc="0" normalizeH="0" baseline="0" noProof="0" dirty="0">
                <a:ln>
                  <a:noFill/>
                </a:ln>
                <a:solidFill>
                  <a:srgbClr val="17AD86"/>
                </a:solidFill>
                <a:effectLst/>
                <a:uLnTx/>
                <a:uFillTx/>
                <a:latin typeface="Arial Narrow" panose="020B0606020202030204" pitchFamily="34" charset="0"/>
                <a:ea typeface="+mn-ea"/>
                <a:cs typeface="+mn-cs"/>
              </a:rPr>
              <a:t>better</a:t>
            </a:r>
          </a:p>
        </p:txBody>
      </p:sp>
      <p:sp>
        <p:nvSpPr>
          <p:cNvPr id="15" name="TextBox 14">
            <a:extLst>
              <a:ext uri="{FF2B5EF4-FFF2-40B4-BE49-F238E27FC236}">
                <a16:creationId xmlns:a16="http://schemas.microsoft.com/office/drawing/2014/main" id="{40B4D405-114B-42DE-8038-12B400A15047}"/>
              </a:ext>
            </a:extLst>
          </p:cNvPr>
          <p:cNvSpPr txBox="1"/>
          <p:nvPr/>
        </p:nvSpPr>
        <p:spPr>
          <a:xfrm>
            <a:off x="14998238" y="8421116"/>
            <a:ext cx="15324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39F2A"/>
                </a:solidFill>
                <a:effectLst/>
                <a:uLnTx/>
                <a:uFillTx/>
                <a:latin typeface="Arial Narrow" panose="020B0606020202030204" pitchFamily="34" charset="0"/>
                <a:ea typeface="+mn-ea"/>
                <a:cs typeface="+mn-cs"/>
              </a:rPr>
              <a:t>TPC better</a:t>
            </a:r>
          </a:p>
        </p:txBody>
      </p:sp>
      <p:grpSp>
        <p:nvGrpSpPr>
          <p:cNvPr id="16" name="组合 7">
            <a:extLst>
              <a:ext uri="{FF2B5EF4-FFF2-40B4-BE49-F238E27FC236}">
                <a16:creationId xmlns:a16="http://schemas.microsoft.com/office/drawing/2014/main" id="{3E9685E4-3A96-A396-590F-02E671817D22}"/>
              </a:ext>
            </a:extLst>
          </p:cNvPr>
          <p:cNvGrpSpPr/>
          <p:nvPr/>
        </p:nvGrpSpPr>
        <p:grpSpPr>
          <a:xfrm>
            <a:off x="11411501" y="8524682"/>
            <a:ext cx="3742696" cy="180488"/>
            <a:chOff x="11510477" y="8240894"/>
            <a:chExt cx="3100058" cy="144000"/>
          </a:xfrm>
        </p:grpSpPr>
        <p:sp>
          <p:nvSpPr>
            <p:cNvPr id="17" name="箭头: 右 3">
              <a:extLst>
                <a:ext uri="{FF2B5EF4-FFF2-40B4-BE49-F238E27FC236}">
                  <a16:creationId xmlns:a16="http://schemas.microsoft.com/office/drawing/2014/main" id="{B4B6E9EF-6121-49F6-F390-E3C74317BF75}"/>
                </a:ext>
              </a:extLst>
            </p:cNvPr>
            <p:cNvSpPr/>
            <p:nvPr/>
          </p:nvSpPr>
          <p:spPr>
            <a:xfrm>
              <a:off x="13047257" y="8240894"/>
              <a:ext cx="1563278" cy="144000"/>
            </a:xfrm>
            <a:prstGeom prst="rightArrow">
              <a:avLst/>
            </a:prstGeom>
            <a:solidFill>
              <a:srgbClr val="D39F2A"/>
            </a:solidFill>
            <a:ln>
              <a:solidFill>
                <a:srgbClr val="D39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8" name="箭头: 右 5">
              <a:extLst>
                <a:ext uri="{FF2B5EF4-FFF2-40B4-BE49-F238E27FC236}">
                  <a16:creationId xmlns:a16="http://schemas.microsoft.com/office/drawing/2014/main" id="{B187920D-9F0C-C9B1-BBA2-21D03329979C}"/>
                </a:ext>
              </a:extLst>
            </p:cNvPr>
            <p:cNvSpPr/>
            <p:nvPr/>
          </p:nvSpPr>
          <p:spPr>
            <a:xfrm flipH="1">
              <a:off x="11510477" y="8240894"/>
              <a:ext cx="1938211" cy="144000"/>
            </a:xfrm>
            <a:prstGeom prst="rightArrow">
              <a:avLst/>
            </a:prstGeom>
            <a:solidFill>
              <a:srgbClr val="17AD86"/>
            </a:solidFill>
            <a:ln>
              <a:solidFill>
                <a:srgbClr val="17AD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21" name="Espace réservé du texte 3">
            <a:extLst>
              <a:ext uri="{FF2B5EF4-FFF2-40B4-BE49-F238E27FC236}">
                <a16:creationId xmlns:a16="http://schemas.microsoft.com/office/drawing/2014/main" id="{9768622E-B156-5810-0FA6-30051E9E39D8}"/>
              </a:ext>
            </a:extLst>
          </p:cNvPr>
          <p:cNvSpPr>
            <a:spLocks noGrp="1"/>
          </p:cNvSpPr>
          <p:nvPr>
            <p:ph type="body" sz="quarter" idx="12"/>
          </p:nvPr>
        </p:nvSpPr>
        <p:spPr>
          <a:xfrm>
            <a:off x="1428750" y="9408932"/>
            <a:ext cx="3661865" cy="361449"/>
          </a:xfrm>
        </p:spPr>
        <p:txBody>
          <a:bodyPr/>
          <a:lstStyle/>
          <a:p>
            <a:r>
              <a:rPr lang="en-US" dirty="0"/>
              <a:t>Bo Lan, MD</a:t>
            </a:r>
            <a:endParaRPr lang="en-US" noProof="0" dirty="0"/>
          </a:p>
        </p:txBody>
      </p:sp>
    </p:spTree>
    <p:extLst>
      <p:ext uri="{BB962C8B-B14F-4D97-AF65-F5344CB8AC3E}">
        <p14:creationId xmlns:p14="http://schemas.microsoft.com/office/powerpoint/2010/main" val="2289248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A2565-CA84-62AB-90F7-0A9406A81B22}"/>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18BEEBB3-E827-5C59-F618-04FF6F908000}"/>
              </a:ext>
            </a:extLst>
          </p:cNvPr>
          <p:cNvPicPr>
            <a:picLocks noChangeAspect="1"/>
          </p:cNvPicPr>
          <p:nvPr/>
        </p:nvPicPr>
        <p:blipFill>
          <a:blip r:embed="rId3"/>
          <a:srcRect/>
          <a:stretch/>
        </p:blipFill>
        <p:spPr>
          <a:xfrm>
            <a:off x="8891581" y="1571623"/>
            <a:ext cx="8715066" cy="2788821"/>
          </a:xfrm>
          <a:prstGeom prst="rect">
            <a:avLst/>
          </a:prstGeom>
        </p:spPr>
      </p:pic>
      <p:pic>
        <p:nvPicPr>
          <p:cNvPr id="26" name="Picture 25">
            <a:extLst>
              <a:ext uri="{FF2B5EF4-FFF2-40B4-BE49-F238E27FC236}">
                <a16:creationId xmlns:a16="http://schemas.microsoft.com/office/drawing/2014/main" id="{192259FA-7500-F7DE-31F7-A72621A8CE9E}"/>
              </a:ext>
            </a:extLst>
          </p:cNvPr>
          <p:cNvPicPr>
            <a:picLocks noChangeAspect="1"/>
          </p:cNvPicPr>
          <p:nvPr/>
        </p:nvPicPr>
        <p:blipFill>
          <a:blip r:embed="rId4"/>
          <a:srcRect/>
          <a:stretch/>
        </p:blipFill>
        <p:spPr>
          <a:xfrm>
            <a:off x="8891581" y="4289797"/>
            <a:ext cx="8718750" cy="2790000"/>
          </a:xfrm>
          <a:prstGeom prst="rect">
            <a:avLst/>
          </a:prstGeom>
        </p:spPr>
      </p:pic>
      <p:sp>
        <p:nvSpPr>
          <p:cNvPr id="8" name="Espace réservé du texte 1">
            <a:extLst>
              <a:ext uri="{FF2B5EF4-FFF2-40B4-BE49-F238E27FC236}">
                <a16:creationId xmlns:a16="http://schemas.microsoft.com/office/drawing/2014/main" id="{5038D720-2B75-5D94-7DA8-93AF4B7D550D}"/>
              </a:ext>
            </a:extLst>
          </p:cNvPr>
          <p:cNvSpPr>
            <a:spLocks noGrp="1"/>
          </p:cNvSpPr>
          <p:nvPr>
            <p:ph type="body" sz="quarter" idx="10"/>
          </p:nvPr>
        </p:nvSpPr>
        <p:spPr>
          <a:xfrm>
            <a:off x="719999" y="658800"/>
            <a:ext cx="13591745" cy="1005078"/>
          </a:xfrm>
          <a:noFill/>
        </p:spPr>
        <p:txBody>
          <a:bodyPr/>
          <a:lstStyle/>
          <a:p>
            <a:r>
              <a:rPr lang="en-US" altLang="zh-CN" dirty="0"/>
              <a:t>Antitumor Responses</a:t>
            </a:r>
            <a:endParaRPr lang="en-US" strike="sngStrike" dirty="0">
              <a:highlight>
                <a:srgbClr val="FFFF00"/>
              </a:highlight>
            </a:endParaRPr>
          </a:p>
        </p:txBody>
      </p:sp>
      <p:sp>
        <p:nvSpPr>
          <p:cNvPr id="10" name="Espace réservé du texte 4">
            <a:extLst>
              <a:ext uri="{FF2B5EF4-FFF2-40B4-BE49-F238E27FC236}">
                <a16:creationId xmlns:a16="http://schemas.microsoft.com/office/drawing/2014/main" id="{413A74E5-6730-BBA7-D564-8B65535E7F4D}"/>
              </a:ext>
            </a:extLst>
          </p:cNvPr>
          <p:cNvSpPr txBox="1">
            <a:spLocks/>
          </p:cNvSpPr>
          <p:nvPr/>
        </p:nvSpPr>
        <p:spPr>
          <a:xfrm>
            <a:off x="632508" y="7078618"/>
            <a:ext cx="16974140" cy="990276"/>
          </a:xfrm>
          <a:prstGeom prst="rect">
            <a:avLst/>
          </a:prstGeom>
          <a:solidFill>
            <a:srgbClr val="E7E7E7"/>
          </a:solidFill>
          <a:ln>
            <a:solidFill>
              <a:srgbClr val="E7E7E7"/>
            </a:solidFill>
          </a:ln>
        </p:spPr>
        <p:txBody>
          <a:bodyPr anchor="ctr" anchorCtr="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marR="0" lvl="0" indent="-284400" algn="l" defTabSz="914400" rtl="0" eaLnBrk="1" fontAlgn="auto" latinLnBrk="0" hangingPunct="1">
              <a:lnSpc>
                <a:spcPct val="120000"/>
              </a:lnSpc>
              <a:spcBef>
                <a:spcPts val="0"/>
              </a:spcBef>
              <a:spcAft>
                <a:spcPts val="300"/>
              </a:spcAft>
              <a:buClr>
                <a:srgbClr val="5B8DC3"/>
              </a:buClr>
              <a:buSzTx/>
              <a:buFont typeface="Arial" pitchFamily="34" charset="0"/>
              <a:buChar char="•"/>
              <a:tabLst/>
              <a:defRPr/>
            </a:pPr>
            <a:r>
              <a:rPr kumimoji="0" lang="en-US" sz="20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OS data not mature</a:t>
            </a:r>
            <a:r>
              <a:rPr kumimoji="0" lang="en-US" sz="2000" b="0" i="0"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a:t>
            </a: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Median follow-up 17.8 months, and </a:t>
            </a:r>
            <a:r>
              <a:rPr lang="en-US" sz="2000" b="1" dirty="0">
                <a:solidFill>
                  <a:prstClr val="black"/>
                </a:solidFill>
                <a:latin typeface="Arial Narrow" panose="020B0606020202030204" pitchFamily="34" charset="0"/>
              </a:rPr>
              <a:t>n</a:t>
            </a:r>
            <a:r>
              <a:rPr kumimoji="0" lang="en-US" sz="20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o detrimental effect was observed</a:t>
            </a:r>
          </a:p>
          <a:p>
            <a:pPr marL="284400" marR="0" lvl="0" indent="-284400" algn="l" defTabSz="914400" rtl="0" eaLnBrk="1" fontAlgn="auto" latinLnBrk="0" hangingPunct="1">
              <a:lnSpc>
                <a:spcPct val="120000"/>
              </a:lnSpc>
              <a:spcBef>
                <a:spcPts val="0"/>
              </a:spcBef>
              <a:spcAft>
                <a:spcPts val="300"/>
              </a:spcAft>
              <a:buClr>
                <a:srgbClr val="5B8DC3"/>
              </a:buClr>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The study is continuing to the next planned analysis for OS</a:t>
            </a:r>
          </a:p>
        </p:txBody>
      </p:sp>
      <p:sp>
        <p:nvSpPr>
          <p:cNvPr id="12" name="TextBox 11">
            <a:extLst>
              <a:ext uri="{FF2B5EF4-FFF2-40B4-BE49-F238E27FC236}">
                <a16:creationId xmlns:a16="http://schemas.microsoft.com/office/drawing/2014/main" id="{EAA1D18F-DF91-76F7-DFE7-69F808AB3114}"/>
              </a:ext>
            </a:extLst>
          </p:cNvPr>
          <p:cNvSpPr txBox="1"/>
          <p:nvPr/>
        </p:nvSpPr>
        <p:spPr>
          <a:xfrm>
            <a:off x="12959282" y="1739980"/>
            <a:ext cx="1220774" cy="344128"/>
          </a:xfrm>
          <a:prstGeom prst="rect">
            <a:avLst/>
          </a:prstGeom>
          <a:solidFill>
            <a:srgbClr val="17AD86"/>
          </a:solidFill>
          <a:ln>
            <a:solidFill>
              <a:srgbClr val="17AD86"/>
            </a:solidFill>
          </a:ln>
        </p:spPr>
        <p:txBody>
          <a:bodyPr wrap="square" tIns="18000" bIns="1800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00" cap="none" spc="0" normalizeH="0" baseline="0" noProof="0" dirty="0">
                <a:ln>
                  <a:noFill/>
                </a:ln>
                <a:solidFill>
                  <a:schemeClr val="bg1"/>
                </a:solidFill>
                <a:effectLst/>
                <a:uLnTx/>
                <a:uFillTx/>
                <a:latin typeface="Arial Narrow"/>
                <a:ea typeface="DengXian"/>
                <a:cs typeface="+mn-cs"/>
              </a:rPr>
              <a:t>Iza-</a:t>
            </a:r>
            <a:r>
              <a:rPr kumimoji="0" lang="en-US" sz="2000" b="1" i="0" u="none" strike="noStrike" kern="100" cap="none" spc="0" normalizeH="0" baseline="0" noProof="0" dirty="0" err="1">
                <a:ln>
                  <a:noFill/>
                </a:ln>
                <a:solidFill>
                  <a:schemeClr val="bg1"/>
                </a:solidFill>
                <a:effectLst/>
                <a:uLnTx/>
                <a:uFillTx/>
                <a:latin typeface="Arial Narrow"/>
                <a:ea typeface="DengXian"/>
                <a:cs typeface="+mn-cs"/>
              </a:rPr>
              <a:t>bren</a:t>
            </a:r>
            <a:r>
              <a:rPr kumimoji="0" lang="en-US" sz="2000" b="1" i="0" u="none" strike="noStrike" kern="100" cap="none" spc="0" normalizeH="0" baseline="0" noProof="0" dirty="0">
                <a:ln>
                  <a:noFill/>
                </a:ln>
                <a:solidFill>
                  <a:schemeClr val="bg1"/>
                </a:solidFill>
                <a:effectLst/>
                <a:uLnTx/>
                <a:uFillTx/>
                <a:latin typeface="Arial Narrow"/>
                <a:ea typeface="DengXian"/>
                <a:cs typeface="+mn-cs"/>
              </a:rPr>
              <a:t> </a:t>
            </a:r>
          </a:p>
        </p:txBody>
      </p:sp>
      <p:sp>
        <p:nvSpPr>
          <p:cNvPr id="13" name="TextBox 12">
            <a:extLst>
              <a:ext uri="{FF2B5EF4-FFF2-40B4-BE49-F238E27FC236}">
                <a16:creationId xmlns:a16="http://schemas.microsoft.com/office/drawing/2014/main" id="{ABC6DFAC-3989-1616-7302-AC5AAE8C9D79}"/>
              </a:ext>
            </a:extLst>
          </p:cNvPr>
          <p:cNvSpPr txBox="1"/>
          <p:nvPr/>
        </p:nvSpPr>
        <p:spPr>
          <a:xfrm>
            <a:off x="12975875" y="4433528"/>
            <a:ext cx="1187586" cy="344128"/>
          </a:xfrm>
          <a:prstGeom prst="rect">
            <a:avLst/>
          </a:prstGeom>
          <a:solidFill>
            <a:srgbClr val="D39F2A"/>
          </a:solidFill>
          <a:ln>
            <a:solidFill>
              <a:srgbClr val="D39F2A"/>
            </a:solidFill>
          </a:ln>
        </p:spPr>
        <p:txBody>
          <a:bodyPr wrap="square" tIns="18000" bIns="1800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00" cap="none" spc="0" normalizeH="0" baseline="0" noProof="0" dirty="0">
                <a:ln>
                  <a:noFill/>
                </a:ln>
                <a:solidFill>
                  <a:schemeClr val="bg1"/>
                </a:solidFill>
                <a:effectLst/>
                <a:uLnTx/>
                <a:uFillTx/>
                <a:latin typeface="Arial Narrow"/>
                <a:ea typeface="DengXian"/>
                <a:cs typeface="+mn-cs"/>
              </a:rPr>
              <a:t>TPC</a:t>
            </a:r>
          </a:p>
        </p:txBody>
      </p:sp>
      <p:sp>
        <p:nvSpPr>
          <p:cNvPr id="14" name="TextBox 13">
            <a:extLst>
              <a:ext uri="{FF2B5EF4-FFF2-40B4-BE49-F238E27FC236}">
                <a16:creationId xmlns:a16="http://schemas.microsoft.com/office/drawing/2014/main" id="{435D2979-12F1-696A-FE99-A4695365E74C}"/>
              </a:ext>
            </a:extLst>
          </p:cNvPr>
          <p:cNvSpPr txBox="1"/>
          <p:nvPr/>
        </p:nvSpPr>
        <p:spPr>
          <a:xfrm>
            <a:off x="12376741" y="2083771"/>
            <a:ext cx="238585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00" cap="none" spc="0" normalizeH="0" baseline="0" noProof="0" dirty="0" err="1">
                <a:ln>
                  <a:noFill/>
                </a:ln>
                <a:solidFill>
                  <a:srgbClr val="17AD86"/>
                </a:solidFill>
                <a:effectLst/>
                <a:uLnTx/>
                <a:uFillTx/>
                <a:latin typeface="Arial Narrow"/>
                <a:ea typeface="DengXian"/>
                <a:cs typeface="+mn-cs"/>
              </a:rPr>
              <a:t>mDOR</a:t>
            </a:r>
            <a:r>
              <a:rPr kumimoji="0" lang="en-US" sz="2000" b="1" i="0" u="none" strike="noStrike" kern="100" cap="none" spc="0" normalizeH="0" baseline="0" noProof="0" dirty="0">
                <a:ln>
                  <a:noFill/>
                </a:ln>
                <a:solidFill>
                  <a:srgbClr val="17AD86"/>
                </a:solidFill>
                <a:effectLst/>
                <a:uLnTx/>
                <a:uFillTx/>
                <a:latin typeface="Arial Narrow"/>
                <a:ea typeface="DengXian"/>
                <a:cs typeface="+mn-cs"/>
              </a:rPr>
              <a:t> = 6.9</a:t>
            </a:r>
            <a:r>
              <a:rPr lang="en-US" sz="2000" b="1" kern="100" dirty="0">
                <a:solidFill>
                  <a:srgbClr val="17AD86"/>
                </a:solidFill>
                <a:latin typeface="Arial Narrow"/>
                <a:ea typeface="DengXian"/>
              </a:rPr>
              <a:t> </a:t>
            </a:r>
            <a:r>
              <a:rPr lang="en-US" sz="2000" b="1" kern="100" dirty="0" err="1">
                <a:solidFill>
                  <a:srgbClr val="17AD86"/>
                </a:solidFill>
                <a:latin typeface="Arial Narrow"/>
                <a:ea typeface="DengXian"/>
              </a:rPr>
              <a:t>mo</a:t>
            </a:r>
            <a:endParaRPr kumimoji="0" lang="en-US" sz="2000" b="1" i="0" u="none" strike="noStrike" kern="100" cap="none" spc="0" normalizeH="0" baseline="0" noProof="0" dirty="0">
              <a:ln>
                <a:noFill/>
              </a:ln>
              <a:solidFill>
                <a:srgbClr val="17AD86"/>
              </a:solidFill>
              <a:effectLst/>
              <a:uLnTx/>
              <a:uFillTx/>
              <a:latin typeface="Arial Narrow"/>
              <a:ea typeface="DengXian"/>
              <a:cs typeface="+mn-cs"/>
            </a:endParaRPr>
          </a:p>
        </p:txBody>
      </p:sp>
      <p:sp>
        <p:nvSpPr>
          <p:cNvPr id="15" name="TextBox 14">
            <a:extLst>
              <a:ext uri="{FF2B5EF4-FFF2-40B4-BE49-F238E27FC236}">
                <a16:creationId xmlns:a16="http://schemas.microsoft.com/office/drawing/2014/main" id="{1D48F046-6BF6-BB83-D895-384727586BBA}"/>
              </a:ext>
            </a:extLst>
          </p:cNvPr>
          <p:cNvSpPr txBox="1"/>
          <p:nvPr/>
        </p:nvSpPr>
        <p:spPr>
          <a:xfrm>
            <a:off x="12441790" y="4780418"/>
            <a:ext cx="2226248"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00" cap="none" spc="0" normalizeH="0" baseline="0" noProof="0" dirty="0" err="1">
                <a:ln>
                  <a:noFill/>
                </a:ln>
                <a:solidFill>
                  <a:srgbClr val="D39F2A"/>
                </a:solidFill>
                <a:effectLst/>
                <a:uLnTx/>
                <a:uFillTx/>
                <a:latin typeface="Arial Narrow"/>
                <a:ea typeface="DengXian"/>
                <a:cs typeface="+mn-cs"/>
              </a:rPr>
              <a:t>mDOR</a:t>
            </a:r>
            <a:r>
              <a:rPr kumimoji="0" lang="en-US" sz="2000" b="1" i="0" u="none" strike="noStrike" kern="100" cap="none" spc="0" normalizeH="0" baseline="0" noProof="0" dirty="0">
                <a:ln>
                  <a:noFill/>
                </a:ln>
                <a:solidFill>
                  <a:srgbClr val="D39F2A"/>
                </a:solidFill>
                <a:effectLst/>
                <a:uLnTx/>
                <a:uFillTx/>
                <a:latin typeface="Arial Narrow"/>
                <a:ea typeface="DengXian"/>
                <a:cs typeface="+mn-cs"/>
              </a:rPr>
              <a:t> = 4.2 </a:t>
            </a:r>
            <a:r>
              <a:rPr kumimoji="0" lang="en-US" sz="2000" b="1" i="0" u="none" strike="noStrike" kern="100" cap="none" spc="0" normalizeH="0" baseline="0" noProof="0" dirty="0" err="1">
                <a:ln>
                  <a:noFill/>
                </a:ln>
                <a:solidFill>
                  <a:srgbClr val="D39F2A"/>
                </a:solidFill>
                <a:effectLst/>
                <a:uLnTx/>
                <a:uFillTx/>
                <a:latin typeface="Arial Narrow"/>
                <a:ea typeface="DengXian"/>
                <a:cs typeface="+mn-cs"/>
              </a:rPr>
              <a:t>mo</a:t>
            </a:r>
            <a:endParaRPr kumimoji="0" lang="en-US" sz="2000" b="1" i="0" u="none" strike="noStrike" kern="100" cap="none" spc="0" normalizeH="0" baseline="0" noProof="0" dirty="0">
              <a:ln>
                <a:noFill/>
              </a:ln>
              <a:solidFill>
                <a:srgbClr val="D39F2A"/>
              </a:solidFill>
              <a:effectLst/>
              <a:uLnTx/>
              <a:uFillTx/>
              <a:latin typeface="Arial Narrow"/>
              <a:ea typeface="DengXian"/>
              <a:cs typeface="+mn-cs"/>
            </a:endParaRPr>
          </a:p>
        </p:txBody>
      </p:sp>
      <p:sp>
        <p:nvSpPr>
          <p:cNvPr id="18" name="TextBox 17">
            <a:extLst>
              <a:ext uri="{FF2B5EF4-FFF2-40B4-BE49-F238E27FC236}">
                <a16:creationId xmlns:a16="http://schemas.microsoft.com/office/drawing/2014/main" id="{892C7859-F53D-BCB5-1102-434D491EE48A}"/>
              </a:ext>
            </a:extLst>
          </p:cNvPr>
          <p:cNvSpPr txBox="1"/>
          <p:nvPr/>
        </p:nvSpPr>
        <p:spPr>
          <a:xfrm>
            <a:off x="1428750" y="8991354"/>
            <a:ext cx="3135979" cy="369332"/>
          </a:xfrm>
          <a:prstGeom prst="rect">
            <a:avLst/>
          </a:prstGeom>
          <a:noFill/>
        </p:spPr>
        <p:txBody>
          <a:bodyPr wrap="square" rtlCol="0">
            <a:spAutoFit/>
          </a:bodyPr>
          <a:lstStyle/>
          <a:p>
            <a:r>
              <a:rPr lang="en-US" b="1" i="1">
                <a:latin typeface="Arial Narrow" panose="020B0606020202030204" pitchFamily="34" charset="0"/>
              </a:rPr>
              <a:t>Data cut off: July 21, 2026</a:t>
            </a:r>
          </a:p>
        </p:txBody>
      </p:sp>
      <p:sp>
        <p:nvSpPr>
          <p:cNvPr id="19" name="Espace réservé du texte 3">
            <a:extLst>
              <a:ext uri="{FF2B5EF4-FFF2-40B4-BE49-F238E27FC236}">
                <a16:creationId xmlns:a16="http://schemas.microsoft.com/office/drawing/2014/main" id="{9B0E3A66-0B46-3B86-269A-3FD6532D6EBD}"/>
              </a:ext>
            </a:extLst>
          </p:cNvPr>
          <p:cNvSpPr>
            <a:spLocks noGrp="1"/>
          </p:cNvSpPr>
          <p:nvPr>
            <p:ph type="body" sz="quarter" idx="12"/>
          </p:nvPr>
        </p:nvSpPr>
        <p:spPr>
          <a:xfrm>
            <a:off x="1428750" y="9326227"/>
            <a:ext cx="3661865" cy="361449"/>
          </a:xfrm>
        </p:spPr>
        <p:txBody>
          <a:bodyPr/>
          <a:lstStyle/>
          <a:p>
            <a:r>
              <a:rPr lang="en-US" dirty="0"/>
              <a:t>Bo Lan, MD</a:t>
            </a:r>
            <a:endParaRPr lang="en-US" noProof="0" dirty="0"/>
          </a:p>
        </p:txBody>
      </p:sp>
      <p:graphicFrame>
        <p:nvGraphicFramePr>
          <p:cNvPr id="4" name="表格 6">
            <a:extLst>
              <a:ext uri="{FF2B5EF4-FFF2-40B4-BE49-F238E27FC236}">
                <a16:creationId xmlns:a16="http://schemas.microsoft.com/office/drawing/2014/main" id="{47DACB83-C3C9-3352-4EA4-32637EEF5398}"/>
              </a:ext>
            </a:extLst>
          </p:cNvPr>
          <p:cNvGraphicFramePr>
            <a:graphicFrameLocks noGrp="1"/>
          </p:cNvGraphicFramePr>
          <p:nvPr>
            <p:extLst>
              <p:ext uri="{D42A27DB-BD31-4B8C-83A1-F6EECF244321}">
                <p14:modId xmlns:p14="http://schemas.microsoft.com/office/powerpoint/2010/main" val="1396659937"/>
              </p:ext>
            </p:extLst>
          </p:nvPr>
        </p:nvGraphicFramePr>
        <p:xfrm>
          <a:off x="681352" y="1739979"/>
          <a:ext cx="8066609" cy="4977576"/>
        </p:xfrm>
        <a:graphic>
          <a:graphicData uri="http://schemas.openxmlformats.org/drawingml/2006/table">
            <a:tbl>
              <a:tblPr firstRow="1" bandRow="1">
                <a:tableStyleId>{C083E6E3-FA7D-4D7B-A595-EF9225AFEA82}</a:tableStyleId>
              </a:tblPr>
              <a:tblGrid>
                <a:gridCol w="3441398">
                  <a:extLst>
                    <a:ext uri="{9D8B030D-6E8A-4147-A177-3AD203B41FA5}">
                      <a16:colId xmlns:a16="http://schemas.microsoft.com/office/drawing/2014/main" val="536257095"/>
                    </a:ext>
                  </a:extLst>
                </a:gridCol>
                <a:gridCol w="2281309">
                  <a:extLst>
                    <a:ext uri="{9D8B030D-6E8A-4147-A177-3AD203B41FA5}">
                      <a16:colId xmlns:a16="http://schemas.microsoft.com/office/drawing/2014/main" val="3275645102"/>
                    </a:ext>
                  </a:extLst>
                </a:gridCol>
                <a:gridCol w="2343902">
                  <a:extLst>
                    <a:ext uri="{9D8B030D-6E8A-4147-A177-3AD203B41FA5}">
                      <a16:colId xmlns:a16="http://schemas.microsoft.com/office/drawing/2014/main" val="1532332005"/>
                    </a:ext>
                  </a:extLst>
                </a:gridCol>
              </a:tblGrid>
              <a:tr h="829596">
                <a:tc>
                  <a:txBody>
                    <a:bodyPr/>
                    <a:lstStyle/>
                    <a:p>
                      <a:endParaRPr lang="en-US" sz="2000" b="1" baseline="0" noProof="0" dirty="0">
                        <a:latin typeface="Arial Narrow" panose="020B0606020202030204" pitchFamily="34" charset="0"/>
                      </a:endParaRPr>
                    </a:p>
                  </a:txBody>
                  <a:tcPr marT="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noProof="0" dirty="0">
                          <a:solidFill>
                            <a:schemeClr val="bg1"/>
                          </a:solidFill>
                          <a:latin typeface="Arial Narrow" panose="020B0606020202030204" pitchFamily="34" charset="0"/>
                        </a:rPr>
                        <a:t>Iza-</a:t>
                      </a:r>
                      <a:r>
                        <a:rPr lang="en-US" sz="2000" baseline="0" noProof="0" dirty="0" err="1">
                          <a:solidFill>
                            <a:schemeClr val="bg1"/>
                          </a:solidFill>
                          <a:latin typeface="Arial Narrow" panose="020B0606020202030204" pitchFamily="34" charset="0"/>
                        </a:rPr>
                        <a:t>bren</a:t>
                      </a:r>
                      <a:endParaRPr lang="en-US" sz="2000" baseline="0" noProof="0" dirty="0">
                        <a:solidFill>
                          <a:schemeClr val="bg1"/>
                        </a:solidFill>
                        <a:latin typeface="Arial Narrow" panose="020B0606020202030204" pitchFamily="34" charset="0"/>
                      </a:endParaRPr>
                    </a:p>
                    <a:p>
                      <a:pPr algn="ctr"/>
                      <a:r>
                        <a:rPr lang="en-US" sz="2000" baseline="0" noProof="0" dirty="0">
                          <a:solidFill>
                            <a:schemeClr val="bg1"/>
                          </a:solidFill>
                          <a:latin typeface="Arial Narrow" panose="020B0606020202030204" pitchFamily="34" charset="0"/>
                        </a:rPr>
                        <a:t>(N=190)</a:t>
                      </a: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AD86"/>
                    </a:solidFill>
                  </a:tcPr>
                </a:tc>
                <a:tc>
                  <a:txBody>
                    <a:bodyPr/>
                    <a:lstStyle/>
                    <a:p>
                      <a:pPr marL="0" algn="ctr" defTabSz="914400" rtl="0" eaLnBrk="1" latinLnBrk="0" hangingPunct="1"/>
                      <a:r>
                        <a:rPr lang="en-US" sz="2000" b="1" kern="1200" baseline="0" noProof="0" dirty="0">
                          <a:solidFill>
                            <a:schemeClr val="bg1"/>
                          </a:solidFill>
                          <a:latin typeface="Arial Narrow" panose="020B0606020202030204" pitchFamily="34" charset="0"/>
                          <a:ea typeface="+mn-ea"/>
                          <a:cs typeface="+mn-cs"/>
                        </a:rPr>
                        <a:t>TPC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baseline="0" noProof="0" dirty="0">
                          <a:solidFill>
                            <a:schemeClr val="bg1"/>
                          </a:solidFill>
                          <a:latin typeface="Arial Narrow" panose="020B0606020202030204" pitchFamily="34" charset="0"/>
                          <a:ea typeface="+mn-ea"/>
                          <a:cs typeface="+mn-cs"/>
                        </a:rPr>
                        <a:t>(N=193)</a:t>
                      </a: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9F2A"/>
                    </a:solidFill>
                  </a:tcPr>
                </a:tc>
                <a:extLst>
                  <a:ext uri="{0D108BD9-81ED-4DB2-BD59-A6C34878D82A}">
                    <a16:rowId xmlns:a16="http://schemas.microsoft.com/office/drawing/2014/main" val="3169664223"/>
                  </a:ext>
                </a:extLst>
              </a:tr>
              <a:tr h="414798">
                <a:tc>
                  <a:txBody>
                    <a:bodyPr/>
                    <a:lstStyle/>
                    <a:p>
                      <a:r>
                        <a:rPr lang="en-US" sz="2000" b="1" baseline="0" noProof="0" dirty="0">
                          <a:latin typeface="Arial Narrow" panose="020B0606020202030204" pitchFamily="34" charset="0"/>
                        </a:rPr>
                        <a:t>Best overall response, n (%)</a:t>
                      </a:r>
                    </a:p>
                  </a:txBody>
                  <a:tcPr marT="0" marB="0" anchor="ctr">
                    <a:lnT w="12700" cap="flat" cmpd="sng" algn="ctr">
                      <a:solidFill>
                        <a:schemeClr val="tx1"/>
                      </a:solidFill>
                      <a:prstDash val="solid"/>
                      <a:round/>
                      <a:headEnd type="none" w="med" len="med"/>
                      <a:tailEnd type="none" w="med" len="med"/>
                    </a:lnT>
                    <a:solidFill>
                      <a:srgbClr val="A5A5A5">
                        <a:alpha val="20000"/>
                      </a:srgbClr>
                    </a:solidFill>
                  </a:tcPr>
                </a:tc>
                <a:tc>
                  <a:txBody>
                    <a:bodyPr/>
                    <a:lstStyle/>
                    <a:p>
                      <a:pPr algn="ctr"/>
                      <a:endParaRPr lang="en-US" sz="2000" baseline="0" noProof="0">
                        <a:latin typeface="Arial Narrow" panose="020B0606020202030204" pitchFamily="34" charset="0"/>
                      </a:endParaRP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A5A5A5">
                        <a:alpha val="20000"/>
                      </a:srgbClr>
                    </a:solidFill>
                  </a:tcPr>
                </a:tc>
                <a:tc>
                  <a:txBody>
                    <a:bodyPr/>
                    <a:lstStyle/>
                    <a:p>
                      <a:pPr algn="ctr"/>
                      <a:endParaRPr lang="en-US" sz="2000" baseline="0" noProof="0">
                        <a:latin typeface="Arial Narrow" panose="020B0606020202030204" pitchFamily="34" charset="0"/>
                      </a:endParaRP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A5A5A5">
                        <a:alpha val="20000"/>
                      </a:srgbClr>
                    </a:solidFill>
                  </a:tcPr>
                </a:tc>
                <a:extLst>
                  <a:ext uri="{0D108BD9-81ED-4DB2-BD59-A6C34878D82A}">
                    <a16:rowId xmlns:a16="http://schemas.microsoft.com/office/drawing/2014/main" val="1525927011"/>
                  </a:ext>
                </a:extLst>
              </a:tr>
              <a:tr h="414798">
                <a:tc>
                  <a:txBody>
                    <a:bodyPr/>
                    <a:lstStyle/>
                    <a:p>
                      <a:pPr marL="0" indent="177800" algn="l" defTabSz="914400" rtl="0" eaLnBrk="1" latinLnBrk="0" hangingPunct="1"/>
                      <a:r>
                        <a:rPr lang="en-US" sz="2000" b="1" kern="1200" baseline="0" noProof="0" dirty="0">
                          <a:solidFill>
                            <a:schemeClr val="tx1"/>
                          </a:solidFill>
                          <a:latin typeface="Arial Narrow"/>
                          <a:ea typeface="+mn-ea"/>
                          <a:cs typeface="+mn-cs"/>
                        </a:rPr>
                        <a:t>PR</a:t>
                      </a:r>
                    </a:p>
                  </a:txBody>
                  <a:tcPr marT="0" marB="0" anchor="ctr">
                    <a:solidFill>
                      <a:schemeClr val="bg1"/>
                    </a:solidFill>
                  </a:tcPr>
                </a:tc>
                <a:tc>
                  <a:txBody>
                    <a:bodyPr/>
                    <a:lstStyle/>
                    <a:p>
                      <a:pPr algn="ctr"/>
                      <a:r>
                        <a:rPr lang="en-US" sz="2000" baseline="0" noProof="0" dirty="0">
                          <a:latin typeface="Arial Narrow" panose="020B0606020202030204" pitchFamily="34" charset="0"/>
                        </a:rPr>
                        <a:t>77 (40.5)</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dirty="0">
                          <a:latin typeface="Arial Narrow"/>
                        </a:rPr>
                        <a:t>39 (20.2)</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978735856"/>
                  </a:ext>
                </a:extLst>
              </a:tr>
              <a:tr h="414798">
                <a:tc>
                  <a:txBody>
                    <a:bodyPr/>
                    <a:lstStyle/>
                    <a:p>
                      <a:pPr marL="0" indent="177800" algn="l" defTabSz="914400" rtl="0" eaLnBrk="1" latinLnBrk="0" hangingPunct="1"/>
                      <a:r>
                        <a:rPr lang="en-US" sz="2000" b="1" kern="1200" baseline="0">
                          <a:solidFill>
                            <a:schemeClr val="tx1"/>
                          </a:solidFill>
                          <a:latin typeface="Arial Narrow"/>
                          <a:ea typeface="+mn-ea"/>
                          <a:cs typeface="+mn-cs"/>
                        </a:rPr>
                        <a:t>Non-CR/Non-PD</a:t>
                      </a:r>
                      <a:endParaRPr lang="en-US" sz="2000" b="1" kern="1200" baseline="0" noProof="0">
                        <a:solidFill>
                          <a:schemeClr val="tx1"/>
                        </a:solidFill>
                        <a:latin typeface="Arial Narrow"/>
                        <a:ea typeface="+mn-ea"/>
                        <a:cs typeface="+mn-cs"/>
                      </a:endParaRPr>
                    </a:p>
                  </a:txBody>
                  <a:tcPr marT="0" marB="0" anchor="ctr">
                    <a:solidFill>
                      <a:schemeClr val="bg1"/>
                    </a:solidFill>
                  </a:tcPr>
                </a:tc>
                <a:tc>
                  <a:txBody>
                    <a:bodyPr/>
                    <a:lstStyle/>
                    <a:p>
                      <a:pPr algn="ctr"/>
                      <a:r>
                        <a:rPr lang="en-US" sz="2000" baseline="0" noProof="0" dirty="0">
                          <a:latin typeface="Arial Narrow" panose="020B0606020202030204" pitchFamily="34" charset="0"/>
                        </a:rPr>
                        <a:t>3 (1.6)</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dirty="0">
                          <a:latin typeface="Arial Narrow"/>
                        </a:rPr>
                        <a:t>3 (1.6)</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2759642900"/>
                  </a:ext>
                </a:extLst>
              </a:tr>
              <a:tr h="414798">
                <a:tc>
                  <a:txBody>
                    <a:bodyPr/>
                    <a:lstStyle/>
                    <a:p>
                      <a:pPr marL="0" indent="177800" algn="l" defTabSz="914400" rtl="0" eaLnBrk="1" latinLnBrk="0" hangingPunct="1"/>
                      <a:r>
                        <a:rPr lang="en-US" sz="2000" b="1" kern="1200" baseline="0" noProof="0">
                          <a:solidFill>
                            <a:schemeClr val="tx1"/>
                          </a:solidFill>
                          <a:latin typeface="Arial Narrow" panose="020B0606020202030204" pitchFamily="34" charset="0"/>
                          <a:ea typeface="+mn-ea"/>
                          <a:cs typeface="+mn-cs"/>
                        </a:rPr>
                        <a:t>SD</a:t>
                      </a:r>
                    </a:p>
                  </a:txBody>
                  <a:tcPr marT="0" marB="0" anchor="ctr">
                    <a:solidFill>
                      <a:schemeClr val="bg1"/>
                    </a:solidFill>
                  </a:tcPr>
                </a:tc>
                <a:tc>
                  <a:txBody>
                    <a:bodyPr/>
                    <a:lstStyle/>
                    <a:p>
                      <a:pPr algn="ctr"/>
                      <a:r>
                        <a:rPr lang="en-US" sz="2000" baseline="0" noProof="0" dirty="0">
                          <a:latin typeface="Arial Narrow" panose="020B0606020202030204" pitchFamily="34" charset="0"/>
                        </a:rPr>
                        <a:t>84 (44.2)</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dirty="0">
                          <a:latin typeface="Arial Narrow"/>
                        </a:rPr>
                        <a:t>81 (42.0)</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4276174830"/>
                  </a:ext>
                </a:extLst>
              </a:tr>
              <a:tr h="41479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dirty="0">
                          <a:solidFill>
                            <a:schemeClr val="tx1"/>
                          </a:solidFill>
                          <a:latin typeface="Arial Narrow"/>
                          <a:ea typeface="+mn-ea"/>
                          <a:cs typeface="+mn-cs"/>
                        </a:rPr>
                        <a:t>PD</a:t>
                      </a:r>
                    </a:p>
                  </a:txBody>
                  <a:tcPr marT="0" marB="0" anchor="ctr">
                    <a:solidFill>
                      <a:schemeClr val="bg1"/>
                    </a:solidFill>
                  </a:tcPr>
                </a:tc>
                <a:tc>
                  <a:txBody>
                    <a:bodyPr/>
                    <a:lstStyle/>
                    <a:p>
                      <a:pPr algn="ctr"/>
                      <a:r>
                        <a:rPr lang="en-US" sz="2000" baseline="0" noProof="0" dirty="0">
                          <a:latin typeface="Arial Narrow"/>
                        </a:rPr>
                        <a:t>16 (8.4)</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dirty="0">
                          <a:latin typeface="Arial Narrow"/>
                        </a:rPr>
                        <a:t>61 (31.6)</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89430074"/>
                  </a:ext>
                </a:extLst>
              </a:tr>
              <a:tr h="41479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chemeClr val="tx1"/>
                          </a:solidFill>
                          <a:latin typeface="Arial Narrow" panose="020B0606020202030204" pitchFamily="34" charset="0"/>
                          <a:ea typeface="+mn-ea"/>
                          <a:cs typeface="+mn-cs"/>
                        </a:rPr>
                        <a:t>NE</a:t>
                      </a:r>
                    </a:p>
                  </a:txBody>
                  <a:tcPr marT="0" marB="0" anchor="ctr">
                    <a:solidFill>
                      <a:schemeClr val="bg1"/>
                    </a:solidFill>
                  </a:tcPr>
                </a:tc>
                <a:tc>
                  <a:txBody>
                    <a:bodyPr/>
                    <a:lstStyle/>
                    <a:p>
                      <a:pPr algn="ctr"/>
                      <a:r>
                        <a:rPr lang="en-US" sz="2000" baseline="0" noProof="0" dirty="0">
                          <a:latin typeface="Arial Narrow" panose="020B0606020202030204" pitchFamily="34" charset="0"/>
                        </a:rPr>
                        <a:t>10 (5.3)</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dirty="0">
                          <a:latin typeface="Arial Narrow"/>
                        </a:rPr>
                        <a:t>9 (4.7)</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168385667"/>
                  </a:ext>
                </a:extLst>
              </a:tr>
              <a:tr h="4147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rgbClr val="17AD86"/>
                          </a:solidFill>
                          <a:latin typeface="Arial Narrow" panose="020B0606020202030204" pitchFamily="34" charset="0"/>
                          <a:ea typeface="+mn-ea"/>
                          <a:cs typeface="+mn-cs"/>
                        </a:rPr>
                        <a:t>ORR, % (95% CI)</a:t>
                      </a:r>
                    </a:p>
                  </a:txBody>
                  <a:tcPr marT="0" marB="0" anchor="ctr">
                    <a:solidFill>
                      <a:srgbClr val="EDEDED"/>
                    </a:solidFill>
                  </a:tcPr>
                </a:tc>
                <a:tc>
                  <a:txBody>
                    <a:bodyPr/>
                    <a:lstStyle/>
                    <a:p>
                      <a:pPr algn="ctr"/>
                      <a:r>
                        <a:rPr lang="en-US" sz="2000" b="1" baseline="0" noProof="0" dirty="0">
                          <a:solidFill>
                            <a:srgbClr val="17AD86"/>
                          </a:solidFill>
                          <a:latin typeface="Arial Narrow" panose="020B0606020202030204" pitchFamily="34" charset="0"/>
                        </a:rPr>
                        <a:t>40.5</a:t>
                      </a:r>
                      <a:r>
                        <a:rPr lang="en-US" sz="2000" baseline="0" noProof="0" dirty="0">
                          <a:solidFill>
                            <a:srgbClr val="17AD86"/>
                          </a:solidFill>
                          <a:latin typeface="Arial Narrow" panose="020B0606020202030204" pitchFamily="34" charset="0"/>
                        </a:rPr>
                        <a:t> </a:t>
                      </a:r>
                      <a:r>
                        <a:rPr lang="en-US" sz="2000" baseline="0" noProof="0" dirty="0">
                          <a:latin typeface="Arial Narrow" panose="020B0606020202030204" pitchFamily="34" charset="0"/>
                        </a:rPr>
                        <a:t>(33.5, 47.9)</a:t>
                      </a:r>
                    </a:p>
                  </a:txBody>
                  <a:tcPr marT="0" marB="0" anchor="ctr">
                    <a:lnR w="12700" cap="flat" cmpd="sng" algn="ctr">
                      <a:solidFill>
                        <a:schemeClr val="bg1"/>
                      </a:solidFill>
                      <a:prstDash val="solid"/>
                      <a:round/>
                      <a:headEnd type="none" w="med" len="med"/>
                      <a:tailEnd type="none" w="med" len="med"/>
                    </a:lnR>
                    <a:solidFill>
                      <a:srgbClr val="EDEDED"/>
                    </a:solidFill>
                  </a:tcPr>
                </a:tc>
                <a:tc>
                  <a:txBody>
                    <a:bodyPr/>
                    <a:lstStyle/>
                    <a:p>
                      <a:pPr algn="ctr"/>
                      <a:r>
                        <a:rPr lang="en-US" sz="2000" b="1" baseline="0" noProof="0" dirty="0">
                          <a:solidFill>
                            <a:srgbClr val="17AD86"/>
                          </a:solidFill>
                          <a:latin typeface="Arial Narrow" panose="020B0606020202030204" pitchFamily="34" charset="0"/>
                        </a:rPr>
                        <a:t>20.2</a:t>
                      </a:r>
                      <a:r>
                        <a:rPr lang="en-US" sz="2000" baseline="0" noProof="0" dirty="0">
                          <a:solidFill>
                            <a:srgbClr val="17AD86"/>
                          </a:solidFill>
                          <a:latin typeface="Arial Narrow" panose="020B0606020202030204" pitchFamily="34" charset="0"/>
                        </a:rPr>
                        <a:t> </a:t>
                      </a:r>
                      <a:r>
                        <a:rPr lang="en-US" sz="2000" baseline="0" noProof="0" dirty="0">
                          <a:latin typeface="Arial Narrow" panose="020B0606020202030204" pitchFamily="34" charset="0"/>
                        </a:rPr>
                        <a:t>(14.8, 26.6)</a:t>
                      </a:r>
                    </a:p>
                  </a:txBody>
                  <a:tcPr marT="0" marB="0" anchor="ctr">
                    <a:lnL w="12700" cap="flat" cmpd="sng" algn="ctr">
                      <a:solidFill>
                        <a:schemeClr val="bg1"/>
                      </a:solidFill>
                      <a:prstDash val="solid"/>
                      <a:round/>
                      <a:headEnd type="none" w="med" len="med"/>
                      <a:tailEnd type="none" w="med" len="med"/>
                    </a:lnL>
                    <a:solidFill>
                      <a:srgbClr val="EDEDED"/>
                    </a:solidFill>
                  </a:tcPr>
                </a:tc>
                <a:extLst>
                  <a:ext uri="{0D108BD9-81ED-4DB2-BD59-A6C34878D82A}">
                    <a16:rowId xmlns:a16="http://schemas.microsoft.com/office/drawing/2014/main" val="1389291141"/>
                  </a:ext>
                </a:extLst>
              </a:tr>
              <a:tr h="41479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rgbClr val="17AD86"/>
                          </a:solidFill>
                          <a:latin typeface="Arial Narrow" panose="020B0606020202030204" pitchFamily="34" charset="0"/>
                          <a:ea typeface="+mn-ea"/>
                          <a:cs typeface="+mn-cs"/>
                        </a:rPr>
                        <a:t>Difference, % (95% CI)</a:t>
                      </a:r>
                    </a:p>
                  </a:txBody>
                  <a:tcPr marT="0" marB="0" anchor="ctr">
                    <a:solidFill>
                      <a:schemeClr val="bg1"/>
                    </a:solidFill>
                  </a:tcPr>
                </a:tc>
                <a:tc gridSpan="2">
                  <a:txBody>
                    <a:bodyPr/>
                    <a:lstStyle/>
                    <a:p>
                      <a:pPr algn="ctr"/>
                      <a:r>
                        <a:rPr lang="en-US" sz="2000" b="1" baseline="0" noProof="0" dirty="0">
                          <a:solidFill>
                            <a:srgbClr val="17AD86"/>
                          </a:solidFill>
                          <a:latin typeface="Arial Narrow"/>
                        </a:rPr>
                        <a:t>20.2 (11.2, 29.0) </a:t>
                      </a:r>
                      <a:endParaRPr lang="en-US" sz="2000" baseline="0" noProof="0" dirty="0">
                        <a:solidFill>
                          <a:srgbClr val="17AD86"/>
                        </a:solidFill>
                        <a:latin typeface="Arial Narrow" panose="020B0606020202030204" pitchFamily="34" charset="0"/>
                      </a:endParaRPr>
                    </a:p>
                  </a:txBody>
                  <a:tcPr marT="0" marB="0" anchor="ctr">
                    <a:solidFill>
                      <a:schemeClr val="bg1"/>
                    </a:solidFill>
                  </a:tcPr>
                </a:tc>
                <a:tc hMerge="1">
                  <a:txBody>
                    <a:bodyPr/>
                    <a:lstStyle/>
                    <a:p>
                      <a:endParaRPr lang="zh-CN" altLang="en-US"/>
                    </a:p>
                  </a:txBody>
                  <a:tcPr/>
                </a:tc>
                <a:extLst>
                  <a:ext uri="{0D108BD9-81ED-4DB2-BD59-A6C34878D82A}">
                    <a16:rowId xmlns:a16="http://schemas.microsoft.com/office/drawing/2014/main" val="2306240064"/>
                  </a:ext>
                </a:extLst>
              </a:tr>
              <a:tr h="41479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rgbClr val="17AD86"/>
                          </a:solidFill>
                          <a:latin typeface="Arial Narrow" panose="020B0606020202030204" pitchFamily="34" charset="0"/>
                          <a:ea typeface="+mn-ea"/>
                          <a:cs typeface="+mn-cs"/>
                        </a:rPr>
                        <a:t>Odds ratio (95% CI)</a:t>
                      </a:r>
                    </a:p>
                  </a:txBody>
                  <a:tcPr marT="0" marB="0" anchor="ctr">
                    <a:solidFill>
                      <a:schemeClr val="bg1"/>
                    </a:solidFill>
                  </a:tcPr>
                </a:tc>
                <a:tc gridSpan="2">
                  <a:txBody>
                    <a:bodyPr/>
                    <a:lstStyle/>
                    <a:p>
                      <a:pPr algn="ctr"/>
                      <a:r>
                        <a:rPr lang="en-US" sz="2000" b="1" baseline="0" noProof="0" dirty="0">
                          <a:solidFill>
                            <a:srgbClr val="17AD86"/>
                          </a:solidFill>
                          <a:latin typeface="Arial Narrow" panose="020B0606020202030204" pitchFamily="34" charset="0"/>
                        </a:rPr>
                        <a:t>2.7 </a:t>
                      </a:r>
                      <a:r>
                        <a:rPr lang="en-US" sz="2000" baseline="0" noProof="0" dirty="0">
                          <a:latin typeface="Arial Narrow" panose="020B0606020202030204" pitchFamily="34" charset="0"/>
                        </a:rPr>
                        <a:t>(1.7, 4.3)</a:t>
                      </a:r>
                    </a:p>
                  </a:txBody>
                  <a:tcPr marT="0" marB="0" anchor="ctr">
                    <a:solidFill>
                      <a:schemeClr val="bg1"/>
                    </a:solidFill>
                  </a:tcPr>
                </a:tc>
                <a:tc hMerge="1">
                  <a:txBody>
                    <a:bodyPr/>
                    <a:lstStyle/>
                    <a:p>
                      <a:pPr algn="ctr"/>
                      <a:endParaRPr lang="zh-CN" altLang="en-US" sz="2000" baseline="0">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588459042"/>
                  </a:ext>
                </a:extLst>
              </a:tr>
              <a:tr h="4147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chemeClr val="tx1"/>
                          </a:solidFill>
                          <a:latin typeface="Arial Narrow" panose="020B0606020202030204" pitchFamily="34" charset="0"/>
                          <a:ea typeface="+mn-ea"/>
                          <a:cs typeface="+mn-cs"/>
                        </a:rPr>
                        <a:t>DCR, % (95% CI)</a:t>
                      </a:r>
                    </a:p>
                  </a:txBody>
                  <a:tcPr marT="0" marB="0" anchor="ctr"/>
                </a:tc>
                <a:tc>
                  <a:txBody>
                    <a:bodyPr/>
                    <a:lstStyle/>
                    <a:p>
                      <a:pPr algn="ctr"/>
                      <a:r>
                        <a:rPr lang="en-US" sz="2000" baseline="0" noProof="0" dirty="0">
                          <a:latin typeface="Arial Narrow" panose="020B0606020202030204" pitchFamily="34" charset="0"/>
                        </a:rPr>
                        <a:t>86.3 (80.6, 90.9)</a:t>
                      </a:r>
                    </a:p>
                  </a:txBody>
                  <a:tcPr marT="0" marB="0" anchor="ctr">
                    <a:lnR w="12700" cap="flat" cmpd="sng" algn="ctr">
                      <a:solidFill>
                        <a:schemeClr val="bg1"/>
                      </a:solidFill>
                      <a:prstDash val="solid"/>
                      <a:round/>
                      <a:headEnd type="none" w="med" len="med"/>
                      <a:tailEnd type="none" w="med" len="med"/>
                    </a:lnR>
                  </a:tcPr>
                </a:tc>
                <a:tc>
                  <a:txBody>
                    <a:bodyPr/>
                    <a:lstStyle/>
                    <a:p>
                      <a:pPr algn="ctr"/>
                      <a:r>
                        <a:rPr lang="en-US" sz="2000" baseline="0" noProof="0" dirty="0">
                          <a:latin typeface="Arial Narrow" panose="020B0606020202030204" pitchFamily="34" charset="0"/>
                        </a:rPr>
                        <a:t>63.7 (56.5, 70.5)</a:t>
                      </a:r>
                    </a:p>
                  </a:txBody>
                  <a:tcPr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443293368"/>
                  </a:ext>
                </a:extLst>
              </a:tr>
            </a:tbl>
          </a:graphicData>
        </a:graphic>
      </p:graphicFrame>
      <p:sp>
        <p:nvSpPr>
          <p:cNvPr id="21" name="TextBox 20">
            <a:extLst>
              <a:ext uri="{FF2B5EF4-FFF2-40B4-BE49-F238E27FC236}">
                <a16:creationId xmlns:a16="http://schemas.microsoft.com/office/drawing/2014/main" id="{0C1248CA-503F-D854-2A87-A587B6997507}"/>
              </a:ext>
            </a:extLst>
          </p:cNvPr>
          <p:cNvSpPr txBox="1"/>
          <p:nvPr/>
        </p:nvSpPr>
        <p:spPr>
          <a:xfrm>
            <a:off x="645002" y="6682319"/>
            <a:ext cx="8067180" cy="292772"/>
          </a:xfrm>
          <a:prstGeom prst="rect">
            <a:avLst/>
          </a:prstGeom>
          <a:noFill/>
        </p:spPr>
        <p:txBody>
          <a:bodyPr wrap="square">
            <a:spAutoFit/>
          </a:bodyPr>
          <a:lstStyle/>
          <a:p>
            <a:pPr marL="284400" lvl="0" indent="-284400">
              <a:lnSpc>
                <a:spcPct val="120000"/>
              </a:lnSpc>
              <a:spcBef>
                <a:spcPts val="0"/>
              </a:spcBef>
              <a:spcAft>
                <a:spcPts val="300"/>
              </a:spcAft>
              <a:buClr>
                <a:srgbClr val="5B8DC3"/>
              </a:buClr>
              <a:defRPr/>
            </a:pPr>
            <a:r>
              <a:rPr lang="en-US" sz="1200" b="1" dirty="0">
                <a:latin typeface="Arial Narrow" panose="020B0606020202030204" pitchFamily="34" charset="0"/>
                <a:cs typeface="Arial" panose="020B0604020202020204" pitchFamily="34" charset="0"/>
              </a:rPr>
              <a:t>CR</a:t>
            </a:r>
            <a:r>
              <a:rPr lang="en-US" sz="1200" dirty="0">
                <a:latin typeface="Arial Narrow" panose="020B0606020202030204" pitchFamily="34" charset="0"/>
                <a:cs typeface="Arial" panose="020B0604020202020204" pitchFamily="34" charset="0"/>
              </a:rPr>
              <a:t>, complete response; </a:t>
            </a:r>
            <a:r>
              <a:rPr lang="en-US" sz="1200" b="1" dirty="0">
                <a:latin typeface="Arial Narrow" panose="020B0606020202030204" pitchFamily="34" charset="0"/>
                <a:cs typeface="Arial" panose="020B0604020202020204" pitchFamily="34" charset="0"/>
              </a:rPr>
              <a:t>PR</a:t>
            </a:r>
            <a:r>
              <a:rPr lang="en-US" sz="1200" dirty="0">
                <a:latin typeface="Arial Narrow" panose="020B0606020202030204" pitchFamily="34" charset="0"/>
                <a:cs typeface="Arial" panose="020B0604020202020204" pitchFamily="34" charset="0"/>
              </a:rPr>
              <a:t>, partial response; </a:t>
            </a:r>
            <a:r>
              <a:rPr lang="en-US" sz="1200" b="1" dirty="0">
                <a:latin typeface="Arial Narrow" panose="020B0606020202030204" pitchFamily="34" charset="0"/>
                <a:cs typeface="Arial" panose="020B0604020202020204" pitchFamily="34" charset="0"/>
              </a:rPr>
              <a:t>SD</a:t>
            </a:r>
            <a:r>
              <a:rPr lang="en-US" sz="1200" dirty="0">
                <a:latin typeface="Arial Narrow" panose="020B0606020202030204" pitchFamily="34" charset="0"/>
                <a:cs typeface="Arial" panose="020B0604020202020204" pitchFamily="34" charset="0"/>
              </a:rPr>
              <a:t>, stable disease; </a:t>
            </a:r>
            <a:r>
              <a:rPr lang="en-US" sz="1200" b="1" dirty="0">
                <a:latin typeface="Arial Narrow" panose="020B0606020202030204" pitchFamily="34" charset="0"/>
                <a:cs typeface="Arial" panose="020B0604020202020204" pitchFamily="34" charset="0"/>
              </a:rPr>
              <a:t>PD</a:t>
            </a:r>
            <a:r>
              <a:rPr lang="en-US" sz="1200" dirty="0">
                <a:latin typeface="Arial Narrow" panose="020B0606020202030204" pitchFamily="34" charset="0"/>
                <a:cs typeface="Arial" panose="020B0604020202020204" pitchFamily="34" charset="0"/>
              </a:rPr>
              <a:t>, progressive disease; </a:t>
            </a:r>
            <a:r>
              <a:rPr lang="en-US" sz="1200" b="1" dirty="0">
                <a:latin typeface="Arial Narrow" panose="020B0606020202030204" pitchFamily="34" charset="0"/>
                <a:cs typeface="Arial" panose="020B0604020202020204" pitchFamily="34" charset="0"/>
              </a:rPr>
              <a:t>NE</a:t>
            </a:r>
            <a:r>
              <a:rPr lang="en-US" sz="1200" dirty="0">
                <a:latin typeface="Arial Narrow" panose="020B0606020202030204" pitchFamily="34" charset="0"/>
                <a:cs typeface="Arial" panose="020B0604020202020204" pitchFamily="34" charset="0"/>
              </a:rPr>
              <a:t>, not evaluable</a:t>
            </a:r>
          </a:p>
        </p:txBody>
      </p:sp>
      <p:sp>
        <p:nvSpPr>
          <p:cNvPr id="23" name="Espace réservé du texte 4">
            <a:extLst>
              <a:ext uri="{FF2B5EF4-FFF2-40B4-BE49-F238E27FC236}">
                <a16:creationId xmlns:a16="http://schemas.microsoft.com/office/drawing/2014/main" id="{8F8A6660-8F18-B79E-C369-48EE1945103C}"/>
              </a:ext>
            </a:extLst>
          </p:cNvPr>
          <p:cNvSpPr txBox="1">
            <a:spLocks/>
          </p:cNvSpPr>
          <p:nvPr/>
        </p:nvSpPr>
        <p:spPr>
          <a:xfrm>
            <a:off x="628824" y="8429957"/>
            <a:ext cx="16990318" cy="492443"/>
          </a:xfrm>
          <a:prstGeom prst="rect">
            <a:avLst/>
          </a:prstGeom>
          <a:solidFill>
            <a:srgbClr val="5B8DC3"/>
          </a:solidFill>
          <a:ln>
            <a:solidFill>
              <a:srgbClr val="5B8DC3"/>
            </a:solidFill>
          </a:ln>
        </p:spPr>
        <p:txBody>
          <a:bodyPr wrap="square">
            <a:spAutoFit/>
          </a:bodyPr>
          <a:lstStyle>
            <a:lvl1pPr algn="ctr">
              <a:defRPr sz="2600">
                <a:latin typeface="Arial Narrow" panose="020B0606020202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chemeClr val="bg1"/>
                </a:solidFill>
              </a:rPr>
              <a:t>BICR-assessed confirmed ORR was doubled in </a:t>
            </a:r>
            <a:r>
              <a:rPr lang="en-US" b="1" dirty="0" err="1">
                <a:solidFill>
                  <a:schemeClr val="bg1"/>
                </a:solidFill>
              </a:rPr>
              <a:t>iza-bren</a:t>
            </a:r>
            <a:r>
              <a:rPr lang="en-US" b="1" dirty="0">
                <a:solidFill>
                  <a:schemeClr val="bg1"/>
                </a:solidFill>
              </a:rPr>
              <a:t> versus TPC </a:t>
            </a:r>
            <a:r>
              <a:rPr lang="en-US" altLang="zh-CN" b="1" dirty="0">
                <a:solidFill>
                  <a:schemeClr val="bg1"/>
                </a:solidFill>
              </a:rPr>
              <a:t>with longer durability of response</a:t>
            </a:r>
            <a:r>
              <a:rPr lang="en-US" b="1" dirty="0">
                <a:solidFill>
                  <a:schemeClr val="bg1"/>
                </a:solidFill>
              </a:rPr>
              <a:t>.</a:t>
            </a:r>
          </a:p>
        </p:txBody>
      </p:sp>
      <p:sp>
        <p:nvSpPr>
          <p:cNvPr id="25" name="TextBox 24">
            <a:extLst>
              <a:ext uri="{FF2B5EF4-FFF2-40B4-BE49-F238E27FC236}">
                <a16:creationId xmlns:a16="http://schemas.microsoft.com/office/drawing/2014/main" id="{A8EB103D-9F32-BDC6-70B9-1DDDC6DF4833}"/>
              </a:ext>
            </a:extLst>
          </p:cNvPr>
          <p:cNvSpPr txBox="1"/>
          <p:nvPr/>
        </p:nvSpPr>
        <p:spPr>
          <a:xfrm>
            <a:off x="628824" y="8068894"/>
            <a:ext cx="219609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30000" noProof="0" dirty="0">
                <a:ln>
                  <a:noFill/>
                </a:ln>
                <a:solidFill>
                  <a:prstClr val="black"/>
                </a:solidFill>
                <a:effectLst/>
                <a:uLnTx/>
                <a:uFillTx/>
                <a:latin typeface="Arial Narrow" panose="020B0606020202030204" pitchFamily="34" charset="0"/>
                <a:ea typeface="+mn-ea"/>
                <a:cs typeface="+mn-cs"/>
              </a:rPr>
              <a:t>*</a:t>
            </a:r>
            <a:r>
              <a:rPr kumimoji="0" lang="en-US" sz="1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a:t>
            </a:r>
            <a:r>
              <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Information fraction: 62.8%</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AAAC0906-2B54-394A-CE34-8DD644D666B2}"/>
              </a:ext>
            </a:extLst>
          </p:cNvPr>
          <p:cNvSpPr txBox="1"/>
          <p:nvPr/>
        </p:nvSpPr>
        <p:spPr>
          <a:xfrm>
            <a:off x="9623686" y="3959831"/>
            <a:ext cx="7653002" cy="307777"/>
          </a:xfrm>
          <a:prstGeom prst="rect">
            <a:avLst/>
          </a:prstGeom>
          <a:noFill/>
        </p:spPr>
        <p:txBody>
          <a:bodyPr wrap="square">
            <a:spAutoFit/>
          </a:bodyPr>
          <a:lstStyle/>
          <a:p>
            <a:r>
              <a:rPr lang="en-US" sz="1400" dirty="0">
                <a:solidFill>
                  <a:prstClr val="black"/>
                </a:solidFill>
                <a:latin typeface="Arial Narrow" panose="020B0606020202030204" pitchFamily="34" charset="0"/>
              </a:rPr>
              <a:t>77.9% of patients (148/190) had tumor shrinkage and the median (range) shrinkage (%) was -37.4 (-89.9, -0.1).</a:t>
            </a:r>
            <a:endParaRPr lang="en-US" sz="2000" dirty="0"/>
          </a:p>
        </p:txBody>
      </p:sp>
      <p:sp>
        <p:nvSpPr>
          <p:cNvPr id="30" name="TextBox 29">
            <a:extLst>
              <a:ext uri="{FF2B5EF4-FFF2-40B4-BE49-F238E27FC236}">
                <a16:creationId xmlns:a16="http://schemas.microsoft.com/office/drawing/2014/main" id="{5C312017-BBCB-624E-200F-059586F0F75D}"/>
              </a:ext>
            </a:extLst>
          </p:cNvPr>
          <p:cNvSpPr txBox="1"/>
          <p:nvPr/>
        </p:nvSpPr>
        <p:spPr>
          <a:xfrm>
            <a:off x="9623686" y="6655816"/>
            <a:ext cx="7862456" cy="307777"/>
          </a:xfrm>
          <a:prstGeom prst="rect">
            <a:avLst/>
          </a:prstGeom>
          <a:noFill/>
        </p:spPr>
        <p:txBody>
          <a:bodyPr wrap="square">
            <a:spAutoFit/>
          </a:bodyPr>
          <a:lstStyle/>
          <a:p>
            <a:r>
              <a:rPr lang="en-US" sz="1400" dirty="0">
                <a:solidFill>
                  <a:prstClr val="black"/>
                </a:solidFill>
                <a:latin typeface="Arial Narrow" panose="020B0606020202030204" pitchFamily="34" charset="0"/>
              </a:rPr>
              <a:t>60.6% of patients (117/193) had tumor shrinkage and the median (range) shrinkage (%) was -24.5 (-90.7, -0.1). </a:t>
            </a:r>
            <a:endParaRPr lang="en-US" sz="2000" dirty="0"/>
          </a:p>
        </p:txBody>
      </p:sp>
    </p:spTree>
    <p:extLst>
      <p:ext uri="{BB962C8B-B14F-4D97-AF65-F5344CB8AC3E}">
        <p14:creationId xmlns:p14="http://schemas.microsoft.com/office/powerpoint/2010/main" val="3388978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F919B-38D1-A828-91B4-C4C8F757AFAE}"/>
            </a:ext>
          </a:extLst>
        </p:cNvPr>
        <p:cNvGrpSpPr/>
        <p:nvPr/>
      </p:nvGrpSpPr>
      <p:grpSpPr>
        <a:xfrm>
          <a:off x="0" y="0"/>
          <a:ext cx="0" cy="0"/>
          <a:chOff x="0" y="0"/>
          <a:chExt cx="0" cy="0"/>
        </a:xfrm>
      </p:grpSpPr>
      <p:sp>
        <p:nvSpPr>
          <p:cNvPr id="5" name="Espace réservé du texte 1">
            <a:extLst>
              <a:ext uri="{FF2B5EF4-FFF2-40B4-BE49-F238E27FC236}">
                <a16:creationId xmlns:a16="http://schemas.microsoft.com/office/drawing/2014/main" id="{44CD5E1B-0482-F962-6164-2B0D9C86E714}"/>
              </a:ext>
            </a:extLst>
          </p:cNvPr>
          <p:cNvSpPr>
            <a:spLocks noGrp="1"/>
          </p:cNvSpPr>
          <p:nvPr>
            <p:ph type="body" sz="quarter" idx="10"/>
          </p:nvPr>
        </p:nvSpPr>
        <p:spPr>
          <a:xfrm>
            <a:off x="719999" y="658800"/>
            <a:ext cx="13591745" cy="1005078"/>
          </a:xfrm>
          <a:noFill/>
        </p:spPr>
        <p:txBody>
          <a:bodyPr/>
          <a:lstStyle/>
          <a:p>
            <a:r>
              <a:rPr lang="en-US"/>
              <a:t>Safety Summary</a:t>
            </a:r>
          </a:p>
        </p:txBody>
      </p:sp>
      <p:graphicFrame>
        <p:nvGraphicFramePr>
          <p:cNvPr id="4" name="Table 3">
            <a:extLst>
              <a:ext uri="{FF2B5EF4-FFF2-40B4-BE49-F238E27FC236}">
                <a16:creationId xmlns:a16="http://schemas.microsoft.com/office/drawing/2014/main" id="{D646AB3F-78FA-0B6D-905A-D38CDD266ACD}"/>
              </a:ext>
            </a:extLst>
          </p:cNvPr>
          <p:cNvGraphicFramePr>
            <a:graphicFrameLocks noGrp="1"/>
          </p:cNvGraphicFramePr>
          <p:nvPr>
            <p:extLst>
              <p:ext uri="{D42A27DB-BD31-4B8C-83A1-F6EECF244321}">
                <p14:modId xmlns:p14="http://schemas.microsoft.com/office/powerpoint/2010/main" val="3108662707"/>
              </p:ext>
            </p:extLst>
          </p:nvPr>
        </p:nvGraphicFramePr>
        <p:xfrm>
          <a:off x="719998" y="1935322"/>
          <a:ext cx="8424000" cy="5403197"/>
        </p:xfrm>
        <a:graphic>
          <a:graphicData uri="http://schemas.openxmlformats.org/drawingml/2006/table">
            <a:tbl>
              <a:tblPr>
                <a:tableStyleId>{F5AB1C69-6EDB-4FF4-983F-18BD219EF322}</a:tableStyleId>
              </a:tblPr>
              <a:tblGrid>
                <a:gridCol w="4507610">
                  <a:extLst>
                    <a:ext uri="{9D8B030D-6E8A-4147-A177-3AD203B41FA5}">
                      <a16:colId xmlns:a16="http://schemas.microsoft.com/office/drawing/2014/main" val="2414111926"/>
                    </a:ext>
                  </a:extLst>
                </a:gridCol>
                <a:gridCol w="2018581">
                  <a:extLst>
                    <a:ext uri="{9D8B030D-6E8A-4147-A177-3AD203B41FA5}">
                      <a16:colId xmlns:a16="http://schemas.microsoft.com/office/drawing/2014/main" val="913582623"/>
                    </a:ext>
                  </a:extLst>
                </a:gridCol>
                <a:gridCol w="1897809">
                  <a:extLst>
                    <a:ext uri="{9D8B030D-6E8A-4147-A177-3AD203B41FA5}">
                      <a16:colId xmlns:a16="http://schemas.microsoft.com/office/drawing/2014/main" val="725831010"/>
                    </a:ext>
                  </a:extLst>
                </a:gridCol>
              </a:tblGrid>
              <a:tr h="935989">
                <a:tc>
                  <a:txBody>
                    <a:bodyPr/>
                    <a:lstStyle/>
                    <a:p>
                      <a:pPr marL="0" algn="l" defTabSz="914400" rtl="0" eaLnBrk="1" latinLnBrk="0" hangingPunct="1">
                        <a:lnSpc>
                          <a:spcPct val="100000"/>
                        </a:lnSpc>
                        <a:spcBef>
                          <a:spcPts val="0"/>
                        </a:spcBef>
                        <a:spcAft>
                          <a:spcPts val="0"/>
                        </a:spcAft>
                        <a:buNone/>
                      </a:pPr>
                      <a:endParaRPr sz="2000" b="1" kern="100">
                        <a:solidFill>
                          <a:schemeClr val="bg1"/>
                        </a:solidFill>
                        <a:effectLst/>
                        <a:latin typeface="Arial Narrow"/>
                        <a:ea typeface="DengXian"/>
                      </a:endParaRPr>
                    </a:p>
                  </a:txBody>
                  <a:tcPr marL="7613" marR="7613" marT="7613" marB="0" anchor="ctr">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Iza-</a:t>
                      </a:r>
                      <a:r>
                        <a:rPr lang="en-US" sz="2000" b="1" kern="100" err="1">
                          <a:solidFill>
                            <a:schemeClr val="bg1"/>
                          </a:solidFill>
                          <a:effectLst/>
                          <a:latin typeface="Arial Narrow"/>
                          <a:ea typeface="DengXian"/>
                          <a:cs typeface="Courier"/>
                        </a:rPr>
                        <a:t>bren</a:t>
                      </a:r>
                      <a:br>
                        <a:rPr lang="en-US" sz="2000" b="1" kern="100">
                          <a:solidFill>
                            <a:srgbClr val="FFFFFF"/>
                          </a:solidFill>
                          <a:effectLst/>
                          <a:latin typeface="Arial Narrow"/>
                          <a:ea typeface="DengXian"/>
                          <a:cs typeface="Courier"/>
                        </a:rPr>
                      </a:br>
                      <a:r>
                        <a:rPr lang="en-US" sz="2000" b="1" kern="100">
                          <a:solidFill>
                            <a:schemeClr val="bg1"/>
                          </a:solidFill>
                          <a:effectLst/>
                          <a:latin typeface="Arial Narrow"/>
                          <a:ea typeface="DengXian"/>
                          <a:cs typeface="Courier"/>
                        </a:rPr>
                        <a:t>(N = 190)</a:t>
                      </a:r>
                      <a:endParaRPr lang="en-US" sz="2000" b="1" kern="100">
                        <a:solidFill>
                          <a:schemeClr val="bg1"/>
                        </a:solidFill>
                        <a:effectLst/>
                        <a:latin typeface="Arial Narrow"/>
                        <a:ea typeface="DengXian"/>
                      </a:endParaRPr>
                    </a:p>
                  </a:txBody>
                  <a:tcPr marL="6350" marR="6350" marT="0" marB="0" anchor="ctr">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TPC</a:t>
                      </a:r>
                      <a:br>
                        <a:rPr lang="en-US" sz="2000" b="1" kern="100">
                          <a:solidFill>
                            <a:schemeClr val="bg1"/>
                          </a:solidFill>
                          <a:effectLst/>
                          <a:latin typeface="Arial Narrow"/>
                          <a:ea typeface="DengXian"/>
                          <a:cs typeface="Courier"/>
                        </a:rPr>
                      </a:br>
                      <a:r>
                        <a:rPr lang="en-US" sz="2000" b="1" kern="100">
                          <a:solidFill>
                            <a:schemeClr val="bg1"/>
                          </a:solidFill>
                          <a:effectLst/>
                          <a:latin typeface="Arial Narrow"/>
                          <a:ea typeface="DengXian"/>
                          <a:cs typeface="Courier"/>
                        </a:rPr>
                        <a:t>(N = 193)</a:t>
                      </a:r>
                      <a:endParaRPr lang="en-US" sz="2000" b="1" kern="100">
                        <a:solidFill>
                          <a:schemeClr val="bg1"/>
                        </a:solidFill>
                        <a:effectLst/>
                        <a:latin typeface="Arial Narrow"/>
                        <a:ea typeface="DengXian"/>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39F2A"/>
                    </a:solidFill>
                  </a:tcPr>
                </a:tc>
                <a:extLst>
                  <a:ext uri="{0D108BD9-81ED-4DB2-BD59-A6C34878D82A}">
                    <a16:rowId xmlns:a16="http://schemas.microsoft.com/office/drawing/2014/main" val="2976247530"/>
                  </a:ext>
                </a:extLst>
              </a:tr>
              <a:tr h="493658">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189 (99.5)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188 (97.4)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037112844"/>
                  </a:ext>
                </a:extLst>
              </a:tr>
              <a:tr h="493658">
                <a:tc>
                  <a:txBody>
                    <a:bodyPr/>
                    <a:lstStyle/>
                    <a:p>
                      <a:pPr marL="108000" algn="l" defTabSz="914400" rtl="0" eaLnBrk="1" fontAlgn="ctr" latinLnBrk="0" hangingPunct="1">
                        <a:lnSpc>
                          <a:spcPct val="100000"/>
                        </a:lnSpc>
                        <a:spcBef>
                          <a:spcPts val="0"/>
                        </a:spcBef>
                        <a:spcAft>
                          <a:spcPts val="0"/>
                        </a:spcAft>
                      </a:pPr>
                      <a:r>
                        <a:rPr lang="en-US" sz="2000" b="1" i="0" u="none" strike="noStrike" kern="1200" dirty="0">
                          <a:solidFill>
                            <a:schemeClr val="tx1"/>
                          </a:solidFill>
                          <a:effectLst/>
                          <a:latin typeface="Arial Narrow"/>
                          <a:ea typeface="+mn-ea"/>
                          <a:cs typeface="+mn-cs"/>
                        </a:rPr>
                        <a:t>≥Grade 3 TRAEs,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162 (85.3)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127 (65.8)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9390081"/>
                  </a:ext>
                </a:extLst>
              </a:tr>
              <a:tr h="493658">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Treatment-related SAEs,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79 (41.6)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22 (11.4)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82419533"/>
                  </a:ext>
                </a:extLst>
              </a:tr>
              <a:tr h="493658">
                <a:tc>
                  <a:txBody>
                    <a:bodyPr/>
                    <a:lstStyle/>
                    <a:p>
                      <a:pPr marL="108000" algn="l" defTabSz="914400" rtl="0" eaLnBrk="1" fontAlgn="ctr" latinLnBrk="0" hangingPunct="1">
                        <a:lnSpc>
                          <a:spcPct val="100000"/>
                        </a:lnSpc>
                        <a:spcBef>
                          <a:spcPts val="0"/>
                        </a:spcBef>
                        <a:spcAft>
                          <a:spcPts val="0"/>
                        </a:spcAft>
                      </a:pPr>
                      <a:r>
                        <a:rPr lang="en-US" sz="2000" b="1" i="0" u="none" strike="noStrike" kern="1200" dirty="0">
                          <a:solidFill>
                            <a:schemeClr val="tx1"/>
                          </a:solidFill>
                          <a:effectLst/>
                          <a:latin typeface="Arial Narrow"/>
                          <a:ea typeface="+mn-ea"/>
                          <a:cs typeface="+mn-cs"/>
                        </a:rPr>
                        <a:t>TRAEs leading to death,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2 (1.1)</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 (0.5)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1109411"/>
                  </a:ext>
                </a:extLst>
              </a:tr>
              <a:tr h="873394">
                <a:tc>
                  <a:txBody>
                    <a:bodyPr/>
                    <a:lstStyle/>
                    <a:p>
                      <a:pPr marL="108000" algn="l" defTabSz="914400" rtl="0" eaLnBrk="1" fontAlgn="ctr" latinLnBrk="0" hangingPunct="1">
                        <a:lnSpc>
                          <a:spcPct val="100000"/>
                        </a:lnSpc>
                        <a:spcBef>
                          <a:spcPts val="0"/>
                        </a:spcBef>
                        <a:spcAft>
                          <a:spcPts val="0"/>
                        </a:spcAft>
                      </a:pPr>
                      <a:r>
                        <a:rPr lang="en-US" sz="2000" b="1" i="0" u="none" strike="noStrike" kern="1200" dirty="0">
                          <a:solidFill>
                            <a:schemeClr val="tx1"/>
                          </a:solidFill>
                          <a:effectLst/>
                          <a:latin typeface="Arial Narrow"/>
                          <a:ea typeface="+mn-ea"/>
                          <a:cs typeface="+mn-cs"/>
                        </a:rPr>
                        <a:t>TRAEs leading to treatment discontinuation,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3 (1.6)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 (1.0)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517286469"/>
                  </a:ext>
                </a:extLst>
              </a:tr>
              <a:tr h="745788">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leading to dose reduction,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123 (64.7)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55 (28.5)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5518946"/>
                  </a:ext>
                </a:extLst>
              </a:tr>
              <a:tr h="873394">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leading to dose interruption,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107 (56.3)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73 (37.8)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960092087"/>
                  </a:ext>
                </a:extLst>
              </a:tr>
            </a:tbl>
          </a:graphicData>
        </a:graphic>
      </p:graphicFrame>
      <p:sp>
        <p:nvSpPr>
          <p:cNvPr id="7" name="Espace réservé du texte 4">
            <a:extLst>
              <a:ext uri="{FF2B5EF4-FFF2-40B4-BE49-F238E27FC236}">
                <a16:creationId xmlns:a16="http://schemas.microsoft.com/office/drawing/2014/main" id="{35E6E7ED-9B97-1254-26DB-74D97EAADB5F}"/>
              </a:ext>
            </a:extLst>
          </p:cNvPr>
          <p:cNvSpPr txBox="1">
            <a:spLocks/>
          </p:cNvSpPr>
          <p:nvPr/>
        </p:nvSpPr>
        <p:spPr>
          <a:xfrm>
            <a:off x="9280478" y="1935322"/>
            <a:ext cx="8287521" cy="3087054"/>
          </a:xfrm>
          <a:prstGeom prst="rect">
            <a:avLst/>
          </a:prstGeom>
          <a:solidFill>
            <a:srgbClr val="D9F0F9"/>
          </a:solidFill>
          <a:ln>
            <a:solidFill>
              <a:srgbClr val="D9F0F9"/>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20000"/>
              </a:lnSpc>
              <a:spcBef>
                <a:spcPts val="600"/>
              </a:spcBef>
              <a:buClr>
                <a:srgbClr val="5B8DC3"/>
              </a:buClr>
            </a:pPr>
            <a:r>
              <a:rPr lang="en-US" sz="2400" dirty="0">
                <a:latin typeface="Arial Narrow" panose="020B0606020202030204" pitchFamily="34" charset="0"/>
              </a:rPr>
              <a:t>Median (range) duration of treatment, </a:t>
            </a:r>
            <a:r>
              <a:rPr lang="en-US" sz="2400" dirty="0" err="1">
                <a:latin typeface="Arial Narrow" panose="020B0606020202030204" pitchFamily="34" charset="0"/>
              </a:rPr>
              <a:t>mo</a:t>
            </a:r>
            <a:r>
              <a:rPr lang="en-US" sz="2400" dirty="0">
                <a:latin typeface="Arial Narrow" panose="020B0606020202030204" pitchFamily="34" charset="0"/>
              </a:rPr>
              <a:t>:</a:t>
            </a:r>
          </a:p>
          <a:p>
            <a:pPr marL="684450" lvl="1" indent="-284400">
              <a:lnSpc>
                <a:spcPct val="120000"/>
              </a:lnSpc>
              <a:spcBef>
                <a:spcPts val="600"/>
              </a:spcBef>
              <a:buClr>
                <a:srgbClr val="5B8DC3"/>
              </a:buClr>
            </a:pPr>
            <a:r>
              <a:rPr lang="en-US" sz="2400" b="1" dirty="0">
                <a:latin typeface="Arial Narrow" panose="020B0606020202030204" pitchFamily="34" charset="0"/>
              </a:rPr>
              <a:t>Iza-</a:t>
            </a:r>
            <a:r>
              <a:rPr lang="en-US" sz="2400" b="1" dirty="0" err="1">
                <a:latin typeface="Arial Narrow" panose="020B0606020202030204" pitchFamily="34" charset="0"/>
              </a:rPr>
              <a:t>bren</a:t>
            </a:r>
            <a:r>
              <a:rPr lang="en-US" sz="2400" b="1" dirty="0">
                <a:latin typeface="Arial Narrow" panose="020B0606020202030204" pitchFamily="34" charset="0"/>
              </a:rPr>
              <a:t>: 7.3 </a:t>
            </a:r>
            <a:r>
              <a:rPr lang="en-US" sz="2400" dirty="0">
                <a:latin typeface="Arial Narrow" panose="020B0606020202030204" pitchFamily="34" charset="0"/>
              </a:rPr>
              <a:t>(0.3, 22.5)</a:t>
            </a:r>
          </a:p>
          <a:p>
            <a:pPr marL="684450" lvl="1" indent="-284400">
              <a:lnSpc>
                <a:spcPct val="120000"/>
              </a:lnSpc>
              <a:spcBef>
                <a:spcPts val="600"/>
              </a:spcBef>
              <a:buClr>
                <a:srgbClr val="5B8DC3"/>
              </a:buClr>
            </a:pPr>
            <a:r>
              <a:rPr lang="en-US" sz="2400" b="1" dirty="0">
                <a:latin typeface="Arial Narrow" panose="020B0606020202030204" pitchFamily="34" charset="0"/>
              </a:rPr>
              <a:t>TPC: 4.3 </a:t>
            </a:r>
            <a:r>
              <a:rPr lang="en-US" sz="2400" dirty="0">
                <a:latin typeface="Arial Narrow" panose="020B0606020202030204" pitchFamily="34" charset="0"/>
              </a:rPr>
              <a:t>(0.3, 26.0)</a:t>
            </a:r>
          </a:p>
          <a:p>
            <a:pPr marL="284400" indent="-284400">
              <a:lnSpc>
                <a:spcPct val="120000"/>
              </a:lnSpc>
              <a:spcBef>
                <a:spcPts val="600"/>
              </a:spcBef>
              <a:buClr>
                <a:srgbClr val="5B8DC3"/>
              </a:buClr>
            </a:pPr>
            <a:r>
              <a:rPr lang="en-US" sz="2400" dirty="0">
                <a:latin typeface="Arial Narrow" panose="020B0606020202030204" pitchFamily="34" charset="0"/>
              </a:rPr>
              <a:t>Median (range) number of treatment cycles:</a:t>
            </a:r>
          </a:p>
          <a:p>
            <a:pPr marL="684450" lvl="1" indent="-284400">
              <a:lnSpc>
                <a:spcPct val="120000"/>
              </a:lnSpc>
              <a:spcBef>
                <a:spcPts val="600"/>
              </a:spcBef>
              <a:buClr>
                <a:srgbClr val="5B8DC3"/>
              </a:buClr>
            </a:pPr>
            <a:r>
              <a:rPr lang="en-US" sz="2400" dirty="0">
                <a:latin typeface="Arial Narrow" panose="020B0606020202030204" pitchFamily="34" charset="0"/>
              </a:rPr>
              <a:t>Iza-</a:t>
            </a:r>
            <a:r>
              <a:rPr lang="en-US" sz="2400" dirty="0" err="1">
                <a:latin typeface="Arial Narrow" panose="020B0606020202030204" pitchFamily="34" charset="0"/>
              </a:rPr>
              <a:t>bren</a:t>
            </a:r>
            <a:r>
              <a:rPr lang="en-US" sz="2400" dirty="0">
                <a:latin typeface="Arial Narrow" panose="020B0606020202030204" pitchFamily="34" charset="0"/>
              </a:rPr>
              <a:t>: 10 (1, 30)</a:t>
            </a:r>
          </a:p>
          <a:p>
            <a:pPr marL="684450" lvl="1" indent="-284400">
              <a:lnSpc>
                <a:spcPct val="120000"/>
              </a:lnSpc>
              <a:spcBef>
                <a:spcPts val="600"/>
              </a:spcBef>
              <a:buClr>
                <a:srgbClr val="5B8DC3"/>
              </a:buClr>
            </a:pPr>
            <a:r>
              <a:rPr lang="en-US" sz="2400" dirty="0">
                <a:latin typeface="Arial Narrow" panose="020B0606020202030204" pitchFamily="34" charset="0"/>
              </a:rPr>
              <a:t>TPC: </a:t>
            </a:r>
            <a:r>
              <a:rPr lang="en-US" altLang="zh-CN" sz="2400" dirty="0">
                <a:latin typeface="Arial Narrow" panose="020B0606020202030204" pitchFamily="34" charset="0"/>
              </a:rPr>
              <a:t>6</a:t>
            </a:r>
            <a:r>
              <a:rPr lang="en-US" sz="2400" dirty="0">
                <a:latin typeface="Arial Narrow" panose="020B0606020202030204" pitchFamily="34" charset="0"/>
              </a:rPr>
              <a:t> (1, 37)</a:t>
            </a:r>
          </a:p>
          <a:p>
            <a:pPr marL="284400" indent="-284400">
              <a:lnSpc>
                <a:spcPct val="120000"/>
              </a:lnSpc>
              <a:spcBef>
                <a:spcPts val="600"/>
              </a:spcBef>
              <a:buClr>
                <a:srgbClr val="5B8DC3"/>
              </a:buClr>
            </a:pPr>
            <a:endParaRPr lang="en-US" sz="2400" dirty="0">
              <a:latin typeface="Arial Narrow" panose="020B0606020202030204" pitchFamily="34" charset="0"/>
            </a:endParaRPr>
          </a:p>
        </p:txBody>
      </p:sp>
      <p:sp>
        <p:nvSpPr>
          <p:cNvPr id="9" name="Espace réservé du texte 4">
            <a:extLst>
              <a:ext uri="{FF2B5EF4-FFF2-40B4-BE49-F238E27FC236}">
                <a16:creationId xmlns:a16="http://schemas.microsoft.com/office/drawing/2014/main" id="{034C7D88-315A-6C51-E2D7-B2396862DB53}"/>
              </a:ext>
            </a:extLst>
          </p:cNvPr>
          <p:cNvSpPr txBox="1">
            <a:spLocks/>
          </p:cNvSpPr>
          <p:nvPr/>
        </p:nvSpPr>
        <p:spPr>
          <a:xfrm>
            <a:off x="9280478" y="5223875"/>
            <a:ext cx="8287521" cy="2114644"/>
          </a:xfrm>
          <a:prstGeom prst="rect">
            <a:avLst/>
          </a:prstGeom>
          <a:solidFill>
            <a:srgbClr val="E7E7E7"/>
          </a:solidFill>
          <a:ln>
            <a:solidFill>
              <a:srgbClr val="E7E7E7"/>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20000"/>
              </a:lnSpc>
              <a:spcBef>
                <a:spcPts val="600"/>
              </a:spcBef>
              <a:buClr>
                <a:srgbClr val="5B8DC3"/>
              </a:buClr>
            </a:pPr>
            <a:r>
              <a:rPr lang="en-US" sz="2400" dirty="0">
                <a:latin typeface="Arial Narrow" panose="020B0606020202030204" pitchFamily="34" charset="0"/>
              </a:rPr>
              <a:t>Iza-</a:t>
            </a:r>
            <a:r>
              <a:rPr lang="en-US" sz="2400" dirty="0" err="1">
                <a:latin typeface="Arial Narrow" panose="020B0606020202030204" pitchFamily="34" charset="0"/>
              </a:rPr>
              <a:t>bren</a:t>
            </a:r>
            <a:r>
              <a:rPr lang="en-US" sz="2400" dirty="0">
                <a:latin typeface="Arial Narrow" panose="020B0606020202030204" pitchFamily="34" charset="0"/>
              </a:rPr>
              <a:t> had a manageable safety profile. The rate of treatment discontinuation due to TRAEs was low (</a:t>
            </a:r>
            <a:r>
              <a:rPr lang="en-US" sz="2400" b="1" dirty="0">
                <a:latin typeface="Arial Narrow" panose="020B0606020202030204" pitchFamily="34" charset="0"/>
              </a:rPr>
              <a:t>1.6%</a:t>
            </a:r>
            <a:r>
              <a:rPr lang="en-US" sz="2400" dirty="0">
                <a:latin typeface="Arial Narrow" panose="020B0606020202030204" pitchFamily="34" charset="0"/>
              </a:rPr>
              <a:t>) vs TPC (</a:t>
            </a:r>
            <a:r>
              <a:rPr lang="en-US" sz="2400" b="1" dirty="0">
                <a:latin typeface="Arial Narrow" panose="020B0606020202030204" pitchFamily="34" charset="0"/>
              </a:rPr>
              <a:t>1.0%</a:t>
            </a:r>
            <a:r>
              <a:rPr lang="en-US" sz="2400" dirty="0">
                <a:latin typeface="Arial Narrow" panose="020B0606020202030204" pitchFamily="34" charset="0"/>
              </a:rPr>
              <a:t>).</a:t>
            </a:r>
          </a:p>
          <a:p>
            <a:pPr marL="284400" indent="-284400">
              <a:lnSpc>
                <a:spcPct val="120000"/>
              </a:lnSpc>
              <a:spcBef>
                <a:spcPts val="600"/>
              </a:spcBef>
              <a:buClr>
                <a:srgbClr val="5B8DC3"/>
              </a:buClr>
            </a:pPr>
            <a:r>
              <a:rPr lang="en-US" sz="2400" dirty="0">
                <a:latin typeface="Arial Narrow" panose="020B0606020202030204" pitchFamily="34" charset="0"/>
              </a:rPr>
              <a:t>TRAEs leading to death occurred in 2 patients (</a:t>
            </a:r>
            <a:r>
              <a:rPr lang="en-US" sz="2400" b="1" dirty="0">
                <a:latin typeface="Arial Narrow" panose="020B0606020202030204" pitchFamily="34" charset="0"/>
              </a:rPr>
              <a:t>1.1%</a:t>
            </a:r>
            <a:r>
              <a:rPr lang="en-US" sz="2400" dirty="0">
                <a:latin typeface="Arial Narrow" panose="020B0606020202030204" pitchFamily="34" charset="0"/>
              </a:rPr>
              <a:t>) receiving </a:t>
            </a:r>
            <a:r>
              <a:rPr lang="en-US" sz="2400" dirty="0" err="1">
                <a:latin typeface="Arial Narrow" panose="020B0606020202030204" pitchFamily="34" charset="0"/>
              </a:rPr>
              <a:t>iza-bren</a:t>
            </a:r>
            <a:r>
              <a:rPr lang="en-US" sz="2400" dirty="0">
                <a:latin typeface="Arial Narrow" panose="020B0606020202030204" pitchFamily="34" charset="0"/>
              </a:rPr>
              <a:t> and in 1 patient (</a:t>
            </a:r>
            <a:r>
              <a:rPr lang="en-US" sz="2400" b="1" dirty="0">
                <a:latin typeface="Arial Narrow" panose="020B0606020202030204" pitchFamily="34" charset="0"/>
              </a:rPr>
              <a:t>0.5%</a:t>
            </a:r>
            <a:r>
              <a:rPr lang="en-US" sz="2400" dirty="0">
                <a:latin typeface="Arial Narrow" panose="020B0606020202030204" pitchFamily="34" charset="0"/>
              </a:rPr>
              <a:t>) receiving TPC.</a:t>
            </a:r>
          </a:p>
        </p:txBody>
      </p:sp>
      <p:sp>
        <p:nvSpPr>
          <p:cNvPr id="12" name="TextBox 11">
            <a:extLst>
              <a:ext uri="{FF2B5EF4-FFF2-40B4-BE49-F238E27FC236}">
                <a16:creationId xmlns:a16="http://schemas.microsoft.com/office/drawing/2014/main" id="{0A145437-82D7-052B-C3D0-D2006307B4B7}"/>
              </a:ext>
            </a:extLst>
          </p:cNvPr>
          <p:cNvSpPr txBox="1"/>
          <p:nvPr/>
        </p:nvSpPr>
        <p:spPr>
          <a:xfrm>
            <a:off x="719998" y="7811589"/>
            <a:ext cx="16848000" cy="954107"/>
          </a:xfrm>
          <a:prstGeom prst="rect">
            <a:avLst/>
          </a:prstGeom>
          <a:noFill/>
        </p:spPr>
        <p:txBody>
          <a:bodyPr wrap="square">
            <a:spAutoFit/>
          </a:bodyPr>
          <a:lstStyle/>
          <a:p>
            <a:r>
              <a:rPr lang="en-US" sz="1400" b="1" dirty="0">
                <a:latin typeface="Arial Narrow" panose="020B0606020202030204" pitchFamily="34" charset="0"/>
              </a:rPr>
              <a:t>TRAE</a:t>
            </a:r>
            <a:r>
              <a:rPr lang="en-US" sz="1400" dirty="0">
                <a:latin typeface="Arial Narrow" panose="020B0606020202030204" pitchFamily="34" charset="0"/>
              </a:rPr>
              <a:t>, treatment related adverse events. </a:t>
            </a:r>
          </a:p>
          <a:p>
            <a:r>
              <a:rPr lang="en-US" sz="1400" dirty="0">
                <a:latin typeface="Arial Narrow" panose="020B0606020202030204" pitchFamily="34" charset="0"/>
              </a:rPr>
              <a:t>Safety data based on the safety analysis set. </a:t>
            </a:r>
          </a:p>
          <a:p>
            <a:r>
              <a:rPr lang="en-US" sz="1400" dirty="0">
                <a:latin typeface="Arial Narrow" panose="020B0606020202030204" pitchFamily="34" charset="0"/>
              </a:rPr>
              <a:t>TRAEs leading to death occurred in 2 patient</a:t>
            </a:r>
            <a:r>
              <a:rPr lang="en-US" altLang="zh-CN" sz="1400" dirty="0">
                <a:latin typeface="Arial Narrow" panose="020B0606020202030204" pitchFamily="34" charset="0"/>
              </a:rPr>
              <a:t>s</a:t>
            </a:r>
            <a:r>
              <a:rPr lang="en-US" sz="1400" dirty="0">
                <a:latin typeface="Arial Narrow" panose="020B0606020202030204" pitchFamily="34" charset="0"/>
              </a:rPr>
              <a:t> (1.1%) receiving </a:t>
            </a:r>
            <a:r>
              <a:rPr lang="en-US" sz="1400" dirty="0" err="1">
                <a:latin typeface="Arial Narrow" panose="020B0606020202030204" pitchFamily="34" charset="0"/>
              </a:rPr>
              <a:t>iza-bren</a:t>
            </a:r>
            <a:r>
              <a:rPr lang="en-US" sz="1400" dirty="0">
                <a:latin typeface="Arial Narrow" panose="020B0606020202030204" pitchFamily="34" charset="0"/>
              </a:rPr>
              <a:t>: Death (unknown cause) and Pneumonia.</a:t>
            </a:r>
          </a:p>
          <a:p>
            <a:r>
              <a:rPr lang="en-US" sz="1400" dirty="0">
                <a:latin typeface="Arial Narrow" panose="020B0606020202030204" pitchFamily="34" charset="0"/>
              </a:rPr>
              <a:t>TRAEs leading to death occurred in 1 patient (0.5%) receiving TPC: Sepsis.</a:t>
            </a:r>
          </a:p>
        </p:txBody>
      </p:sp>
      <p:sp>
        <p:nvSpPr>
          <p:cNvPr id="6" name="TextBox 5">
            <a:extLst>
              <a:ext uri="{FF2B5EF4-FFF2-40B4-BE49-F238E27FC236}">
                <a16:creationId xmlns:a16="http://schemas.microsoft.com/office/drawing/2014/main" id="{BD175C0D-DFFE-1EEF-24B3-E16833D18BA3}"/>
              </a:ext>
            </a:extLst>
          </p:cNvPr>
          <p:cNvSpPr txBox="1"/>
          <p:nvPr/>
        </p:nvSpPr>
        <p:spPr>
          <a:xfrm>
            <a:off x="1428750" y="8991354"/>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21, 2026</a:t>
            </a:r>
          </a:p>
        </p:txBody>
      </p:sp>
      <p:sp>
        <p:nvSpPr>
          <p:cNvPr id="13" name="Espace réservé du texte 3">
            <a:extLst>
              <a:ext uri="{FF2B5EF4-FFF2-40B4-BE49-F238E27FC236}">
                <a16:creationId xmlns:a16="http://schemas.microsoft.com/office/drawing/2014/main" id="{870E5547-A33D-4F40-9388-FB952860A0F8}"/>
              </a:ext>
            </a:extLst>
          </p:cNvPr>
          <p:cNvSpPr>
            <a:spLocks noGrp="1"/>
          </p:cNvSpPr>
          <p:nvPr>
            <p:ph type="body" sz="quarter" idx="12"/>
          </p:nvPr>
        </p:nvSpPr>
        <p:spPr>
          <a:xfrm>
            <a:off x="1428750" y="9334178"/>
            <a:ext cx="3661865" cy="361449"/>
          </a:xfrm>
        </p:spPr>
        <p:txBody>
          <a:bodyPr/>
          <a:lstStyle/>
          <a:p>
            <a:r>
              <a:rPr lang="en-US" dirty="0"/>
              <a:t>Bo Lan, MD</a:t>
            </a:r>
            <a:endParaRPr lang="en-US" noProof="0" dirty="0"/>
          </a:p>
        </p:txBody>
      </p:sp>
    </p:spTree>
    <p:extLst>
      <p:ext uri="{BB962C8B-B14F-4D97-AF65-F5344CB8AC3E}">
        <p14:creationId xmlns:p14="http://schemas.microsoft.com/office/powerpoint/2010/main" val="4274540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9D848-4EB5-85DD-6C70-231A3E1AC7CE}"/>
            </a:ext>
          </a:extLst>
        </p:cNvPr>
        <p:cNvGrpSpPr/>
        <p:nvPr/>
      </p:nvGrpSpPr>
      <p:grpSpPr>
        <a:xfrm>
          <a:off x="0" y="0"/>
          <a:ext cx="0" cy="0"/>
          <a:chOff x="0" y="0"/>
          <a:chExt cx="0" cy="0"/>
        </a:xfrm>
      </p:grpSpPr>
      <p:sp>
        <p:nvSpPr>
          <p:cNvPr id="5" name="Espace réservé du texte 1">
            <a:extLst>
              <a:ext uri="{FF2B5EF4-FFF2-40B4-BE49-F238E27FC236}">
                <a16:creationId xmlns:a16="http://schemas.microsoft.com/office/drawing/2014/main" id="{F5E04D6A-F8FA-9D60-EED6-5B1D610C402A}"/>
              </a:ext>
            </a:extLst>
          </p:cNvPr>
          <p:cNvSpPr>
            <a:spLocks noGrp="1"/>
          </p:cNvSpPr>
          <p:nvPr>
            <p:ph type="body" sz="quarter" idx="10"/>
          </p:nvPr>
        </p:nvSpPr>
        <p:spPr>
          <a:xfrm>
            <a:off x="719999" y="658800"/>
            <a:ext cx="13591745" cy="1005078"/>
          </a:xfrm>
          <a:noFill/>
        </p:spPr>
        <p:txBody>
          <a:bodyPr/>
          <a:lstStyle/>
          <a:p>
            <a:r>
              <a:rPr lang="en-US"/>
              <a:t>TRAEs in ≥ 30% of Patients</a:t>
            </a:r>
          </a:p>
        </p:txBody>
      </p:sp>
      <p:sp>
        <p:nvSpPr>
          <p:cNvPr id="11" name="Espace réservé du texte 4">
            <a:extLst>
              <a:ext uri="{FF2B5EF4-FFF2-40B4-BE49-F238E27FC236}">
                <a16:creationId xmlns:a16="http://schemas.microsoft.com/office/drawing/2014/main" id="{84FE30B1-E6D2-DBBB-7E6B-95B76D1F23C5}"/>
              </a:ext>
            </a:extLst>
          </p:cNvPr>
          <p:cNvSpPr txBox="1">
            <a:spLocks/>
          </p:cNvSpPr>
          <p:nvPr/>
        </p:nvSpPr>
        <p:spPr>
          <a:xfrm>
            <a:off x="8964612" y="1620311"/>
            <a:ext cx="8603389" cy="7337552"/>
          </a:xfrm>
          <a:prstGeom prst="rect">
            <a:avLst/>
          </a:prstGeom>
          <a:solidFill>
            <a:srgbClr val="E7E7E7"/>
          </a:solidFill>
          <a:ln>
            <a:solidFill>
              <a:srgbClr val="E7E7E7"/>
            </a:solidFill>
          </a:ln>
        </p:spPr>
        <p:txBody>
          <a:bodyPr anchor="ctr" anchorCtr="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08000"/>
              </a:lnSpc>
              <a:spcBef>
                <a:spcPts val="600"/>
              </a:spcBef>
              <a:buClr>
                <a:srgbClr val="5B8DC3"/>
              </a:buClr>
            </a:pPr>
            <a:r>
              <a:rPr lang="en-US" sz="2400" b="1" dirty="0">
                <a:latin typeface="Arial Narrow" panose="020B0606020202030204" pitchFamily="34" charset="0"/>
              </a:rPr>
              <a:t>Most common TRAEs were hematological, including anemia, thrombocytopenia and neutropenia, which were effectively managed through standard supportive measures </a:t>
            </a:r>
            <a:r>
              <a:rPr lang="en-US" sz="2400" dirty="0">
                <a:latin typeface="Arial Narrow" panose="020B0606020202030204" pitchFamily="34" charset="0"/>
              </a:rPr>
              <a:t>including growth factor support, dose delay and dose reductions, which allowed majority of patients to continue </a:t>
            </a:r>
            <a:r>
              <a:rPr lang="en-US" sz="2400" dirty="0" err="1">
                <a:latin typeface="Arial Narrow" panose="020B0606020202030204" pitchFamily="34" charset="0"/>
              </a:rPr>
              <a:t>iza-bren</a:t>
            </a:r>
            <a:r>
              <a:rPr lang="en-US" sz="2400" dirty="0">
                <a:latin typeface="Arial Narrow" panose="020B0606020202030204" pitchFamily="34" charset="0"/>
              </a:rPr>
              <a:t> treatment with low discontinuation rate.</a:t>
            </a:r>
          </a:p>
          <a:p>
            <a:pPr marL="284400" indent="-284400">
              <a:lnSpc>
                <a:spcPct val="108000"/>
              </a:lnSpc>
              <a:spcBef>
                <a:spcPts val="600"/>
              </a:spcBef>
              <a:buClr>
                <a:srgbClr val="5B8DC3"/>
              </a:buClr>
            </a:pPr>
            <a:r>
              <a:rPr lang="en-US" sz="2400" b="1" dirty="0">
                <a:latin typeface="Arial Narrow" panose="020B0606020202030204" pitchFamily="34" charset="0"/>
              </a:rPr>
              <a:t>Primary G-CSF prophylaxis is not mandatory.</a:t>
            </a:r>
          </a:p>
          <a:p>
            <a:pPr marL="284400" indent="-284400">
              <a:lnSpc>
                <a:spcPct val="108000"/>
              </a:lnSpc>
              <a:spcBef>
                <a:spcPts val="600"/>
              </a:spcBef>
              <a:buClr>
                <a:srgbClr val="5B8DC3"/>
              </a:buClr>
            </a:pPr>
            <a:r>
              <a:rPr lang="en-US" sz="2400" dirty="0">
                <a:latin typeface="Arial Narrow" panose="020B0606020202030204" pitchFamily="34" charset="0"/>
              </a:rPr>
              <a:t>Grade ≥3 anemia resolved in a median of 6 days in the </a:t>
            </a:r>
            <a:r>
              <a:rPr lang="en-US" sz="2400" dirty="0" err="1">
                <a:latin typeface="Arial Narrow" panose="020B0606020202030204" pitchFamily="34" charset="0"/>
              </a:rPr>
              <a:t>iza-bren</a:t>
            </a:r>
            <a:r>
              <a:rPr lang="en-US" sz="2400" dirty="0">
                <a:latin typeface="Arial Narrow" panose="020B0606020202030204" pitchFamily="34" charset="0"/>
              </a:rPr>
              <a:t> arm.</a:t>
            </a:r>
          </a:p>
          <a:p>
            <a:pPr marL="284400" indent="-284400">
              <a:lnSpc>
                <a:spcPct val="108000"/>
              </a:lnSpc>
              <a:spcBef>
                <a:spcPts val="600"/>
              </a:spcBef>
              <a:buClr>
                <a:srgbClr val="5B8DC3"/>
              </a:buClr>
            </a:pPr>
            <a:r>
              <a:rPr lang="en-US" sz="2400" dirty="0">
                <a:latin typeface="Arial Narrow" panose="020B0606020202030204" pitchFamily="34" charset="0"/>
              </a:rPr>
              <a:t>Grade ≥3 neutropenia and thrombocytopenia generally resolved within 2 </a:t>
            </a:r>
            <a:r>
              <a:rPr lang="en-US" altLang="zh-CN" sz="2400" dirty="0">
                <a:latin typeface="Arial Narrow" panose="020B0606020202030204" pitchFamily="34" charset="0"/>
              </a:rPr>
              <a:t>and 3</a:t>
            </a:r>
            <a:r>
              <a:rPr lang="en-US" sz="2400" dirty="0">
                <a:latin typeface="Arial Narrow" panose="020B0606020202030204" pitchFamily="34" charset="0"/>
              </a:rPr>
              <a:t> days in the </a:t>
            </a:r>
            <a:r>
              <a:rPr lang="en-US" sz="2400" dirty="0" err="1">
                <a:latin typeface="Arial Narrow" panose="020B0606020202030204" pitchFamily="34" charset="0"/>
              </a:rPr>
              <a:t>iza-bren</a:t>
            </a:r>
            <a:r>
              <a:rPr lang="en-US" sz="2400" dirty="0">
                <a:latin typeface="Arial Narrow" panose="020B0606020202030204" pitchFamily="34" charset="0"/>
              </a:rPr>
              <a:t> arm.</a:t>
            </a:r>
          </a:p>
          <a:p>
            <a:pPr marL="284400" indent="-284400">
              <a:lnSpc>
                <a:spcPct val="108000"/>
              </a:lnSpc>
              <a:spcBef>
                <a:spcPts val="600"/>
              </a:spcBef>
              <a:buClr>
                <a:srgbClr val="5B8DC3"/>
              </a:buClr>
            </a:pPr>
            <a:r>
              <a:rPr lang="en-US" sz="2400" b="1" dirty="0">
                <a:latin typeface="Arial Narrow" panose="020B0606020202030204" pitchFamily="34" charset="0"/>
              </a:rPr>
              <a:t>Neutropenic fever (7.9%) and grade 3 or higher infections (4.7%) were low in the </a:t>
            </a:r>
            <a:r>
              <a:rPr lang="en-US" sz="2400" b="1" dirty="0" err="1">
                <a:latin typeface="Arial Narrow" panose="020B0606020202030204" pitchFamily="34" charset="0"/>
              </a:rPr>
              <a:t>iza-bren</a:t>
            </a:r>
            <a:r>
              <a:rPr lang="en-US" sz="2400" b="1" dirty="0">
                <a:latin typeface="Arial Narrow" panose="020B0606020202030204" pitchFamily="34" charset="0"/>
              </a:rPr>
              <a:t> arm.</a:t>
            </a:r>
          </a:p>
          <a:p>
            <a:pPr marL="284400" indent="-284400">
              <a:lnSpc>
                <a:spcPct val="108000"/>
              </a:lnSpc>
              <a:spcBef>
                <a:spcPts val="600"/>
              </a:spcBef>
              <a:buClr>
                <a:srgbClr val="5B8DC3"/>
              </a:buClr>
            </a:pPr>
            <a:r>
              <a:rPr lang="en-US" sz="2400" b="1" dirty="0">
                <a:latin typeface="Arial Narrow" panose="020B0606020202030204" pitchFamily="34" charset="0"/>
              </a:rPr>
              <a:t>Non-hematologic AEs were mostly low grade</a:t>
            </a:r>
            <a:r>
              <a:rPr lang="en-US" sz="2400" dirty="0">
                <a:latin typeface="Arial Narrow" panose="020B0606020202030204" pitchFamily="34" charset="0"/>
              </a:rPr>
              <a:t>; alopecia was the most common in both groups (53.2% with </a:t>
            </a:r>
            <a:r>
              <a:rPr lang="en-US" sz="2400" dirty="0" err="1">
                <a:latin typeface="Arial Narrow" panose="020B0606020202030204" pitchFamily="34" charset="0"/>
              </a:rPr>
              <a:t>iza-bren</a:t>
            </a:r>
            <a:r>
              <a:rPr lang="en-US" sz="2400" dirty="0">
                <a:latin typeface="Arial Narrow" panose="020B0606020202030204" pitchFamily="34" charset="0"/>
              </a:rPr>
              <a:t> and 43.0% with TPC), followed by asthenia (49.5% and 22.3%, respectively).</a:t>
            </a:r>
          </a:p>
          <a:p>
            <a:pPr marL="284400" indent="-284400">
              <a:lnSpc>
                <a:spcPct val="108000"/>
              </a:lnSpc>
              <a:spcBef>
                <a:spcPts val="600"/>
              </a:spcBef>
              <a:buClr>
                <a:srgbClr val="5B8DC3"/>
              </a:buClr>
            </a:pPr>
            <a:r>
              <a:rPr lang="en-US" sz="2400" b="1" dirty="0">
                <a:latin typeface="Arial Narrow" panose="020B0606020202030204" pitchFamily="34" charset="0"/>
              </a:rPr>
              <a:t>Adjudicated treatment-related ILD occurred in </a:t>
            </a:r>
            <a:r>
              <a:rPr lang="en-GB" sz="2400" b="1" dirty="0">
                <a:latin typeface="Arial Narrow" panose="020B0606020202030204" pitchFamily="34" charset="0"/>
              </a:rPr>
              <a:t>two patients (1.1%) in the </a:t>
            </a:r>
            <a:r>
              <a:rPr lang="en-GB" sz="2400" b="1" dirty="0" err="1">
                <a:latin typeface="Arial Narrow" panose="020B0606020202030204" pitchFamily="34" charset="0"/>
              </a:rPr>
              <a:t>iza-bren</a:t>
            </a:r>
            <a:r>
              <a:rPr lang="en-GB" sz="2400" b="1" dirty="0">
                <a:latin typeface="Arial Narrow" panose="020B0606020202030204" pitchFamily="34" charset="0"/>
              </a:rPr>
              <a:t> arm (one case of grade 1 and one case of grade 2)</a:t>
            </a:r>
            <a:r>
              <a:rPr lang="en-GB" sz="2400" dirty="0">
                <a:latin typeface="Arial Narrow" panose="020B0606020202030204" pitchFamily="34" charset="0"/>
              </a:rPr>
              <a:t>. None in the TPC arm.</a:t>
            </a:r>
            <a:endParaRPr lang="en-US" sz="2000" dirty="0">
              <a:latin typeface="Arial Narrow" panose="020B0606020202030204" pitchFamily="34" charset="0"/>
            </a:endParaRPr>
          </a:p>
        </p:txBody>
      </p:sp>
      <p:sp>
        <p:nvSpPr>
          <p:cNvPr id="6" name="TextBox 5">
            <a:extLst>
              <a:ext uri="{FF2B5EF4-FFF2-40B4-BE49-F238E27FC236}">
                <a16:creationId xmlns:a16="http://schemas.microsoft.com/office/drawing/2014/main" id="{0632B366-5E9D-D002-1588-6BC6E59304DE}"/>
              </a:ext>
            </a:extLst>
          </p:cNvPr>
          <p:cNvSpPr txBox="1"/>
          <p:nvPr/>
        </p:nvSpPr>
        <p:spPr>
          <a:xfrm>
            <a:off x="1428750" y="8991354"/>
            <a:ext cx="3135979" cy="369332"/>
          </a:xfrm>
          <a:prstGeom prst="rect">
            <a:avLst/>
          </a:prstGeom>
          <a:noFill/>
        </p:spPr>
        <p:txBody>
          <a:bodyPr wrap="square" rtlCol="0">
            <a:spAutoFit/>
          </a:bodyPr>
          <a:lstStyle/>
          <a:p>
            <a:r>
              <a:rPr lang="en-US" b="1" i="1">
                <a:latin typeface="Arial Narrow" panose="020B0606020202030204" pitchFamily="34" charset="0"/>
              </a:rPr>
              <a:t>Data cut off: July 21, 2026</a:t>
            </a:r>
          </a:p>
        </p:txBody>
      </p:sp>
      <p:grpSp>
        <p:nvGrpSpPr>
          <p:cNvPr id="2" name="Group 1">
            <a:extLst>
              <a:ext uri="{FF2B5EF4-FFF2-40B4-BE49-F238E27FC236}">
                <a16:creationId xmlns:a16="http://schemas.microsoft.com/office/drawing/2014/main" id="{DEACEF51-AF73-EA4C-9EAB-ACD5DE568B6F}"/>
              </a:ext>
            </a:extLst>
          </p:cNvPr>
          <p:cNvGrpSpPr/>
          <p:nvPr/>
        </p:nvGrpSpPr>
        <p:grpSpPr>
          <a:xfrm>
            <a:off x="449038" y="1590401"/>
            <a:ext cx="8757963" cy="7506825"/>
            <a:chOff x="719999" y="1663878"/>
            <a:chExt cx="8560478" cy="7337552"/>
          </a:xfrm>
        </p:grpSpPr>
        <p:pic>
          <p:nvPicPr>
            <p:cNvPr id="4" name="Picture 3">
              <a:extLst>
                <a:ext uri="{FF2B5EF4-FFF2-40B4-BE49-F238E27FC236}">
                  <a16:creationId xmlns:a16="http://schemas.microsoft.com/office/drawing/2014/main" id="{BB1C0CB7-796D-80C5-D047-84448E0773BB}"/>
                </a:ext>
              </a:extLst>
            </p:cNvPr>
            <p:cNvPicPr>
              <a:picLocks noChangeAspect="1"/>
            </p:cNvPicPr>
            <p:nvPr/>
          </p:nvPicPr>
          <p:blipFill>
            <a:blip r:embed="rId3"/>
            <a:srcRect/>
            <a:stretch/>
          </p:blipFill>
          <p:spPr>
            <a:xfrm>
              <a:off x="719999" y="1663878"/>
              <a:ext cx="8560478" cy="7337552"/>
            </a:xfrm>
            <a:prstGeom prst="rect">
              <a:avLst/>
            </a:prstGeom>
          </p:spPr>
        </p:pic>
        <p:sp>
          <p:nvSpPr>
            <p:cNvPr id="3" name="TextBox 2">
              <a:extLst>
                <a:ext uri="{FF2B5EF4-FFF2-40B4-BE49-F238E27FC236}">
                  <a16:creationId xmlns:a16="http://schemas.microsoft.com/office/drawing/2014/main" id="{AF287872-AD48-6F06-AB1A-76A47552097E}"/>
                </a:ext>
              </a:extLst>
            </p:cNvPr>
            <p:cNvSpPr txBox="1"/>
            <p:nvPr/>
          </p:nvSpPr>
          <p:spPr>
            <a:xfrm>
              <a:off x="4149969" y="2436722"/>
              <a:ext cx="475861" cy="246221"/>
            </a:xfrm>
            <a:prstGeom prst="rect">
              <a:avLst/>
            </a:prstGeom>
            <a:noFill/>
          </p:spPr>
          <p:txBody>
            <a:bodyPr wrap="square" rtlCol="0" anchor="ctr">
              <a:spAutoFit/>
            </a:bodyPr>
            <a:lstStyle/>
            <a:p>
              <a:r>
                <a:rPr lang="en-US" sz="1000" b="1" dirty="0">
                  <a:latin typeface="Arial Narrow" panose="020B0606020202030204" pitchFamily="34" charset="0"/>
                </a:rPr>
                <a:t>49.5</a:t>
              </a:r>
            </a:p>
          </p:txBody>
        </p:sp>
        <p:sp>
          <p:nvSpPr>
            <p:cNvPr id="9" name="TextBox 8">
              <a:extLst>
                <a:ext uri="{FF2B5EF4-FFF2-40B4-BE49-F238E27FC236}">
                  <a16:creationId xmlns:a16="http://schemas.microsoft.com/office/drawing/2014/main" id="{A0DDBB3B-3A04-CCE8-CBF0-C82BD84C3691}"/>
                </a:ext>
              </a:extLst>
            </p:cNvPr>
            <p:cNvSpPr txBox="1"/>
            <p:nvPr/>
          </p:nvSpPr>
          <p:spPr>
            <a:xfrm>
              <a:off x="5438191" y="2436722"/>
              <a:ext cx="475861" cy="246221"/>
            </a:xfrm>
            <a:prstGeom prst="rect">
              <a:avLst/>
            </a:prstGeom>
            <a:noFill/>
          </p:spPr>
          <p:txBody>
            <a:bodyPr wrap="square" rtlCol="0" anchor="ctr">
              <a:spAutoFit/>
            </a:bodyPr>
            <a:lstStyle/>
            <a:p>
              <a:r>
                <a:rPr lang="en-US" sz="1000" b="1" dirty="0">
                  <a:latin typeface="Arial Narrow" panose="020B0606020202030204" pitchFamily="34" charset="0"/>
                </a:rPr>
                <a:t>44.8</a:t>
              </a:r>
            </a:p>
          </p:txBody>
        </p:sp>
        <p:sp>
          <p:nvSpPr>
            <p:cNvPr id="12" name="TextBox 11">
              <a:extLst>
                <a:ext uri="{FF2B5EF4-FFF2-40B4-BE49-F238E27FC236}">
                  <a16:creationId xmlns:a16="http://schemas.microsoft.com/office/drawing/2014/main" id="{9AD978A6-A7E9-A5E5-66EF-7736EB37F522}"/>
                </a:ext>
              </a:extLst>
            </p:cNvPr>
            <p:cNvSpPr txBox="1"/>
            <p:nvPr/>
          </p:nvSpPr>
          <p:spPr>
            <a:xfrm>
              <a:off x="6736809" y="2436722"/>
              <a:ext cx="475861" cy="246221"/>
            </a:xfrm>
            <a:prstGeom prst="rect">
              <a:avLst/>
            </a:prstGeom>
            <a:noFill/>
          </p:spPr>
          <p:txBody>
            <a:bodyPr wrap="square" rtlCol="0" anchor="ctr">
              <a:spAutoFit/>
            </a:bodyPr>
            <a:lstStyle/>
            <a:p>
              <a:r>
                <a:rPr lang="en-US" sz="1000" b="1" dirty="0">
                  <a:latin typeface="Arial Narrow" panose="020B0606020202030204" pitchFamily="34" charset="0"/>
                </a:rPr>
                <a:t>56.5</a:t>
              </a:r>
            </a:p>
          </p:txBody>
        </p:sp>
        <p:sp>
          <p:nvSpPr>
            <p:cNvPr id="14" name="TextBox 13">
              <a:extLst>
                <a:ext uri="{FF2B5EF4-FFF2-40B4-BE49-F238E27FC236}">
                  <a16:creationId xmlns:a16="http://schemas.microsoft.com/office/drawing/2014/main" id="{58A5533E-3DCD-0154-BA08-72F1ECCD1629}"/>
                </a:ext>
              </a:extLst>
            </p:cNvPr>
            <p:cNvSpPr txBox="1"/>
            <p:nvPr/>
          </p:nvSpPr>
          <p:spPr>
            <a:xfrm>
              <a:off x="7622202" y="2436722"/>
              <a:ext cx="475861" cy="246221"/>
            </a:xfrm>
            <a:prstGeom prst="rect">
              <a:avLst/>
            </a:prstGeom>
            <a:noFill/>
          </p:spPr>
          <p:txBody>
            <a:bodyPr wrap="square" rtlCol="0" anchor="ctr">
              <a:spAutoFit/>
            </a:bodyPr>
            <a:lstStyle/>
            <a:p>
              <a:r>
                <a:rPr lang="en-US" sz="1000" b="1" dirty="0">
                  <a:latin typeface="Arial Narrow" panose="020B0606020202030204" pitchFamily="34" charset="0"/>
                </a:rPr>
                <a:t>6.2</a:t>
              </a:r>
            </a:p>
          </p:txBody>
        </p:sp>
        <p:sp>
          <p:nvSpPr>
            <p:cNvPr id="16" name="TextBox 15">
              <a:extLst>
                <a:ext uri="{FF2B5EF4-FFF2-40B4-BE49-F238E27FC236}">
                  <a16:creationId xmlns:a16="http://schemas.microsoft.com/office/drawing/2014/main" id="{56459F7B-1D76-0A62-C891-A3379DD3764B}"/>
                </a:ext>
              </a:extLst>
            </p:cNvPr>
            <p:cNvSpPr txBox="1"/>
            <p:nvPr/>
          </p:nvSpPr>
          <p:spPr>
            <a:xfrm>
              <a:off x="5472883" y="2727274"/>
              <a:ext cx="475861" cy="246221"/>
            </a:xfrm>
            <a:prstGeom prst="rect">
              <a:avLst/>
            </a:prstGeom>
            <a:noFill/>
          </p:spPr>
          <p:txBody>
            <a:bodyPr wrap="square" rtlCol="0" anchor="ctr">
              <a:spAutoFit/>
            </a:bodyPr>
            <a:lstStyle/>
            <a:p>
              <a:r>
                <a:rPr lang="en-US" sz="1000" b="1" dirty="0">
                  <a:latin typeface="Arial Narrow" panose="020B0606020202030204" pitchFamily="34" charset="0"/>
                </a:rPr>
                <a:t>38.4</a:t>
              </a:r>
            </a:p>
          </p:txBody>
        </p:sp>
        <p:sp>
          <p:nvSpPr>
            <p:cNvPr id="18" name="TextBox 17">
              <a:extLst>
                <a:ext uri="{FF2B5EF4-FFF2-40B4-BE49-F238E27FC236}">
                  <a16:creationId xmlns:a16="http://schemas.microsoft.com/office/drawing/2014/main" id="{741E2E52-777D-4432-8611-1385DD41AB0D}"/>
                </a:ext>
              </a:extLst>
            </p:cNvPr>
            <p:cNvSpPr txBox="1"/>
            <p:nvPr/>
          </p:nvSpPr>
          <p:spPr>
            <a:xfrm>
              <a:off x="4387899" y="2727274"/>
              <a:ext cx="475861" cy="246221"/>
            </a:xfrm>
            <a:prstGeom prst="rect">
              <a:avLst/>
            </a:prstGeom>
            <a:noFill/>
          </p:spPr>
          <p:txBody>
            <a:bodyPr wrap="square" rtlCol="0" anchor="ctr">
              <a:spAutoFit/>
            </a:bodyPr>
            <a:lstStyle/>
            <a:p>
              <a:r>
                <a:rPr lang="en-US" sz="1000" b="1" dirty="0">
                  <a:latin typeface="Arial Narrow" panose="020B0606020202030204" pitchFamily="34" charset="0"/>
                </a:rPr>
                <a:t>48.4</a:t>
              </a:r>
            </a:p>
          </p:txBody>
        </p:sp>
        <p:sp>
          <p:nvSpPr>
            <p:cNvPr id="20" name="TextBox 19">
              <a:extLst>
                <a:ext uri="{FF2B5EF4-FFF2-40B4-BE49-F238E27FC236}">
                  <a16:creationId xmlns:a16="http://schemas.microsoft.com/office/drawing/2014/main" id="{E53AF78B-E0A5-CF45-F3EB-37E9AD1351EE}"/>
                </a:ext>
              </a:extLst>
            </p:cNvPr>
            <p:cNvSpPr txBox="1"/>
            <p:nvPr/>
          </p:nvSpPr>
          <p:spPr>
            <a:xfrm>
              <a:off x="6607030" y="2727274"/>
              <a:ext cx="475861" cy="246221"/>
            </a:xfrm>
            <a:prstGeom prst="rect">
              <a:avLst/>
            </a:prstGeom>
            <a:noFill/>
          </p:spPr>
          <p:txBody>
            <a:bodyPr wrap="square" rtlCol="0" anchor="ctr">
              <a:spAutoFit/>
            </a:bodyPr>
            <a:lstStyle/>
            <a:p>
              <a:r>
                <a:rPr lang="en-US" sz="1000" b="1" dirty="0">
                  <a:latin typeface="Arial Narrow" panose="020B0606020202030204" pitchFamily="34" charset="0"/>
                </a:rPr>
                <a:t>44.6</a:t>
              </a:r>
            </a:p>
          </p:txBody>
        </p:sp>
        <p:sp>
          <p:nvSpPr>
            <p:cNvPr id="22" name="TextBox 21">
              <a:extLst>
                <a:ext uri="{FF2B5EF4-FFF2-40B4-BE49-F238E27FC236}">
                  <a16:creationId xmlns:a16="http://schemas.microsoft.com/office/drawing/2014/main" id="{91D2C47F-E67B-E4AD-C767-FE2E5439A0ED}"/>
                </a:ext>
              </a:extLst>
            </p:cNvPr>
            <p:cNvSpPr txBox="1"/>
            <p:nvPr/>
          </p:nvSpPr>
          <p:spPr>
            <a:xfrm>
              <a:off x="7634234" y="2727274"/>
              <a:ext cx="475861" cy="246221"/>
            </a:xfrm>
            <a:prstGeom prst="rect">
              <a:avLst/>
            </a:prstGeom>
            <a:noFill/>
          </p:spPr>
          <p:txBody>
            <a:bodyPr wrap="square" rtlCol="0" anchor="ctr">
              <a:spAutoFit/>
            </a:bodyPr>
            <a:lstStyle/>
            <a:p>
              <a:r>
                <a:rPr lang="en-US" sz="1000" b="1" dirty="0">
                  <a:latin typeface="Arial Narrow" panose="020B0606020202030204" pitchFamily="34" charset="0"/>
                </a:rPr>
                <a:t>40.4</a:t>
              </a:r>
            </a:p>
          </p:txBody>
        </p:sp>
        <p:sp>
          <p:nvSpPr>
            <p:cNvPr id="24" name="TextBox 23">
              <a:extLst>
                <a:ext uri="{FF2B5EF4-FFF2-40B4-BE49-F238E27FC236}">
                  <a16:creationId xmlns:a16="http://schemas.microsoft.com/office/drawing/2014/main" id="{49A214D5-1007-34C1-D6D8-B56915462BD8}"/>
                </a:ext>
              </a:extLst>
            </p:cNvPr>
            <p:cNvSpPr txBox="1"/>
            <p:nvPr/>
          </p:nvSpPr>
          <p:spPr>
            <a:xfrm>
              <a:off x="6941085" y="3003015"/>
              <a:ext cx="475861" cy="246221"/>
            </a:xfrm>
            <a:prstGeom prst="rect">
              <a:avLst/>
            </a:prstGeom>
            <a:noFill/>
          </p:spPr>
          <p:txBody>
            <a:bodyPr wrap="square" rtlCol="0" anchor="ctr">
              <a:spAutoFit/>
            </a:bodyPr>
            <a:lstStyle/>
            <a:p>
              <a:r>
                <a:rPr lang="en-US" sz="1000" b="1" dirty="0">
                  <a:latin typeface="Arial Narrow" panose="020B0606020202030204" pitchFamily="34" charset="0"/>
                </a:rPr>
                <a:t>5.7</a:t>
              </a:r>
            </a:p>
          </p:txBody>
        </p:sp>
        <p:sp>
          <p:nvSpPr>
            <p:cNvPr id="26" name="TextBox 25">
              <a:extLst>
                <a:ext uri="{FF2B5EF4-FFF2-40B4-BE49-F238E27FC236}">
                  <a16:creationId xmlns:a16="http://schemas.microsoft.com/office/drawing/2014/main" id="{C516D080-C4C6-37E8-9D27-34FB9314BB13}"/>
                </a:ext>
              </a:extLst>
            </p:cNvPr>
            <p:cNvSpPr txBox="1"/>
            <p:nvPr/>
          </p:nvSpPr>
          <p:spPr>
            <a:xfrm>
              <a:off x="4610540" y="3286897"/>
              <a:ext cx="475861" cy="246221"/>
            </a:xfrm>
            <a:prstGeom prst="rect">
              <a:avLst/>
            </a:prstGeom>
            <a:noFill/>
          </p:spPr>
          <p:txBody>
            <a:bodyPr wrap="square" rtlCol="0" anchor="ctr">
              <a:spAutoFit/>
            </a:bodyPr>
            <a:lstStyle/>
            <a:p>
              <a:r>
                <a:rPr lang="en-US" sz="1000" b="1" dirty="0">
                  <a:latin typeface="Arial Narrow" panose="020B0606020202030204" pitchFamily="34" charset="0"/>
                </a:rPr>
                <a:t>53.7</a:t>
              </a:r>
            </a:p>
          </p:txBody>
        </p:sp>
        <p:sp>
          <p:nvSpPr>
            <p:cNvPr id="28" name="TextBox 27">
              <a:extLst>
                <a:ext uri="{FF2B5EF4-FFF2-40B4-BE49-F238E27FC236}">
                  <a16:creationId xmlns:a16="http://schemas.microsoft.com/office/drawing/2014/main" id="{08A0CE9E-6BBD-8FFC-47D9-6CBBCBE47888}"/>
                </a:ext>
              </a:extLst>
            </p:cNvPr>
            <p:cNvSpPr txBox="1"/>
            <p:nvPr/>
          </p:nvSpPr>
          <p:spPr>
            <a:xfrm>
              <a:off x="5521568" y="3003015"/>
              <a:ext cx="475861" cy="246221"/>
            </a:xfrm>
            <a:prstGeom prst="rect">
              <a:avLst/>
            </a:prstGeom>
            <a:noFill/>
          </p:spPr>
          <p:txBody>
            <a:bodyPr wrap="square" rtlCol="0" anchor="ctr">
              <a:spAutoFit/>
            </a:bodyPr>
            <a:lstStyle/>
            <a:p>
              <a:r>
                <a:rPr lang="en-US" sz="1000" b="1" dirty="0">
                  <a:latin typeface="Arial Narrow" panose="020B0606020202030204" pitchFamily="34" charset="0"/>
                </a:rPr>
                <a:t>38.4</a:t>
              </a:r>
            </a:p>
          </p:txBody>
        </p:sp>
        <p:sp>
          <p:nvSpPr>
            <p:cNvPr id="30" name="TextBox 29">
              <a:extLst>
                <a:ext uri="{FF2B5EF4-FFF2-40B4-BE49-F238E27FC236}">
                  <a16:creationId xmlns:a16="http://schemas.microsoft.com/office/drawing/2014/main" id="{53F00C10-52C8-23B7-0BFF-DBB02C691CE7}"/>
                </a:ext>
              </a:extLst>
            </p:cNvPr>
            <p:cNvSpPr txBox="1"/>
            <p:nvPr/>
          </p:nvSpPr>
          <p:spPr>
            <a:xfrm>
              <a:off x="5676121" y="3286897"/>
              <a:ext cx="475861" cy="246221"/>
            </a:xfrm>
            <a:prstGeom prst="rect">
              <a:avLst/>
            </a:prstGeom>
            <a:noFill/>
          </p:spPr>
          <p:txBody>
            <a:bodyPr wrap="square" rtlCol="0" anchor="ctr">
              <a:spAutoFit/>
            </a:bodyPr>
            <a:lstStyle/>
            <a:p>
              <a:r>
                <a:rPr lang="en-US" sz="1000" b="1" dirty="0">
                  <a:latin typeface="Arial Narrow" panose="020B0606020202030204" pitchFamily="34" charset="0"/>
                </a:rPr>
                <a:t>25.8</a:t>
              </a:r>
            </a:p>
          </p:txBody>
        </p:sp>
        <p:sp>
          <p:nvSpPr>
            <p:cNvPr id="32" name="TextBox 31">
              <a:extLst>
                <a:ext uri="{FF2B5EF4-FFF2-40B4-BE49-F238E27FC236}">
                  <a16:creationId xmlns:a16="http://schemas.microsoft.com/office/drawing/2014/main" id="{ABCA625D-9DAB-EBB6-F307-18BB2C43E547}"/>
                </a:ext>
              </a:extLst>
            </p:cNvPr>
            <p:cNvSpPr txBox="1"/>
            <p:nvPr/>
          </p:nvSpPr>
          <p:spPr>
            <a:xfrm>
              <a:off x="4398401" y="3003015"/>
              <a:ext cx="475861" cy="246221"/>
            </a:xfrm>
            <a:prstGeom prst="rect">
              <a:avLst/>
            </a:prstGeom>
            <a:noFill/>
          </p:spPr>
          <p:txBody>
            <a:bodyPr wrap="square" rtlCol="0" anchor="ctr">
              <a:spAutoFit/>
            </a:bodyPr>
            <a:lstStyle/>
            <a:p>
              <a:r>
                <a:rPr lang="en-US" sz="1000" b="1" dirty="0">
                  <a:latin typeface="Arial Narrow" panose="020B0606020202030204" pitchFamily="34" charset="0"/>
                </a:rPr>
                <a:t>46.3</a:t>
              </a:r>
            </a:p>
          </p:txBody>
        </p:sp>
        <p:sp>
          <p:nvSpPr>
            <p:cNvPr id="34" name="TextBox 33">
              <a:extLst>
                <a:ext uri="{FF2B5EF4-FFF2-40B4-BE49-F238E27FC236}">
                  <a16:creationId xmlns:a16="http://schemas.microsoft.com/office/drawing/2014/main" id="{54E9DB1B-0AD1-C8D5-96BC-A888D3E1EF2D}"/>
                </a:ext>
              </a:extLst>
            </p:cNvPr>
            <p:cNvSpPr txBox="1"/>
            <p:nvPr/>
          </p:nvSpPr>
          <p:spPr>
            <a:xfrm>
              <a:off x="7481825" y="3286897"/>
              <a:ext cx="475861" cy="246221"/>
            </a:xfrm>
            <a:prstGeom prst="rect">
              <a:avLst/>
            </a:prstGeom>
            <a:noFill/>
          </p:spPr>
          <p:txBody>
            <a:bodyPr wrap="square" rtlCol="0" anchor="ctr">
              <a:spAutoFit/>
            </a:bodyPr>
            <a:lstStyle/>
            <a:p>
              <a:r>
                <a:rPr lang="en-US" sz="1000" b="1" dirty="0">
                  <a:latin typeface="Arial Narrow" panose="020B0606020202030204" pitchFamily="34" charset="0"/>
                </a:rPr>
                <a:t>54.9</a:t>
              </a:r>
            </a:p>
          </p:txBody>
        </p:sp>
        <p:sp>
          <p:nvSpPr>
            <p:cNvPr id="36" name="TextBox 35">
              <a:extLst>
                <a:ext uri="{FF2B5EF4-FFF2-40B4-BE49-F238E27FC236}">
                  <a16:creationId xmlns:a16="http://schemas.microsoft.com/office/drawing/2014/main" id="{819D4554-90E5-70EF-A927-0F644F791AB0}"/>
                </a:ext>
              </a:extLst>
            </p:cNvPr>
            <p:cNvSpPr txBox="1"/>
            <p:nvPr/>
          </p:nvSpPr>
          <p:spPr>
            <a:xfrm>
              <a:off x="6406804" y="3003015"/>
              <a:ext cx="475861" cy="246221"/>
            </a:xfrm>
            <a:prstGeom prst="rect">
              <a:avLst/>
            </a:prstGeom>
            <a:noFill/>
          </p:spPr>
          <p:txBody>
            <a:bodyPr wrap="square" rtlCol="0" anchor="ctr">
              <a:spAutoFit/>
            </a:bodyPr>
            <a:lstStyle/>
            <a:p>
              <a:r>
                <a:rPr lang="en-US" sz="1000" b="1" dirty="0">
                  <a:latin typeface="Arial Narrow" panose="020B0606020202030204" pitchFamily="34" charset="0"/>
                </a:rPr>
                <a:t>31.1</a:t>
              </a:r>
            </a:p>
          </p:txBody>
        </p:sp>
        <p:sp>
          <p:nvSpPr>
            <p:cNvPr id="38" name="TextBox 37">
              <a:extLst>
                <a:ext uri="{FF2B5EF4-FFF2-40B4-BE49-F238E27FC236}">
                  <a16:creationId xmlns:a16="http://schemas.microsoft.com/office/drawing/2014/main" id="{81FF2CD0-D27D-69F8-8C5D-2B74DAF9E7C1}"/>
                </a:ext>
              </a:extLst>
            </p:cNvPr>
            <p:cNvSpPr txBox="1"/>
            <p:nvPr/>
          </p:nvSpPr>
          <p:spPr>
            <a:xfrm>
              <a:off x="6459217" y="3286897"/>
              <a:ext cx="475861" cy="246221"/>
            </a:xfrm>
            <a:prstGeom prst="rect">
              <a:avLst/>
            </a:prstGeom>
            <a:noFill/>
          </p:spPr>
          <p:txBody>
            <a:bodyPr wrap="square" rtlCol="0" anchor="ctr">
              <a:spAutoFit/>
            </a:bodyPr>
            <a:lstStyle/>
            <a:p>
              <a:r>
                <a:rPr lang="en-US" sz="1000" b="1" dirty="0">
                  <a:latin typeface="Arial Narrow" panose="020B0606020202030204" pitchFamily="34" charset="0"/>
                </a:rPr>
                <a:t>32.1</a:t>
              </a:r>
            </a:p>
          </p:txBody>
        </p:sp>
        <p:sp>
          <p:nvSpPr>
            <p:cNvPr id="40" name="TextBox 39">
              <a:extLst>
                <a:ext uri="{FF2B5EF4-FFF2-40B4-BE49-F238E27FC236}">
                  <a16:creationId xmlns:a16="http://schemas.microsoft.com/office/drawing/2014/main" id="{D29E7CC6-A46F-1360-0C58-6F92B6994285}"/>
                </a:ext>
              </a:extLst>
            </p:cNvPr>
            <p:cNvSpPr txBox="1"/>
            <p:nvPr/>
          </p:nvSpPr>
          <p:spPr>
            <a:xfrm>
              <a:off x="6648871" y="6933013"/>
              <a:ext cx="475861" cy="246221"/>
            </a:xfrm>
            <a:prstGeom prst="rect">
              <a:avLst/>
            </a:prstGeom>
            <a:noFill/>
          </p:spPr>
          <p:txBody>
            <a:bodyPr wrap="square" rtlCol="0" anchor="ctr">
              <a:spAutoFit/>
            </a:bodyPr>
            <a:lstStyle/>
            <a:p>
              <a:r>
                <a:rPr lang="en-US" sz="1000" b="1" dirty="0">
                  <a:latin typeface="Arial Narrow" panose="020B0606020202030204" pitchFamily="34" charset="0"/>
                </a:rPr>
                <a:t>1.6</a:t>
              </a:r>
            </a:p>
          </p:txBody>
        </p:sp>
        <p:sp>
          <p:nvSpPr>
            <p:cNvPr id="42" name="TextBox 41">
              <a:extLst>
                <a:ext uri="{FF2B5EF4-FFF2-40B4-BE49-F238E27FC236}">
                  <a16:creationId xmlns:a16="http://schemas.microsoft.com/office/drawing/2014/main" id="{FD336753-8612-01E8-3DF9-11CB71D7B1B6}"/>
                </a:ext>
              </a:extLst>
            </p:cNvPr>
            <p:cNvSpPr txBox="1"/>
            <p:nvPr/>
          </p:nvSpPr>
          <p:spPr>
            <a:xfrm>
              <a:off x="5648178" y="6933013"/>
              <a:ext cx="475861" cy="246221"/>
            </a:xfrm>
            <a:prstGeom prst="rect">
              <a:avLst/>
            </a:prstGeom>
            <a:noFill/>
          </p:spPr>
          <p:txBody>
            <a:bodyPr wrap="square" rtlCol="0" anchor="ctr">
              <a:spAutoFit/>
            </a:bodyPr>
            <a:lstStyle/>
            <a:p>
              <a:r>
                <a:rPr lang="en-US" sz="1000" b="1" dirty="0">
                  <a:latin typeface="Arial Narrow" panose="020B0606020202030204" pitchFamily="34" charset="0"/>
                </a:rPr>
                <a:t>28.4</a:t>
              </a:r>
            </a:p>
          </p:txBody>
        </p:sp>
        <p:sp>
          <p:nvSpPr>
            <p:cNvPr id="44" name="TextBox 43">
              <a:extLst>
                <a:ext uri="{FF2B5EF4-FFF2-40B4-BE49-F238E27FC236}">
                  <a16:creationId xmlns:a16="http://schemas.microsoft.com/office/drawing/2014/main" id="{9A876B68-8031-32D8-F576-A24FCC87510C}"/>
                </a:ext>
              </a:extLst>
            </p:cNvPr>
            <p:cNvSpPr txBox="1"/>
            <p:nvPr/>
          </p:nvSpPr>
          <p:spPr>
            <a:xfrm>
              <a:off x="5226223" y="6933013"/>
              <a:ext cx="475861" cy="246221"/>
            </a:xfrm>
            <a:prstGeom prst="rect">
              <a:avLst/>
            </a:prstGeom>
            <a:noFill/>
          </p:spPr>
          <p:txBody>
            <a:bodyPr wrap="square" rtlCol="0" anchor="ctr">
              <a:spAutoFit/>
            </a:bodyPr>
            <a:lstStyle/>
            <a:p>
              <a:r>
                <a:rPr lang="en-US" sz="1000" b="1" dirty="0">
                  <a:latin typeface="Arial Narrow" panose="020B0606020202030204" pitchFamily="34" charset="0"/>
                </a:rPr>
                <a:t>1.6</a:t>
              </a:r>
            </a:p>
          </p:txBody>
        </p:sp>
        <p:sp>
          <p:nvSpPr>
            <p:cNvPr id="46" name="TextBox 45">
              <a:extLst>
                <a:ext uri="{FF2B5EF4-FFF2-40B4-BE49-F238E27FC236}">
                  <a16:creationId xmlns:a16="http://schemas.microsoft.com/office/drawing/2014/main" id="{CFA5978B-A724-364B-0463-A9FF06A05593}"/>
                </a:ext>
              </a:extLst>
            </p:cNvPr>
            <p:cNvSpPr txBox="1"/>
            <p:nvPr/>
          </p:nvSpPr>
          <p:spPr>
            <a:xfrm>
              <a:off x="6221286" y="6933013"/>
              <a:ext cx="475861" cy="246221"/>
            </a:xfrm>
            <a:prstGeom prst="rect">
              <a:avLst/>
            </a:prstGeom>
            <a:noFill/>
          </p:spPr>
          <p:txBody>
            <a:bodyPr wrap="square" rtlCol="0" anchor="ctr">
              <a:spAutoFit/>
            </a:bodyPr>
            <a:lstStyle/>
            <a:p>
              <a:r>
                <a:rPr lang="en-US" sz="1000" b="1" dirty="0">
                  <a:latin typeface="Arial Narrow" panose="020B0606020202030204" pitchFamily="34" charset="0"/>
                </a:rPr>
                <a:t>19.6</a:t>
              </a:r>
            </a:p>
          </p:txBody>
        </p:sp>
        <p:sp>
          <p:nvSpPr>
            <p:cNvPr id="48" name="TextBox 47">
              <a:extLst>
                <a:ext uri="{FF2B5EF4-FFF2-40B4-BE49-F238E27FC236}">
                  <a16:creationId xmlns:a16="http://schemas.microsoft.com/office/drawing/2014/main" id="{5998A49E-1A86-3CD7-D289-FEF14FE62F23}"/>
                </a:ext>
              </a:extLst>
            </p:cNvPr>
            <p:cNvSpPr txBox="1"/>
            <p:nvPr/>
          </p:nvSpPr>
          <p:spPr>
            <a:xfrm>
              <a:off x="5229714" y="6649104"/>
              <a:ext cx="475861" cy="246221"/>
            </a:xfrm>
            <a:prstGeom prst="rect">
              <a:avLst/>
            </a:prstGeom>
            <a:noFill/>
          </p:spPr>
          <p:txBody>
            <a:bodyPr wrap="square" rtlCol="0" anchor="ctr">
              <a:spAutoFit/>
            </a:bodyPr>
            <a:lstStyle/>
            <a:p>
              <a:r>
                <a:rPr lang="en-US" sz="1000" b="1" dirty="0">
                  <a:latin typeface="Arial Narrow" panose="020B0606020202030204" pitchFamily="34" charset="0"/>
                </a:rPr>
                <a:t>2.1</a:t>
              </a:r>
            </a:p>
          </p:txBody>
        </p:sp>
        <p:sp>
          <p:nvSpPr>
            <p:cNvPr id="50" name="TextBox 49">
              <a:extLst>
                <a:ext uri="{FF2B5EF4-FFF2-40B4-BE49-F238E27FC236}">
                  <a16:creationId xmlns:a16="http://schemas.microsoft.com/office/drawing/2014/main" id="{E6CEA147-5EBF-2F24-1C80-27E052AE0EA7}"/>
                </a:ext>
              </a:extLst>
            </p:cNvPr>
            <p:cNvSpPr txBox="1"/>
            <p:nvPr/>
          </p:nvSpPr>
          <p:spPr>
            <a:xfrm>
              <a:off x="5229664" y="3572860"/>
              <a:ext cx="475861" cy="246221"/>
            </a:xfrm>
            <a:prstGeom prst="rect">
              <a:avLst/>
            </a:prstGeom>
            <a:noFill/>
          </p:spPr>
          <p:txBody>
            <a:bodyPr wrap="square" rtlCol="0" anchor="ctr">
              <a:spAutoFit/>
            </a:bodyPr>
            <a:lstStyle/>
            <a:p>
              <a:r>
                <a:rPr lang="en-US" sz="1000" b="1" dirty="0">
                  <a:latin typeface="Arial Narrow" panose="020B0606020202030204" pitchFamily="34" charset="0"/>
                </a:rPr>
                <a:t>52.7</a:t>
              </a:r>
            </a:p>
          </p:txBody>
        </p:sp>
        <p:sp>
          <p:nvSpPr>
            <p:cNvPr id="52" name="TextBox 51">
              <a:extLst>
                <a:ext uri="{FF2B5EF4-FFF2-40B4-BE49-F238E27FC236}">
                  <a16:creationId xmlns:a16="http://schemas.microsoft.com/office/drawing/2014/main" id="{23FE0522-4CB8-710C-971E-54D01ECCDFAE}"/>
                </a:ext>
              </a:extLst>
            </p:cNvPr>
            <p:cNvSpPr txBox="1"/>
            <p:nvPr/>
          </p:nvSpPr>
          <p:spPr>
            <a:xfrm>
              <a:off x="6515541" y="3572860"/>
              <a:ext cx="475861" cy="246221"/>
            </a:xfrm>
            <a:prstGeom prst="rect">
              <a:avLst/>
            </a:prstGeom>
            <a:noFill/>
          </p:spPr>
          <p:txBody>
            <a:bodyPr wrap="square" rtlCol="0" anchor="ctr">
              <a:spAutoFit/>
            </a:bodyPr>
            <a:lstStyle/>
            <a:p>
              <a:r>
                <a:rPr lang="en-US" sz="1000" b="1" dirty="0">
                  <a:latin typeface="Arial Narrow" panose="020B0606020202030204" pitchFamily="34" charset="0"/>
                </a:rPr>
                <a:t>43.0</a:t>
              </a:r>
            </a:p>
          </p:txBody>
        </p:sp>
        <p:sp>
          <p:nvSpPr>
            <p:cNvPr id="54" name="TextBox 53">
              <a:extLst>
                <a:ext uri="{FF2B5EF4-FFF2-40B4-BE49-F238E27FC236}">
                  <a16:creationId xmlns:a16="http://schemas.microsoft.com/office/drawing/2014/main" id="{D791D020-3596-5F79-9462-58BA2344F8A8}"/>
                </a:ext>
              </a:extLst>
            </p:cNvPr>
            <p:cNvSpPr txBox="1"/>
            <p:nvPr/>
          </p:nvSpPr>
          <p:spPr>
            <a:xfrm>
              <a:off x="5617676" y="6649104"/>
              <a:ext cx="475861" cy="246221"/>
            </a:xfrm>
            <a:prstGeom prst="rect">
              <a:avLst/>
            </a:prstGeom>
            <a:noFill/>
          </p:spPr>
          <p:txBody>
            <a:bodyPr wrap="square" rtlCol="0" anchor="ctr">
              <a:spAutoFit/>
            </a:bodyPr>
            <a:lstStyle/>
            <a:p>
              <a:r>
                <a:rPr lang="en-US" sz="1000" b="1" dirty="0">
                  <a:latin typeface="Arial Narrow" panose="020B0606020202030204" pitchFamily="34" charset="0"/>
                </a:rPr>
                <a:t>28.4</a:t>
              </a:r>
            </a:p>
          </p:txBody>
        </p:sp>
        <p:sp>
          <p:nvSpPr>
            <p:cNvPr id="56" name="TextBox 55">
              <a:extLst>
                <a:ext uri="{FF2B5EF4-FFF2-40B4-BE49-F238E27FC236}">
                  <a16:creationId xmlns:a16="http://schemas.microsoft.com/office/drawing/2014/main" id="{332982F6-4D19-5F31-7469-1E36B1D4CAB2}"/>
                </a:ext>
              </a:extLst>
            </p:cNvPr>
            <p:cNvSpPr txBox="1"/>
            <p:nvPr/>
          </p:nvSpPr>
          <p:spPr>
            <a:xfrm>
              <a:off x="5521568" y="3843339"/>
              <a:ext cx="475861" cy="246221"/>
            </a:xfrm>
            <a:prstGeom prst="rect">
              <a:avLst/>
            </a:prstGeom>
            <a:noFill/>
          </p:spPr>
          <p:txBody>
            <a:bodyPr wrap="square" rtlCol="0" anchor="ctr">
              <a:spAutoFit/>
            </a:bodyPr>
            <a:lstStyle/>
            <a:p>
              <a:r>
                <a:rPr lang="en-US" sz="1000" b="1" dirty="0">
                  <a:latin typeface="Arial Narrow" panose="020B0606020202030204" pitchFamily="34" charset="0"/>
                </a:rPr>
                <a:t>36.3</a:t>
              </a:r>
            </a:p>
          </p:txBody>
        </p:sp>
        <p:sp>
          <p:nvSpPr>
            <p:cNvPr id="58" name="TextBox 57">
              <a:extLst>
                <a:ext uri="{FF2B5EF4-FFF2-40B4-BE49-F238E27FC236}">
                  <a16:creationId xmlns:a16="http://schemas.microsoft.com/office/drawing/2014/main" id="{97C1CA28-865E-A3F7-FC2B-DB4D1E369F48}"/>
                </a:ext>
              </a:extLst>
            </p:cNvPr>
            <p:cNvSpPr txBox="1"/>
            <p:nvPr/>
          </p:nvSpPr>
          <p:spPr>
            <a:xfrm>
              <a:off x="4911121" y="3843339"/>
              <a:ext cx="475861" cy="246221"/>
            </a:xfrm>
            <a:prstGeom prst="rect">
              <a:avLst/>
            </a:prstGeom>
            <a:noFill/>
          </p:spPr>
          <p:txBody>
            <a:bodyPr wrap="square" rtlCol="0" anchor="ctr">
              <a:spAutoFit/>
            </a:bodyPr>
            <a:lstStyle/>
            <a:p>
              <a:r>
                <a:rPr lang="en-US" sz="1000" b="1" dirty="0">
                  <a:latin typeface="Arial Narrow" panose="020B0606020202030204" pitchFamily="34" charset="0"/>
                </a:rPr>
                <a:t>13.2</a:t>
              </a:r>
            </a:p>
          </p:txBody>
        </p:sp>
        <p:sp>
          <p:nvSpPr>
            <p:cNvPr id="60" name="TextBox 59">
              <a:extLst>
                <a:ext uri="{FF2B5EF4-FFF2-40B4-BE49-F238E27FC236}">
                  <a16:creationId xmlns:a16="http://schemas.microsoft.com/office/drawing/2014/main" id="{716E1CF3-88A3-A0D8-A32E-4630B8354586}"/>
                </a:ext>
              </a:extLst>
            </p:cNvPr>
            <p:cNvSpPr txBox="1"/>
            <p:nvPr/>
          </p:nvSpPr>
          <p:spPr>
            <a:xfrm>
              <a:off x="6231788" y="3843339"/>
              <a:ext cx="475861" cy="246221"/>
            </a:xfrm>
            <a:prstGeom prst="rect">
              <a:avLst/>
            </a:prstGeom>
            <a:noFill/>
          </p:spPr>
          <p:txBody>
            <a:bodyPr wrap="square" rtlCol="0" anchor="ctr">
              <a:spAutoFit/>
            </a:bodyPr>
            <a:lstStyle/>
            <a:p>
              <a:r>
                <a:rPr lang="en-US" sz="1000" b="1" dirty="0">
                  <a:latin typeface="Arial Narrow" panose="020B0606020202030204" pitchFamily="34" charset="0"/>
                </a:rPr>
                <a:t>19.7</a:t>
              </a:r>
            </a:p>
          </p:txBody>
        </p:sp>
        <p:sp>
          <p:nvSpPr>
            <p:cNvPr id="62" name="TextBox 61">
              <a:extLst>
                <a:ext uri="{FF2B5EF4-FFF2-40B4-BE49-F238E27FC236}">
                  <a16:creationId xmlns:a16="http://schemas.microsoft.com/office/drawing/2014/main" id="{F119A41A-1B5A-C776-3FAE-5DEC748ECD66}"/>
                </a:ext>
              </a:extLst>
            </p:cNvPr>
            <p:cNvSpPr txBox="1"/>
            <p:nvPr/>
          </p:nvSpPr>
          <p:spPr>
            <a:xfrm>
              <a:off x="6671504" y="3843339"/>
              <a:ext cx="475861" cy="246221"/>
            </a:xfrm>
            <a:prstGeom prst="rect">
              <a:avLst/>
            </a:prstGeom>
            <a:noFill/>
          </p:spPr>
          <p:txBody>
            <a:bodyPr wrap="square" rtlCol="0" anchor="ctr">
              <a:spAutoFit/>
            </a:bodyPr>
            <a:lstStyle/>
            <a:p>
              <a:r>
                <a:rPr lang="en-US" sz="1000" b="1" dirty="0">
                  <a:latin typeface="Arial Narrow" panose="020B0606020202030204" pitchFamily="34" charset="0"/>
                </a:rPr>
                <a:t>2.6</a:t>
              </a:r>
            </a:p>
          </p:txBody>
        </p:sp>
        <p:sp>
          <p:nvSpPr>
            <p:cNvPr id="64" name="TextBox 63">
              <a:extLst>
                <a:ext uri="{FF2B5EF4-FFF2-40B4-BE49-F238E27FC236}">
                  <a16:creationId xmlns:a16="http://schemas.microsoft.com/office/drawing/2014/main" id="{9B7677CC-4089-134E-B634-EB638A1D0853}"/>
                </a:ext>
              </a:extLst>
            </p:cNvPr>
            <p:cNvSpPr txBox="1"/>
            <p:nvPr/>
          </p:nvSpPr>
          <p:spPr>
            <a:xfrm>
              <a:off x="6759557" y="4114673"/>
              <a:ext cx="475861" cy="246221"/>
            </a:xfrm>
            <a:prstGeom prst="rect">
              <a:avLst/>
            </a:prstGeom>
            <a:noFill/>
          </p:spPr>
          <p:txBody>
            <a:bodyPr wrap="square" rtlCol="0" anchor="ctr">
              <a:spAutoFit/>
            </a:bodyPr>
            <a:lstStyle/>
            <a:p>
              <a:r>
                <a:rPr lang="en-US" sz="1000" b="1" dirty="0">
                  <a:latin typeface="Arial Narrow" panose="020B0606020202030204" pitchFamily="34" charset="0"/>
                </a:rPr>
                <a:t>0.5</a:t>
              </a:r>
            </a:p>
          </p:txBody>
        </p:sp>
        <p:sp>
          <p:nvSpPr>
            <p:cNvPr id="66" name="TextBox 65">
              <a:extLst>
                <a:ext uri="{FF2B5EF4-FFF2-40B4-BE49-F238E27FC236}">
                  <a16:creationId xmlns:a16="http://schemas.microsoft.com/office/drawing/2014/main" id="{9491D73B-D48E-8C07-A697-08EDF4A58608}"/>
                </a:ext>
              </a:extLst>
            </p:cNvPr>
            <p:cNvSpPr txBox="1"/>
            <p:nvPr/>
          </p:nvSpPr>
          <p:spPr>
            <a:xfrm>
              <a:off x="6492903" y="4406109"/>
              <a:ext cx="475861" cy="246221"/>
            </a:xfrm>
            <a:prstGeom prst="rect">
              <a:avLst/>
            </a:prstGeom>
            <a:noFill/>
          </p:spPr>
          <p:txBody>
            <a:bodyPr wrap="square" rtlCol="0" anchor="ctr">
              <a:spAutoFit/>
            </a:bodyPr>
            <a:lstStyle/>
            <a:p>
              <a:r>
                <a:rPr lang="en-US" sz="1000" b="1" dirty="0">
                  <a:latin typeface="Arial Narrow" panose="020B0606020202030204" pitchFamily="34" charset="0"/>
                </a:rPr>
                <a:t>34.7</a:t>
              </a:r>
            </a:p>
          </p:txBody>
        </p:sp>
        <p:sp>
          <p:nvSpPr>
            <p:cNvPr id="68" name="TextBox 67">
              <a:extLst>
                <a:ext uri="{FF2B5EF4-FFF2-40B4-BE49-F238E27FC236}">
                  <a16:creationId xmlns:a16="http://schemas.microsoft.com/office/drawing/2014/main" id="{BA10D691-E57E-D39C-3868-08240562A02D}"/>
                </a:ext>
              </a:extLst>
            </p:cNvPr>
            <p:cNvSpPr txBox="1"/>
            <p:nvPr/>
          </p:nvSpPr>
          <p:spPr>
            <a:xfrm>
              <a:off x="6310264" y="4114673"/>
              <a:ext cx="475861" cy="246221"/>
            </a:xfrm>
            <a:prstGeom prst="rect">
              <a:avLst/>
            </a:prstGeom>
            <a:noFill/>
          </p:spPr>
          <p:txBody>
            <a:bodyPr wrap="square" rtlCol="0" anchor="ctr">
              <a:spAutoFit/>
            </a:bodyPr>
            <a:lstStyle/>
            <a:p>
              <a:r>
                <a:rPr lang="en-US" sz="1000" b="1" dirty="0">
                  <a:latin typeface="Arial Narrow" panose="020B0606020202030204" pitchFamily="34" charset="0"/>
                </a:rPr>
                <a:t>24.4</a:t>
              </a:r>
            </a:p>
          </p:txBody>
        </p:sp>
        <p:sp>
          <p:nvSpPr>
            <p:cNvPr id="70" name="TextBox 69">
              <a:extLst>
                <a:ext uri="{FF2B5EF4-FFF2-40B4-BE49-F238E27FC236}">
                  <a16:creationId xmlns:a16="http://schemas.microsoft.com/office/drawing/2014/main" id="{75713552-8885-A1C2-C4DD-8A3D89771CB1}"/>
                </a:ext>
              </a:extLst>
            </p:cNvPr>
            <p:cNvSpPr txBox="1"/>
            <p:nvPr/>
          </p:nvSpPr>
          <p:spPr>
            <a:xfrm>
              <a:off x="7018811" y="4406109"/>
              <a:ext cx="475861" cy="246221"/>
            </a:xfrm>
            <a:prstGeom prst="rect">
              <a:avLst/>
            </a:prstGeom>
            <a:noFill/>
          </p:spPr>
          <p:txBody>
            <a:bodyPr wrap="square" rtlCol="0" anchor="ctr">
              <a:spAutoFit/>
            </a:bodyPr>
            <a:lstStyle/>
            <a:p>
              <a:r>
                <a:rPr lang="en-US" sz="1000" b="1" dirty="0">
                  <a:latin typeface="Arial Narrow" panose="020B0606020202030204" pitchFamily="34" charset="0"/>
                </a:rPr>
                <a:t>2.1</a:t>
              </a:r>
            </a:p>
          </p:txBody>
        </p:sp>
        <p:sp>
          <p:nvSpPr>
            <p:cNvPr id="72" name="TextBox 71">
              <a:extLst>
                <a:ext uri="{FF2B5EF4-FFF2-40B4-BE49-F238E27FC236}">
                  <a16:creationId xmlns:a16="http://schemas.microsoft.com/office/drawing/2014/main" id="{22407B3F-94B6-848F-179A-5D990E634F54}"/>
                </a:ext>
              </a:extLst>
            </p:cNvPr>
            <p:cNvSpPr txBox="1"/>
            <p:nvPr/>
          </p:nvSpPr>
          <p:spPr>
            <a:xfrm>
              <a:off x="5504561" y="4406109"/>
              <a:ext cx="475861" cy="246221"/>
            </a:xfrm>
            <a:prstGeom prst="rect">
              <a:avLst/>
            </a:prstGeom>
            <a:noFill/>
          </p:spPr>
          <p:txBody>
            <a:bodyPr wrap="square" rtlCol="0" anchor="ctr">
              <a:spAutoFit/>
            </a:bodyPr>
            <a:lstStyle/>
            <a:p>
              <a:r>
                <a:rPr lang="en-US" sz="1000" b="1" dirty="0">
                  <a:latin typeface="Arial Narrow" panose="020B0606020202030204" pitchFamily="34" charset="0"/>
                </a:rPr>
                <a:t>37.9</a:t>
              </a:r>
            </a:p>
          </p:txBody>
        </p:sp>
        <p:sp>
          <p:nvSpPr>
            <p:cNvPr id="74" name="TextBox 73">
              <a:extLst>
                <a:ext uri="{FF2B5EF4-FFF2-40B4-BE49-F238E27FC236}">
                  <a16:creationId xmlns:a16="http://schemas.microsoft.com/office/drawing/2014/main" id="{ED6466AD-9376-8BE1-F63F-3AC4ECA03AB9}"/>
                </a:ext>
              </a:extLst>
            </p:cNvPr>
            <p:cNvSpPr txBox="1"/>
            <p:nvPr/>
          </p:nvSpPr>
          <p:spPr>
            <a:xfrm>
              <a:off x="5485405" y="4114673"/>
              <a:ext cx="475861" cy="246221"/>
            </a:xfrm>
            <a:prstGeom prst="rect">
              <a:avLst/>
            </a:prstGeom>
            <a:noFill/>
          </p:spPr>
          <p:txBody>
            <a:bodyPr wrap="square" rtlCol="0" anchor="ctr">
              <a:spAutoFit/>
            </a:bodyPr>
            <a:lstStyle/>
            <a:p>
              <a:r>
                <a:rPr lang="en-US" sz="1000" b="1" dirty="0">
                  <a:latin typeface="Arial Narrow" panose="020B0606020202030204" pitchFamily="34" charset="0"/>
                </a:rPr>
                <a:t>43.7</a:t>
              </a:r>
            </a:p>
          </p:txBody>
        </p:sp>
        <p:sp>
          <p:nvSpPr>
            <p:cNvPr id="76" name="TextBox 75">
              <a:extLst>
                <a:ext uri="{FF2B5EF4-FFF2-40B4-BE49-F238E27FC236}">
                  <a16:creationId xmlns:a16="http://schemas.microsoft.com/office/drawing/2014/main" id="{8E5B13E3-9E3B-76E7-99BF-EFDA8C5B6E65}"/>
                </a:ext>
              </a:extLst>
            </p:cNvPr>
            <p:cNvSpPr txBox="1"/>
            <p:nvPr/>
          </p:nvSpPr>
          <p:spPr>
            <a:xfrm>
              <a:off x="5149051" y="6092448"/>
              <a:ext cx="475861" cy="246221"/>
            </a:xfrm>
            <a:prstGeom prst="rect">
              <a:avLst/>
            </a:prstGeom>
            <a:noFill/>
          </p:spPr>
          <p:txBody>
            <a:bodyPr wrap="square" rtlCol="0" anchor="ctr">
              <a:spAutoFit/>
            </a:bodyPr>
            <a:lstStyle/>
            <a:p>
              <a:r>
                <a:rPr lang="en-US" sz="1000" b="1" dirty="0">
                  <a:latin typeface="Arial Narrow" panose="020B0606020202030204" pitchFamily="34" charset="0"/>
                </a:rPr>
                <a:t>3.2</a:t>
              </a:r>
            </a:p>
          </p:txBody>
        </p:sp>
        <p:sp>
          <p:nvSpPr>
            <p:cNvPr id="78" name="TextBox 77">
              <a:extLst>
                <a:ext uri="{FF2B5EF4-FFF2-40B4-BE49-F238E27FC236}">
                  <a16:creationId xmlns:a16="http://schemas.microsoft.com/office/drawing/2014/main" id="{5A2CDC67-481A-C67D-2386-1C8544F895D9}"/>
                </a:ext>
              </a:extLst>
            </p:cNvPr>
            <p:cNvSpPr txBox="1"/>
            <p:nvPr/>
          </p:nvSpPr>
          <p:spPr>
            <a:xfrm>
              <a:off x="4795339" y="4114673"/>
              <a:ext cx="475861" cy="246221"/>
            </a:xfrm>
            <a:prstGeom prst="rect">
              <a:avLst/>
            </a:prstGeom>
            <a:noFill/>
          </p:spPr>
          <p:txBody>
            <a:bodyPr wrap="square" rtlCol="0" anchor="ctr">
              <a:spAutoFit/>
            </a:bodyPr>
            <a:lstStyle/>
            <a:p>
              <a:r>
                <a:rPr lang="en-US" sz="1000" b="1" dirty="0">
                  <a:latin typeface="Arial Narrow" panose="020B0606020202030204" pitchFamily="34" charset="0"/>
                </a:rPr>
                <a:t>2.6</a:t>
              </a:r>
            </a:p>
          </p:txBody>
        </p:sp>
        <p:sp>
          <p:nvSpPr>
            <p:cNvPr id="80" name="TextBox 79">
              <a:extLst>
                <a:ext uri="{FF2B5EF4-FFF2-40B4-BE49-F238E27FC236}">
                  <a16:creationId xmlns:a16="http://schemas.microsoft.com/office/drawing/2014/main" id="{A971E34D-3D94-BA11-346B-C45978AE941A}"/>
                </a:ext>
              </a:extLst>
            </p:cNvPr>
            <p:cNvSpPr txBox="1"/>
            <p:nvPr/>
          </p:nvSpPr>
          <p:spPr>
            <a:xfrm>
              <a:off x="6221286" y="4683295"/>
              <a:ext cx="475861" cy="246221"/>
            </a:xfrm>
            <a:prstGeom prst="rect">
              <a:avLst/>
            </a:prstGeom>
            <a:noFill/>
          </p:spPr>
          <p:txBody>
            <a:bodyPr wrap="square" rtlCol="0" anchor="ctr">
              <a:spAutoFit/>
            </a:bodyPr>
            <a:lstStyle/>
            <a:p>
              <a:r>
                <a:rPr lang="en-US" sz="1000" b="1" dirty="0">
                  <a:latin typeface="Arial Narrow" panose="020B0606020202030204" pitchFamily="34" charset="0"/>
                </a:rPr>
                <a:t>13.5</a:t>
              </a:r>
            </a:p>
          </p:txBody>
        </p:sp>
        <p:sp>
          <p:nvSpPr>
            <p:cNvPr id="82" name="TextBox 81">
              <a:extLst>
                <a:ext uri="{FF2B5EF4-FFF2-40B4-BE49-F238E27FC236}">
                  <a16:creationId xmlns:a16="http://schemas.microsoft.com/office/drawing/2014/main" id="{979C514F-9F53-4670-F715-3C33585B16BC}"/>
                </a:ext>
              </a:extLst>
            </p:cNvPr>
            <p:cNvSpPr txBox="1"/>
            <p:nvPr/>
          </p:nvSpPr>
          <p:spPr>
            <a:xfrm>
              <a:off x="5505511" y="4683295"/>
              <a:ext cx="475861" cy="246221"/>
            </a:xfrm>
            <a:prstGeom prst="rect">
              <a:avLst/>
            </a:prstGeom>
            <a:noFill/>
          </p:spPr>
          <p:txBody>
            <a:bodyPr wrap="square" rtlCol="0" anchor="ctr">
              <a:spAutoFit/>
            </a:bodyPr>
            <a:lstStyle/>
            <a:p>
              <a:r>
                <a:rPr lang="en-US" sz="1000" b="1" dirty="0">
                  <a:latin typeface="Arial Narrow" panose="020B0606020202030204" pitchFamily="34" charset="0"/>
                </a:rPr>
                <a:t>34.7</a:t>
              </a:r>
            </a:p>
          </p:txBody>
        </p:sp>
        <p:sp>
          <p:nvSpPr>
            <p:cNvPr id="84" name="TextBox 83">
              <a:extLst>
                <a:ext uri="{FF2B5EF4-FFF2-40B4-BE49-F238E27FC236}">
                  <a16:creationId xmlns:a16="http://schemas.microsoft.com/office/drawing/2014/main" id="{67E64737-C353-4DAA-D366-8ADFF357AC62}"/>
                </a:ext>
              </a:extLst>
            </p:cNvPr>
            <p:cNvSpPr txBox="1"/>
            <p:nvPr/>
          </p:nvSpPr>
          <p:spPr>
            <a:xfrm>
              <a:off x="6289233" y="4971527"/>
              <a:ext cx="475861" cy="246221"/>
            </a:xfrm>
            <a:prstGeom prst="rect">
              <a:avLst/>
            </a:prstGeom>
            <a:noFill/>
          </p:spPr>
          <p:txBody>
            <a:bodyPr wrap="square" rtlCol="0" anchor="ctr">
              <a:spAutoFit/>
            </a:bodyPr>
            <a:lstStyle/>
            <a:p>
              <a:r>
                <a:rPr lang="en-US" sz="1000" b="1" dirty="0">
                  <a:latin typeface="Arial Narrow" panose="020B0606020202030204" pitchFamily="34" charset="0"/>
                </a:rPr>
                <a:t>21.8</a:t>
              </a:r>
            </a:p>
          </p:txBody>
        </p:sp>
        <p:sp>
          <p:nvSpPr>
            <p:cNvPr id="86" name="TextBox 85">
              <a:extLst>
                <a:ext uri="{FF2B5EF4-FFF2-40B4-BE49-F238E27FC236}">
                  <a16:creationId xmlns:a16="http://schemas.microsoft.com/office/drawing/2014/main" id="{80D0C7B3-DB40-6700-9044-818A2868F718}"/>
                </a:ext>
              </a:extLst>
            </p:cNvPr>
            <p:cNvSpPr txBox="1"/>
            <p:nvPr/>
          </p:nvSpPr>
          <p:spPr>
            <a:xfrm>
              <a:off x="6231787" y="5248442"/>
              <a:ext cx="475861" cy="246221"/>
            </a:xfrm>
            <a:prstGeom prst="rect">
              <a:avLst/>
            </a:prstGeom>
            <a:noFill/>
          </p:spPr>
          <p:txBody>
            <a:bodyPr wrap="square" rtlCol="0" anchor="ctr">
              <a:spAutoFit/>
            </a:bodyPr>
            <a:lstStyle/>
            <a:p>
              <a:r>
                <a:rPr lang="en-US" sz="1000" b="1" dirty="0">
                  <a:latin typeface="Arial Narrow" panose="020B0606020202030204" pitchFamily="34" charset="0"/>
                </a:rPr>
                <a:t>11.4</a:t>
              </a:r>
            </a:p>
          </p:txBody>
        </p:sp>
        <p:sp>
          <p:nvSpPr>
            <p:cNvPr id="88" name="TextBox 87">
              <a:extLst>
                <a:ext uri="{FF2B5EF4-FFF2-40B4-BE49-F238E27FC236}">
                  <a16:creationId xmlns:a16="http://schemas.microsoft.com/office/drawing/2014/main" id="{B9AE44B5-2FB2-B482-7706-CFF52195A05B}"/>
                </a:ext>
              </a:extLst>
            </p:cNvPr>
            <p:cNvSpPr txBox="1"/>
            <p:nvPr/>
          </p:nvSpPr>
          <p:spPr>
            <a:xfrm>
              <a:off x="6454884" y="5532614"/>
              <a:ext cx="475861" cy="246221"/>
            </a:xfrm>
            <a:prstGeom prst="rect">
              <a:avLst/>
            </a:prstGeom>
            <a:noFill/>
          </p:spPr>
          <p:txBody>
            <a:bodyPr wrap="square" rtlCol="0" anchor="ctr">
              <a:spAutoFit/>
            </a:bodyPr>
            <a:lstStyle/>
            <a:p>
              <a:r>
                <a:rPr lang="en-US" sz="1000" b="1" dirty="0">
                  <a:latin typeface="Arial Narrow" panose="020B0606020202030204" pitchFamily="34" charset="0"/>
                </a:rPr>
                <a:t>36.2</a:t>
              </a:r>
            </a:p>
          </p:txBody>
        </p:sp>
        <p:sp>
          <p:nvSpPr>
            <p:cNvPr id="90" name="TextBox 89">
              <a:extLst>
                <a:ext uri="{FF2B5EF4-FFF2-40B4-BE49-F238E27FC236}">
                  <a16:creationId xmlns:a16="http://schemas.microsoft.com/office/drawing/2014/main" id="{ABE88D10-03AF-F89E-2D35-A4BA4031FD34}"/>
                </a:ext>
              </a:extLst>
            </p:cNvPr>
            <p:cNvSpPr txBox="1"/>
            <p:nvPr/>
          </p:nvSpPr>
          <p:spPr>
            <a:xfrm>
              <a:off x="7082891" y="5532614"/>
              <a:ext cx="475861" cy="246221"/>
            </a:xfrm>
            <a:prstGeom prst="rect">
              <a:avLst/>
            </a:prstGeom>
            <a:noFill/>
          </p:spPr>
          <p:txBody>
            <a:bodyPr wrap="square" rtlCol="0" anchor="ctr">
              <a:spAutoFit/>
            </a:bodyPr>
            <a:lstStyle/>
            <a:p>
              <a:r>
                <a:rPr lang="en-US" sz="1000" b="1" dirty="0">
                  <a:latin typeface="Arial Narrow" panose="020B0606020202030204" pitchFamily="34" charset="0"/>
                </a:rPr>
                <a:t>1.6</a:t>
              </a:r>
            </a:p>
          </p:txBody>
        </p:sp>
        <p:sp>
          <p:nvSpPr>
            <p:cNvPr id="92" name="TextBox 91">
              <a:extLst>
                <a:ext uri="{FF2B5EF4-FFF2-40B4-BE49-F238E27FC236}">
                  <a16:creationId xmlns:a16="http://schemas.microsoft.com/office/drawing/2014/main" id="{88EDBC25-9D31-6BD1-C668-37B4362BC64E}"/>
                </a:ext>
              </a:extLst>
            </p:cNvPr>
            <p:cNvSpPr txBox="1"/>
            <p:nvPr/>
          </p:nvSpPr>
          <p:spPr>
            <a:xfrm>
              <a:off x="6420710" y="5808674"/>
              <a:ext cx="475861" cy="246221"/>
            </a:xfrm>
            <a:prstGeom prst="rect">
              <a:avLst/>
            </a:prstGeom>
            <a:noFill/>
          </p:spPr>
          <p:txBody>
            <a:bodyPr wrap="square" rtlCol="0" anchor="ctr">
              <a:spAutoFit/>
            </a:bodyPr>
            <a:lstStyle/>
            <a:p>
              <a:r>
                <a:rPr lang="en-US" sz="1000" b="1" dirty="0">
                  <a:latin typeface="Arial Narrow" panose="020B0606020202030204" pitchFamily="34" charset="0"/>
                </a:rPr>
                <a:t>5.7</a:t>
              </a:r>
            </a:p>
          </p:txBody>
        </p:sp>
        <p:sp>
          <p:nvSpPr>
            <p:cNvPr id="94" name="TextBox 93">
              <a:extLst>
                <a:ext uri="{FF2B5EF4-FFF2-40B4-BE49-F238E27FC236}">
                  <a16:creationId xmlns:a16="http://schemas.microsoft.com/office/drawing/2014/main" id="{F7C4EE1B-45D5-B707-4A3A-15D2995A6505}"/>
                </a:ext>
              </a:extLst>
            </p:cNvPr>
            <p:cNvSpPr txBox="1"/>
            <p:nvPr/>
          </p:nvSpPr>
          <p:spPr>
            <a:xfrm>
              <a:off x="6139950" y="5808674"/>
              <a:ext cx="475861" cy="246221"/>
            </a:xfrm>
            <a:prstGeom prst="rect">
              <a:avLst/>
            </a:prstGeom>
            <a:noFill/>
          </p:spPr>
          <p:txBody>
            <a:bodyPr wrap="square" rtlCol="0" anchor="ctr">
              <a:spAutoFit/>
            </a:bodyPr>
            <a:lstStyle/>
            <a:p>
              <a:r>
                <a:rPr lang="en-US" sz="1000" b="1" dirty="0">
                  <a:latin typeface="Arial Narrow" panose="020B0606020202030204" pitchFamily="34" charset="0"/>
                </a:rPr>
                <a:t>10.9</a:t>
              </a:r>
            </a:p>
          </p:txBody>
        </p:sp>
        <p:sp>
          <p:nvSpPr>
            <p:cNvPr id="96" name="TextBox 95">
              <a:extLst>
                <a:ext uri="{FF2B5EF4-FFF2-40B4-BE49-F238E27FC236}">
                  <a16:creationId xmlns:a16="http://schemas.microsoft.com/office/drawing/2014/main" id="{BCF69641-68DD-D8C4-6D09-6E2AEB97FD2C}"/>
                </a:ext>
              </a:extLst>
            </p:cNvPr>
            <p:cNvSpPr txBox="1"/>
            <p:nvPr/>
          </p:nvSpPr>
          <p:spPr>
            <a:xfrm>
              <a:off x="5545143" y="4971527"/>
              <a:ext cx="475861" cy="246221"/>
            </a:xfrm>
            <a:prstGeom prst="rect">
              <a:avLst/>
            </a:prstGeom>
            <a:noFill/>
          </p:spPr>
          <p:txBody>
            <a:bodyPr wrap="square" rtlCol="0" anchor="ctr">
              <a:spAutoFit/>
            </a:bodyPr>
            <a:lstStyle/>
            <a:p>
              <a:r>
                <a:rPr lang="en-US" sz="1000" b="1" dirty="0">
                  <a:latin typeface="Arial Narrow" panose="020B0606020202030204" pitchFamily="34" charset="0"/>
                </a:rPr>
                <a:t>35.8</a:t>
              </a:r>
            </a:p>
          </p:txBody>
        </p:sp>
        <p:sp>
          <p:nvSpPr>
            <p:cNvPr id="98" name="TextBox 97">
              <a:extLst>
                <a:ext uri="{FF2B5EF4-FFF2-40B4-BE49-F238E27FC236}">
                  <a16:creationId xmlns:a16="http://schemas.microsoft.com/office/drawing/2014/main" id="{2F4B8EC2-BFB8-90D9-059A-D24F87E8C86A}"/>
                </a:ext>
              </a:extLst>
            </p:cNvPr>
            <p:cNvSpPr txBox="1"/>
            <p:nvPr/>
          </p:nvSpPr>
          <p:spPr>
            <a:xfrm>
              <a:off x="5521568" y="5248442"/>
              <a:ext cx="475861" cy="246221"/>
            </a:xfrm>
            <a:prstGeom prst="rect">
              <a:avLst/>
            </a:prstGeom>
            <a:noFill/>
          </p:spPr>
          <p:txBody>
            <a:bodyPr wrap="square" rtlCol="0" anchor="ctr">
              <a:spAutoFit/>
            </a:bodyPr>
            <a:lstStyle/>
            <a:p>
              <a:r>
                <a:rPr lang="en-US" sz="1000" b="1" dirty="0">
                  <a:latin typeface="Arial Narrow" panose="020B0606020202030204" pitchFamily="34" charset="0"/>
                </a:rPr>
                <a:t>35.8</a:t>
              </a:r>
            </a:p>
          </p:txBody>
        </p:sp>
        <p:sp>
          <p:nvSpPr>
            <p:cNvPr id="100" name="TextBox 99">
              <a:extLst>
                <a:ext uri="{FF2B5EF4-FFF2-40B4-BE49-F238E27FC236}">
                  <a16:creationId xmlns:a16="http://schemas.microsoft.com/office/drawing/2014/main" id="{0CD137AF-AE07-92E9-EBFE-ABAACBEF57BD}"/>
                </a:ext>
              </a:extLst>
            </p:cNvPr>
            <p:cNvSpPr txBox="1"/>
            <p:nvPr/>
          </p:nvSpPr>
          <p:spPr>
            <a:xfrm>
              <a:off x="5391560" y="5808674"/>
              <a:ext cx="475861" cy="246221"/>
            </a:xfrm>
            <a:prstGeom prst="rect">
              <a:avLst/>
            </a:prstGeom>
            <a:noFill/>
          </p:spPr>
          <p:txBody>
            <a:bodyPr wrap="square" rtlCol="0" anchor="ctr">
              <a:spAutoFit/>
            </a:bodyPr>
            <a:lstStyle/>
            <a:p>
              <a:r>
                <a:rPr lang="en-US" sz="1000" b="1" dirty="0">
                  <a:latin typeface="Arial Narrow" panose="020B0606020202030204" pitchFamily="34" charset="0"/>
                </a:rPr>
                <a:t>13.7</a:t>
              </a:r>
            </a:p>
          </p:txBody>
        </p:sp>
        <p:sp>
          <p:nvSpPr>
            <p:cNvPr id="102" name="TextBox 101">
              <a:extLst>
                <a:ext uri="{FF2B5EF4-FFF2-40B4-BE49-F238E27FC236}">
                  <a16:creationId xmlns:a16="http://schemas.microsoft.com/office/drawing/2014/main" id="{E78A0D3F-A8F1-4455-49EE-4F309F14013F}"/>
                </a:ext>
              </a:extLst>
            </p:cNvPr>
            <p:cNvSpPr txBox="1"/>
            <p:nvPr/>
          </p:nvSpPr>
          <p:spPr>
            <a:xfrm>
              <a:off x="5588165" y="5532614"/>
              <a:ext cx="475861" cy="246221"/>
            </a:xfrm>
            <a:prstGeom prst="rect">
              <a:avLst/>
            </a:prstGeom>
            <a:noFill/>
          </p:spPr>
          <p:txBody>
            <a:bodyPr wrap="square" rtlCol="0" anchor="ctr">
              <a:spAutoFit/>
            </a:bodyPr>
            <a:lstStyle/>
            <a:p>
              <a:r>
                <a:rPr lang="en-US" sz="1000" b="1" dirty="0">
                  <a:latin typeface="Arial Narrow" panose="020B0606020202030204" pitchFamily="34" charset="0"/>
                </a:rPr>
                <a:t>34.2</a:t>
              </a:r>
            </a:p>
          </p:txBody>
        </p:sp>
        <p:sp>
          <p:nvSpPr>
            <p:cNvPr id="104" name="TextBox 103">
              <a:extLst>
                <a:ext uri="{FF2B5EF4-FFF2-40B4-BE49-F238E27FC236}">
                  <a16:creationId xmlns:a16="http://schemas.microsoft.com/office/drawing/2014/main" id="{3F3B3D1D-AC0F-AC64-93DD-1CA8CC0E3F5E}"/>
                </a:ext>
              </a:extLst>
            </p:cNvPr>
            <p:cNvSpPr txBox="1"/>
            <p:nvPr/>
          </p:nvSpPr>
          <p:spPr>
            <a:xfrm>
              <a:off x="5069739" y="5532614"/>
              <a:ext cx="475861" cy="246221"/>
            </a:xfrm>
            <a:prstGeom prst="rect">
              <a:avLst/>
            </a:prstGeom>
            <a:noFill/>
          </p:spPr>
          <p:txBody>
            <a:bodyPr wrap="square" rtlCol="0" anchor="ctr">
              <a:spAutoFit/>
            </a:bodyPr>
            <a:lstStyle/>
            <a:p>
              <a:r>
                <a:rPr lang="en-US" sz="1000" b="1" dirty="0">
                  <a:latin typeface="Arial Narrow" panose="020B0606020202030204" pitchFamily="34" charset="0"/>
                </a:rPr>
                <a:t>1.1</a:t>
              </a:r>
            </a:p>
          </p:txBody>
        </p:sp>
        <p:sp>
          <p:nvSpPr>
            <p:cNvPr id="106" name="TextBox 105">
              <a:extLst>
                <a:ext uri="{FF2B5EF4-FFF2-40B4-BE49-F238E27FC236}">
                  <a16:creationId xmlns:a16="http://schemas.microsoft.com/office/drawing/2014/main" id="{84E7A718-BA13-89A0-B703-DAD91651F29B}"/>
                </a:ext>
              </a:extLst>
            </p:cNvPr>
            <p:cNvSpPr txBox="1"/>
            <p:nvPr/>
          </p:nvSpPr>
          <p:spPr>
            <a:xfrm>
              <a:off x="5607099" y="6366037"/>
              <a:ext cx="475861" cy="246221"/>
            </a:xfrm>
            <a:prstGeom prst="rect">
              <a:avLst/>
            </a:prstGeom>
            <a:noFill/>
          </p:spPr>
          <p:txBody>
            <a:bodyPr wrap="square" rtlCol="0" anchor="ctr">
              <a:spAutoFit/>
            </a:bodyPr>
            <a:lstStyle/>
            <a:p>
              <a:r>
                <a:rPr lang="en-US" sz="1000" b="1" dirty="0">
                  <a:latin typeface="Arial Narrow" panose="020B0606020202030204" pitchFamily="34" charset="0"/>
                </a:rPr>
                <a:t>23.7</a:t>
              </a:r>
            </a:p>
          </p:txBody>
        </p:sp>
        <p:sp>
          <p:nvSpPr>
            <p:cNvPr id="108" name="TextBox 107">
              <a:extLst>
                <a:ext uri="{FF2B5EF4-FFF2-40B4-BE49-F238E27FC236}">
                  <a16:creationId xmlns:a16="http://schemas.microsoft.com/office/drawing/2014/main" id="{1ECD2A81-BD21-5FBF-3377-370DE0775FC6}"/>
                </a:ext>
              </a:extLst>
            </p:cNvPr>
            <p:cNvSpPr txBox="1"/>
            <p:nvPr/>
          </p:nvSpPr>
          <p:spPr>
            <a:xfrm>
              <a:off x="6157273" y="6092448"/>
              <a:ext cx="475861" cy="246221"/>
            </a:xfrm>
            <a:prstGeom prst="rect">
              <a:avLst/>
            </a:prstGeom>
            <a:noFill/>
          </p:spPr>
          <p:txBody>
            <a:bodyPr wrap="square" rtlCol="0" anchor="ctr">
              <a:spAutoFit/>
            </a:bodyPr>
            <a:lstStyle/>
            <a:p>
              <a:r>
                <a:rPr lang="en-US" sz="1000" b="1" dirty="0">
                  <a:latin typeface="Arial Narrow" panose="020B0606020202030204" pitchFamily="34" charset="0"/>
                </a:rPr>
                <a:t>7.3</a:t>
              </a:r>
            </a:p>
          </p:txBody>
        </p:sp>
        <p:sp>
          <p:nvSpPr>
            <p:cNvPr id="110" name="TextBox 109">
              <a:extLst>
                <a:ext uri="{FF2B5EF4-FFF2-40B4-BE49-F238E27FC236}">
                  <a16:creationId xmlns:a16="http://schemas.microsoft.com/office/drawing/2014/main" id="{BD780867-6F72-9BC0-2A0D-3491BC8FB37A}"/>
                </a:ext>
              </a:extLst>
            </p:cNvPr>
            <p:cNvSpPr txBox="1"/>
            <p:nvPr/>
          </p:nvSpPr>
          <p:spPr>
            <a:xfrm>
              <a:off x="6160218" y="6366037"/>
              <a:ext cx="475861" cy="246221"/>
            </a:xfrm>
            <a:prstGeom prst="rect">
              <a:avLst/>
            </a:prstGeom>
            <a:noFill/>
          </p:spPr>
          <p:txBody>
            <a:bodyPr wrap="square" rtlCol="0" anchor="ctr">
              <a:spAutoFit/>
            </a:bodyPr>
            <a:lstStyle/>
            <a:p>
              <a:r>
                <a:rPr lang="en-US" sz="1000" b="1" dirty="0">
                  <a:latin typeface="Arial Narrow" panose="020B0606020202030204" pitchFamily="34" charset="0"/>
                </a:rPr>
                <a:t>6.2</a:t>
              </a:r>
            </a:p>
          </p:txBody>
        </p:sp>
        <p:sp>
          <p:nvSpPr>
            <p:cNvPr id="112" name="TextBox 111">
              <a:extLst>
                <a:ext uri="{FF2B5EF4-FFF2-40B4-BE49-F238E27FC236}">
                  <a16:creationId xmlns:a16="http://schemas.microsoft.com/office/drawing/2014/main" id="{6E262FAA-4FA3-3FEC-E91E-52AF6CD9BCAB}"/>
                </a:ext>
              </a:extLst>
            </p:cNvPr>
            <p:cNvSpPr txBox="1"/>
            <p:nvPr/>
          </p:nvSpPr>
          <p:spPr>
            <a:xfrm>
              <a:off x="6153439" y="6649104"/>
              <a:ext cx="475861" cy="246221"/>
            </a:xfrm>
            <a:prstGeom prst="rect">
              <a:avLst/>
            </a:prstGeom>
            <a:noFill/>
          </p:spPr>
          <p:txBody>
            <a:bodyPr wrap="square" rtlCol="0" anchor="ctr">
              <a:spAutoFit/>
            </a:bodyPr>
            <a:lstStyle/>
            <a:p>
              <a:r>
                <a:rPr lang="en-US" sz="1000" b="1" dirty="0">
                  <a:latin typeface="Arial Narrow" panose="020B0606020202030204" pitchFamily="34" charset="0"/>
                </a:rPr>
                <a:t>5.7</a:t>
              </a:r>
            </a:p>
          </p:txBody>
        </p:sp>
        <p:sp>
          <p:nvSpPr>
            <p:cNvPr id="114" name="TextBox 113">
              <a:extLst>
                <a:ext uri="{FF2B5EF4-FFF2-40B4-BE49-F238E27FC236}">
                  <a16:creationId xmlns:a16="http://schemas.microsoft.com/office/drawing/2014/main" id="{7A4DB082-0F17-DC38-0B1A-93623FADD62C}"/>
                </a:ext>
              </a:extLst>
            </p:cNvPr>
            <p:cNvSpPr txBox="1"/>
            <p:nvPr/>
          </p:nvSpPr>
          <p:spPr>
            <a:xfrm>
              <a:off x="5617676" y="6092448"/>
              <a:ext cx="475861" cy="246221"/>
            </a:xfrm>
            <a:prstGeom prst="rect">
              <a:avLst/>
            </a:prstGeom>
            <a:noFill/>
          </p:spPr>
          <p:txBody>
            <a:bodyPr wrap="square" rtlCol="0" anchor="ctr">
              <a:spAutoFit/>
            </a:bodyPr>
            <a:lstStyle/>
            <a:p>
              <a:r>
                <a:rPr lang="en-US" sz="1000" b="1" dirty="0">
                  <a:latin typeface="Arial Narrow" panose="020B0606020202030204" pitchFamily="34" charset="0"/>
                </a:rPr>
                <a:t>27.9</a:t>
              </a:r>
            </a:p>
          </p:txBody>
        </p:sp>
        <p:sp>
          <p:nvSpPr>
            <p:cNvPr id="116" name="TextBox 115">
              <a:extLst>
                <a:ext uri="{FF2B5EF4-FFF2-40B4-BE49-F238E27FC236}">
                  <a16:creationId xmlns:a16="http://schemas.microsoft.com/office/drawing/2014/main" id="{AB8390C1-0FCF-7B65-7806-AA0512D2DD02}"/>
                </a:ext>
              </a:extLst>
            </p:cNvPr>
            <p:cNvSpPr txBox="1"/>
            <p:nvPr/>
          </p:nvSpPr>
          <p:spPr>
            <a:xfrm>
              <a:off x="5755926" y="5808674"/>
              <a:ext cx="475861" cy="246221"/>
            </a:xfrm>
            <a:prstGeom prst="rect">
              <a:avLst/>
            </a:prstGeom>
            <a:noFill/>
          </p:spPr>
          <p:txBody>
            <a:bodyPr wrap="square" rtlCol="0" anchor="ctr">
              <a:spAutoFit/>
            </a:bodyPr>
            <a:lstStyle/>
            <a:p>
              <a:r>
                <a:rPr lang="en-US" sz="1000" b="1" dirty="0">
                  <a:latin typeface="Arial Narrow" panose="020B0606020202030204" pitchFamily="34" charset="0"/>
                </a:rPr>
                <a:t>17.9</a:t>
              </a:r>
            </a:p>
          </p:txBody>
        </p:sp>
        <p:sp>
          <p:nvSpPr>
            <p:cNvPr id="118" name="TextBox 117">
              <a:extLst>
                <a:ext uri="{FF2B5EF4-FFF2-40B4-BE49-F238E27FC236}">
                  <a16:creationId xmlns:a16="http://schemas.microsoft.com/office/drawing/2014/main" id="{8D4EB263-BE3D-C2F0-E40B-0C54B6FF84BC}"/>
                </a:ext>
              </a:extLst>
            </p:cNvPr>
            <p:cNvSpPr txBox="1"/>
            <p:nvPr/>
          </p:nvSpPr>
          <p:spPr>
            <a:xfrm>
              <a:off x="5326872" y="6366037"/>
              <a:ext cx="475861" cy="246221"/>
            </a:xfrm>
            <a:prstGeom prst="rect">
              <a:avLst/>
            </a:prstGeom>
            <a:noFill/>
          </p:spPr>
          <p:txBody>
            <a:bodyPr wrap="square" rtlCol="0" anchor="ctr">
              <a:spAutoFit/>
            </a:bodyPr>
            <a:lstStyle/>
            <a:p>
              <a:r>
                <a:rPr lang="en-US" sz="1000" b="1" dirty="0">
                  <a:latin typeface="Arial Narrow" panose="020B0606020202030204" pitchFamily="34" charset="0"/>
                </a:rPr>
                <a:t>7.4</a:t>
              </a:r>
            </a:p>
          </p:txBody>
        </p:sp>
        <p:sp>
          <p:nvSpPr>
            <p:cNvPr id="120" name="TextBox 119">
              <a:extLst>
                <a:ext uri="{FF2B5EF4-FFF2-40B4-BE49-F238E27FC236}">
                  <a16:creationId xmlns:a16="http://schemas.microsoft.com/office/drawing/2014/main" id="{3512FF23-7678-EB65-7FEF-AF545EF26DDC}"/>
                </a:ext>
              </a:extLst>
            </p:cNvPr>
            <p:cNvSpPr txBox="1"/>
            <p:nvPr/>
          </p:nvSpPr>
          <p:spPr>
            <a:xfrm>
              <a:off x="4619603" y="3572860"/>
              <a:ext cx="475861" cy="246221"/>
            </a:xfrm>
            <a:prstGeom prst="rect">
              <a:avLst/>
            </a:prstGeom>
            <a:noFill/>
          </p:spPr>
          <p:txBody>
            <a:bodyPr wrap="square" rtlCol="0" anchor="ctr">
              <a:spAutoFit/>
            </a:bodyPr>
            <a:lstStyle/>
            <a:p>
              <a:r>
                <a:rPr lang="en-US" sz="1000" b="1" dirty="0">
                  <a:latin typeface="Arial Narrow" panose="020B0606020202030204" pitchFamily="34" charset="0"/>
                </a:rPr>
                <a:t>0.5</a:t>
              </a:r>
            </a:p>
          </p:txBody>
        </p:sp>
        <p:sp>
          <p:nvSpPr>
            <p:cNvPr id="124" name="TextBox 123">
              <a:extLst>
                <a:ext uri="{FF2B5EF4-FFF2-40B4-BE49-F238E27FC236}">
                  <a16:creationId xmlns:a16="http://schemas.microsoft.com/office/drawing/2014/main" id="{B934F8EF-2215-9BB3-09BC-49F00B8E6E1E}"/>
                </a:ext>
              </a:extLst>
            </p:cNvPr>
            <p:cNvSpPr txBox="1"/>
            <p:nvPr/>
          </p:nvSpPr>
          <p:spPr>
            <a:xfrm>
              <a:off x="5004719" y="4406109"/>
              <a:ext cx="475861" cy="246221"/>
            </a:xfrm>
            <a:prstGeom prst="rect">
              <a:avLst/>
            </a:prstGeom>
            <a:noFill/>
          </p:spPr>
          <p:txBody>
            <a:bodyPr wrap="square" rtlCol="0" anchor="ctr">
              <a:spAutoFit/>
            </a:bodyPr>
            <a:lstStyle/>
            <a:p>
              <a:r>
                <a:rPr lang="en-US" sz="1000" b="1" dirty="0">
                  <a:latin typeface="Arial Narrow" panose="020B0606020202030204" pitchFamily="34" charset="0"/>
                </a:rPr>
                <a:t>0.5</a:t>
              </a:r>
            </a:p>
          </p:txBody>
        </p:sp>
        <p:sp>
          <p:nvSpPr>
            <p:cNvPr id="126" name="TextBox 125">
              <a:extLst>
                <a:ext uri="{FF2B5EF4-FFF2-40B4-BE49-F238E27FC236}">
                  <a16:creationId xmlns:a16="http://schemas.microsoft.com/office/drawing/2014/main" id="{BF22031F-3A14-7087-FDD8-FCE596D08DC2}"/>
                </a:ext>
              </a:extLst>
            </p:cNvPr>
            <p:cNvSpPr txBox="1"/>
            <p:nvPr/>
          </p:nvSpPr>
          <p:spPr>
            <a:xfrm>
              <a:off x="5058781" y="4683295"/>
              <a:ext cx="475861" cy="246221"/>
            </a:xfrm>
            <a:prstGeom prst="rect">
              <a:avLst/>
            </a:prstGeom>
            <a:noFill/>
          </p:spPr>
          <p:txBody>
            <a:bodyPr wrap="square" rtlCol="0" anchor="ctr">
              <a:spAutoFit/>
            </a:bodyPr>
            <a:lstStyle/>
            <a:p>
              <a:r>
                <a:rPr lang="en-US" sz="1000" b="1" dirty="0">
                  <a:latin typeface="Arial Narrow" panose="020B0606020202030204" pitchFamily="34" charset="0"/>
                </a:rPr>
                <a:t>2.1</a:t>
              </a:r>
            </a:p>
          </p:txBody>
        </p:sp>
        <p:sp>
          <p:nvSpPr>
            <p:cNvPr id="128" name="TextBox 127">
              <a:extLst>
                <a:ext uri="{FF2B5EF4-FFF2-40B4-BE49-F238E27FC236}">
                  <a16:creationId xmlns:a16="http://schemas.microsoft.com/office/drawing/2014/main" id="{76D4D6FC-3887-6721-E890-44A24694B92F}"/>
                </a:ext>
              </a:extLst>
            </p:cNvPr>
            <p:cNvSpPr txBox="1"/>
            <p:nvPr/>
          </p:nvSpPr>
          <p:spPr>
            <a:xfrm>
              <a:off x="6305839" y="6649104"/>
              <a:ext cx="475861" cy="246221"/>
            </a:xfrm>
            <a:prstGeom prst="rect">
              <a:avLst/>
            </a:prstGeom>
            <a:noFill/>
          </p:spPr>
          <p:txBody>
            <a:bodyPr wrap="square" rtlCol="0" anchor="ctr">
              <a:spAutoFit/>
            </a:bodyPr>
            <a:lstStyle/>
            <a:p>
              <a:r>
                <a:rPr lang="en-US" sz="1000" b="1" dirty="0">
                  <a:latin typeface="Arial Narrow" panose="020B0606020202030204" pitchFamily="34" charset="0"/>
                </a:rPr>
                <a:t>0.5</a:t>
              </a:r>
            </a:p>
          </p:txBody>
        </p:sp>
      </p:grpSp>
      <p:sp>
        <p:nvSpPr>
          <p:cNvPr id="71" name="Espace réservé du texte 3">
            <a:extLst>
              <a:ext uri="{FF2B5EF4-FFF2-40B4-BE49-F238E27FC236}">
                <a16:creationId xmlns:a16="http://schemas.microsoft.com/office/drawing/2014/main" id="{CEE91F3A-D677-484D-A504-B8B539F024EE}"/>
              </a:ext>
            </a:extLst>
          </p:cNvPr>
          <p:cNvSpPr>
            <a:spLocks noGrp="1"/>
          </p:cNvSpPr>
          <p:nvPr>
            <p:ph type="body" sz="quarter" idx="12"/>
          </p:nvPr>
        </p:nvSpPr>
        <p:spPr>
          <a:xfrm>
            <a:off x="1428750" y="9310325"/>
            <a:ext cx="3661865" cy="361449"/>
          </a:xfrm>
        </p:spPr>
        <p:txBody>
          <a:bodyPr/>
          <a:lstStyle/>
          <a:p>
            <a:r>
              <a:rPr lang="en-US" dirty="0"/>
              <a:t>Bo Lan, MD</a:t>
            </a:r>
            <a:endParaRPr lang="en-US" noProof="0" dirty="0"/>
          </a:p>
        </p:txBody>
      </p:sp>
    </p:spTree>
    <p:extLst>
      <p:ext uri="{BB962C8B-B14F-4D97-AF65-F5344CB8AC3E}">
        <p14:creationId xmlns:p14="http://schemas.microsoft.com/office/powerpoint/2010/main" val="118919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A3C58-958A-F651-8F69-0DE58F1956C3}"/>
            </a:ext>
          </a:extLst>
        </p:cNvPr>
        <p:cNvGrpSpPr/>
        <p:nvPr/>
      </p:nvGrpSpPr>
      <p:grpSpPr>
        <a:xfrm>
          <a:off x="0" y="0"/>
          <a:ext cx="0" cy="0"/>
          <a:chOff x="0" y="0"/>
          <a:chExt cx="0" cy="0"/>
        </a:xfrm>
      </p:grpSpPr>
      <p:sp>
        <p:nvSpPr>
          <p:cNvPr id="5" name="Espace réservé du texte 1">
            <a:extLst>
              <a:ext uri="{FF2B5EF4-FFF2-40B4-BE49-F238E27FC236}">
                <a16:creationId xmlns:a16="http://schemas.microsoft.com/office/drawing/2014/main" id="{9754158D-A7B8-105C-C7AF-7039A0397904}"/>
              </a:ext>
            </a:extLst>
          </p:cNvPr>
          <p:cNvSpPr>
            <a:spLocks noGrp="1"/>
          </p:cNvSpPr>
          <p:nvPr>
            <p:ph type="body" sz="quarter" idx="10"/>
          </p:nvPr>
        </p:nvSpPr>
        <p:spPr>
          <a:xfrm>
            <a:off x="719999" y="658800"/>
            <a:ext cx="13591745" cy="1005078"/>
          </a:xfrm>
          <a:noFill/>
        </p:spPr>
        <p:txBody>
          <a:bodyPr/>
          <a:lstStyle/>
          <a:p>
            <a:r>
              <a:rPr lang="en-US"/>
              <a:t>Conclusions</a:t>
            </a:r>
          </a:p>
        </p:txBody>
      </p:sp>
      <p:sp>
        <p:nvSpPr>
          <p:cNvPr id="4" name="Espace réservé du texte 4">
            <a:extLst>
              <a:ext uri="{FF2B5EF4-FFF2-40B4-BE49-F238E27FC236}">
                <a16:creationId xmlns:a16="http://schemas.microsoft.com/office/drawing/2014/main" id="{50B009BA-661E-8810-1F21-8B171DC2730D}"/>
              </a:ext>
            </a:extLst>
          </p:cNvPr>
          <p:cNvSpPr txBox="1">
            <a:spLocks/>
          </p:cNvSpPr>
          <p:nvPr/>
        </p:nvSpPr>
        <p:spPr>
          <a:xfrm>
            <a:off x="719999" y="1663877"/>
            <a:ext cx="9061310" cy="6039248"/>
          </a:xfrm>
          <a:prstGeom prst="rect">
            <a:avLst/>
          </a:prstGeom>
          <a:solidFill>
            <a:srgbClr val="E7E7E7"/>
          </a:solidFill>
          <a:ln>
            <a:solidFill>
              <a:srgbClr val="E7E7E7"/>
            </a:solidFill>
          </a:ln>
        </p:spPr>
        <p:txBody>
          <a:bodyPr lIns="91440" tIns="45720" rIns="91440" bIns="4572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spcBef>
                <a:spcPts val="0"/>
              </a:spcBef>
              <a:spcAft>
                <a:spcPts val="1200"/>
              </a:spcAft>
              <a:buClr>
                <a:srgbClr val="5B8DC3"/>
              </a:buClr>
            </a:pPr>
            <a:r>
              <a:rPr lang="en-US" sz="2800" dirty="0">
                <a:latin typeface="Arial Narrow" panose="020B0606020202030204" pitchFamily="34" charset="0"/>
              </a:rPr>
              <a:t>In this pre-specified analysis, </a:t>
            </a:r>
            <a:r>
              <a:rPr lang="en-US" sz="2800" dirty="0" err="1">
                <a:latin typeface="Arial Narrow" panose="020B0606020202030204" pitchFamily="34" charset="0"/>
              </a:rPr>
              <a:t>iza-bren</a:t>
            </a:r>
            <a:r>
              <a:rPr lang="en-US" sz="2800" dirty="0">
                <a:latin typeface="Arial Narrow" panose="020B0606020202030204" pitchFamily="34" charset="0"/>
              </a:rPr>
              <a:t> demonstrated a statistically significant and clinically meaningful improvement in PFS vs TPC in previously treated HR+/HER2- BC, meeting the primary endpoint. </a:t>
            </a:r>
          </a:p>
          <a:p>
            <a:pPr marL="284400" indent="-284400">
              <a:spcBef>
                <a:spcPts val="0"/>
              </a:spcBef>
              <a:spcAft>
                <a:spcPts val="1200"/>
              </a:spcAft>
              <a:buClr>
                <a:srgbClr val="5B8DC3"/>
              </a:buClr>
            </a:pPr>
            <a:r>
              <a:rPr lang="en-US" sz="2800" dirty="0">
                <a:latin typeface="Arial Narrow" panose="020B0606020202030204" pitchFamily="34" charset="0"/>
              </a:rPr>
              <a:t>Iza-</a:t>
            </a:r>
            <a:r>
              <a:rPr lang="en-US" sz="2800" dirty="0" err="1">
                <a:latin typeface="Arial Narrow" panose="020B0606020202030204" pitchFamily="34" charset="0"/>
              </a:rPr>
              <a:t>bren</a:t>
            </a:r>
            <a:r>
              <a:rPr lang="en-US" sz="2800" dirty="0">
                <a:latin typeface="Arial Narrow" panose="020B0606020202030204" pitchFamily="34" charset="0"/>
              </a:rPr>
              <a:t> demonstrated an improved confirmed ORR and more durable response than TPC.</a:t>
            </a:r>
          </a:p>
          <a:p>
            <a:pPr marL="284400" lvl="1" indent="-284400">
              <a:spcBef>
                <a:spcPts val="0"/>
              </a:spcBef>
              <a:spcAft>
                <a:spcPts val="1200"/>
              </a:spcAft>
              <a:buClr>
                <a:srgbClr val="5B8DC3"/>
              </a:buClr>
              <a:buFont typeface="Arial" pitchFamily="34" charset="0"/>
              <a:buChar char="•"/>
            </a:pPr>
            <a:r>
              <a:rPr lang="en-US" dirty="0">
                <a:latin typeface="Arial Narrow" panose="020B0606020202030204" pitchFamily="34" charset="0"/>
              </a:rPr>
              <a:t>OS is immature at this interim analysis, no detrimental effect was observed.</a:t>
            </a:r>
          </a:p>
          <a:p>
            <a:pPr marL="284400" indent="-284400">
              <a:spcBef>
                <a:spcPts val="0"/>
              </a:spcBef>
              <a:spcAft>
                <a:spcPts val="1200"/>
              </a:spcAft>
              <a:buClr>
                <a:srgbClr val="5B8DC3"/>
              </a:buClr>
            </a:pPr>
            <a:r>
              <a:rPr lang="en-US" sz="2800" dirty="0">
                <a:latin typeface="Arial Narrow" panose="020B0606020202030204" pitchFamily="34" charset="0"/>
              </a:rPr>
              <a:t>The safety profile of </a:t>
            </a:r>
            <a:r>
              <a:rPr lang="en-US" sz="2800" dirty="0" err="1">
                <a:latin typeface="Arial Narrow" panose="020B0606020202030204" pitchFamily="34" charset="0"/>
              </a:rPr>
              <a:t>iza-bren</a:t>
            </a:r>
            <a:r>
              <a:rPr lang="en-US" sz="2800" dirty="0">
                <a:latin typeface="Arial Narrow" panose="020B0606020202030204" pitchFamily="34" charset="0"/>
              </a:rPr>
              <a:t> was manageable and consistent with previous studies. </a:t>
            </a:r>
          </a:p>
          <a:p>
            <a:pPr lvl="1">
              <a:spcBef>
                <a:spcPts val="0"/>
              </a:spcBef>
              <a:spcAft>
                <a:spcPts val="1200"/>
              </a:spcAft>
              <a:buClr>
                <a:srgbClr val="5B8DC3"/>
              </a:buClr>
            </a:pPr>
            <a:r>
              <a:rPr lang="en-US" dirty="0">
                <a:latin typeface="Arial Narrow"/>
              </a:rPr>
              <a:t>TRAEs leading to discontinuation (1.6%) were low.</a:t>
            </a:r>
          </a:p>
          <a:p>
            <a:pPr lvl="1">
              <a:spcBef>
                <a:spcPts val="0"/>
              </a:spcBef>
              <a:spcAft>
                <a:spcPts val="1200"/>
              </a:spcAft>
              <a:buClr>
                <a:srgbClr val="5B8DC3"/>
              </a:buClr>
            </a:pPr>
            <a:r>
              <a:rPr lang="en-US" dirty="0">
                <a:latin typeface="Arial Narrow" panose="020B0606020202030204" pitchFamily="34" charset="0"/>
              </a:rPr>
              <a:t>The incidence of adjudicated ILD was 1.1%</a:t>
            </a:r>
          </a:p>
        </p:txBody>
      </p:sp>
      <p:sp>
        <p:nvSpPr>
          <p:cNvPr id="7" name="Espace réservé du texte 3">
            <a:extLst>
              <a:ext uri="{FF2B5EF4-FFF2-40B4-BE49-F238E27FC236}">
                <a16:creationId xmlns:a16="http://schemas.microsoft.com/office/drawing/2014/main" id="{C3DB6FCE-87B2-2279-16FF-B43DF1DC7A37}"/>
              </a:ext>
            </a:extLst>
          </p:cNvPr>
          <p:cNvSpPr>
            <a:spLocks noGrp="1"/>
          </p:cNvSpPr>
          <p:nvPr>
            <p:ph type="body" sz="quarter" idx="12"/>
          </p:nvPr>
        </p:nvSpPr>
        <p:spPr>
          <a:xfrm>
            <a:off x="1428750" y="9318276"/>
            <a:ext cx="3661865" cy="361449"/>
          </a:xfrm>
        </p:spPr>
        <p:txBody>
          <a:bodyPr/>
          <a:lstStyle/>
          <a:p>
            <a:r>
              <a:rPr lang="en-US" dirty="0"/>
              <a:t>Bo Lan, MD</a:t>
            </a:r>
            <a:endParaRPr lang="en-US" noProof="0" dirty="0"/>
          </a:p>
        </p:txBody>
      </p:sp>
      <p:sp>
        <p:nvSpPr>
          <p:cNvPr id="3" name="TextBox 2">
            <a:extLst>
              <a:ext uri="{FF2B5EF4-FFF2-40B4-BE49-F238E27FC236}">
                <a16:creationId xmlns:a16="http://schemas.microsoft.com/office/drawing/2014/main" id="{7EE30BA7-CBFA-63B6-1D46-6440E48ECA90}"/>
              </a:ext>
            </a:extLst>
          </p:cNvPr>
          <p:cNvSpPr txBox="1"/>
          <p:nvPr/>
        </p:nvSpPr>
        <p:spPr>
          <a:xfrm>
            <a:off x="719999" y="7853664"/>
            <a:ext cx="16848001" cy="576000"/>
          </a:xfrm>
          <a:prstGeom prst="rect">
            <a:avLst/>
          </a:prstGeom>
          <a:solidFill>
            <a:srgbClr val="5B8DC3"/>
          </a:solidFill>
          <a:ln>
            <a:solidFill>
              <a:srgbClr val="5B8DC3"/>
            </a:solidFill>
          </a:ln>
        </p:spPr>
        <p:txBody>
          <a:bodyPr wrap="square" anchor="ctr" anchorCtr="0">
            <a:spAutoFit/>
          </a:bodyPr>
          <a:lstStyle/>
          <a:p>
            <a:pPr marL="284400" indent="-284400" algn="ctr">
              <a:lnSpc>
                <a:spcPct val="120000"/>
              </a:lnSpc>
              <a:spcBef>
                <a:spcPts val="600"/>
              </a:spcBef>
              <a:buClr>
                <a:srgbClr val="5B8DC3"/>
              </a:buClr>
            </a:pPr>
            <a:r>
              <a:rPr lang="en-US" sz="2800" b="1" dirty="0">
                <a:solidFill>
                  <a:schemeClr val="bg1"/>
                </a:solidFill>
                <a:latin typeface="Arial Narrow" panose="020B0606020202030204" pitchFamily="34" charset="0"/>
              </a:rPr>
              <a:t>The results support </a:t>
            </a:r>
            <a:r>
              <a:rPr lang="en-US" sz="2800" b="1" dirty="0" err="1">
                <a:solidFill>
                  <a:schemeClr val="bg1"/>
                </a:solidFill>
                <a:latin typeface="Arial Narrow" panose="020B0606020202030204" pitchFamily="34" charset="0"/>
              </a:rPr>
              <a:t>iza-bren</a:t>
            </a:r>
            <a:r>
              <a:rPr lang="en-US" sz="2800" b="1" dirty="0">
                <a:solidFill>
                  <a:schemeClr val="bg1"/>
                </a:solidFill>
                <a:latin typeface="Arial Narrow" panose="020B0606020202030204" pitchFamily="34" charset="0"/>
              </a:rPr>
              <a:t> as a potential new standard of care option in this population. </a:t>
            </a:r>
          </a:p>
        </p:txBody>
      </p:sp>
      <p:pic>
        <p:nvPicPr>
          <p:cNvPr id="10" name="Picture 9">
            <a:extLst>
              <a:ext uri="{FF2B5EF4-FFF2-40B4-BE49-F238E27FC236}">
                <a16:creationId xmlns:a16="http://schemas.microsoft.com/office/drawing/2014/main" id="{B7E3A81B-FA3D-0EBD-43BB-444AA8A2711C}"/>
              </a:ext>
            </a:extLst>
          </p:cNvPr>
          <p:cNvPicPr>
            <a:picLocks noChangeAspect="1"/>
          </p:cNvPicPr>
          <p:nvPr/>
        </p:nvPicPr>
        <p:blipFill>
          <a:blip r:embed="rId3"/>
          <a:stretch>
            <a:fillRect/>
          </a:stretch>
        </p:blipFill>
        <p:spPr>
          <a:xfrm>
            <a:off x="10016836" y="1663877"/>
            <a:ext cx="7551164" cy="6039239"/>
          </a:xfrm>
          <a:prstGeom prst="rect">
            <a:avLst/>
          </a:prstGeom>
        </p:spPr>
      </p:pic>
    </p:spTree>
    <p:extLst>
      <p:ext uri="{BB962C8B-B14F-4D97-AF65-F5344CB8AC3E}">
        <p14:creationId xmlns:p14="http://schemas.microsoft.com/office/powerpoint/2010/main" val="992500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7">
            <a:extLst>
              <a:ext uri="{FF2B5EF4-FFF2-40B4-BE49-F238E27FC236}">
                <a16:creationId xmlns:a16="http://schemas.microsoft.com/office/drawing/2014/main" id="{8D7D5C66-43A6-42C8-BC02-A624CC682CB0}"/>
              </a:ext>
            </a:extLst>
          </p:cNvPr>
          <p:cNvSpPr txBox="1"/>
          <p:nvPr/>
        </p:nvSpPr>
        <p:spPr>
          <a:xfrm>
            <a:off x="9942582" y="6336694"/>
            <a:ext cx="6793983" cy="461665"/>
          </a:xfrm>
          <a:prstGeom prst="rect">
            <a:avLst/>
          </a:prstGeom>
          <a:noFill/>
        </p:spPr>
        <p:txBody>
          <a:bodyPr wrap="square">
            <a:spAutoFit/>
          </a:bodyPr>
          <a:lstStyle/>
          <a:p>
            <a:r>
              <a:rPr lang="en-GB" altLang="zh-CN" sz="2400" dirty="0"/>
              <a:t>https://doi.org/10.1016/S0140-6736(26)02096-9</a:t>
            </a:r>
          </a:p>
        </p:txBody>
      </p:sp>
      <p:pic>
        <p:nvPicPr>
          <p:cNvPr id="9" name="图片 8">
            <a:extLst>
              <a:ext uri="{FF2B5EF4-FFF2-40B4-BE49-F238E27FC236}">
                <a16:creationId xmlns:a16="http://schemas.microsoft.com/office/drawing/2014/main" id="{F4D9BA51-22E3-4DA4-B026-68D5C213576E}"/>
              </a:ext>
            </a:extLst>
          </p:cNvPr>
          <p:cNvPicPr>
            <a:picLocks noChangeAspect="1"/>
          </p:cNvPicPr>
          <p:nvPr/>
        </p:nvPicPr>
        <p:blipFill rotWithShape="1">
          <a:blip r:embed="rId2"/>
          <a:srcRect l="10521"/>
          <a:stretch/>
        </p:blipFill>
        <p:spPr>
          <a:xfrm>
            <a:off x="11282848" y="2243688"/>
            <a:ext cx="3477346" cy="914400"/>
          </a:xfrm>
          <a:prstGeom prst="rect">
            <a:avLst/>
          </a:prstGeom>
        </p:spPr>
      </p:pic>
      <p:sp>
        <p:nvSpPr>
          <p:cNvPr id="14" name="Espace réservé du texte 1">
            <a:extLst>
              <a:ext uri="{FF2B5EF4-FFF2-40B4-BE49-F238E27FC236}">
                <a16:creationId xmlns:a16="http://schemas.microsoft.com/office/drawing/2014/main" id="{072C65B3-72D8-469D-B144-B947F5385B61}"/>
              </a:ext>
            </a:extLst>
          </p:cNvPr>
          <p:cNvSpPr>
            <a:spLocks noGrp="1"/>
          </p:cNvSpPr>
          <p:nvPr>
            <p:ph type="body" sz="quarter" idx="10"/>
          </p:nvPr>
        </p:nvSpPr>
        <p:spPr>
          <a:xfrm>
            <a:off x="720000" y="658800"/>
            <a:ext cx="17460037" cy="1005078"/>
          </a:xfrm>
          <a:noFill/>
        </p:spPr>
        <p:txBody>
          <a:bodyPr/>
          <a:lstStyle/>
          <a:p>
            <a:r>
              <a:rPr lang="en-US" altLang="zh-CN" dirty="0"/>
              <a:t>Publication</a:t>
            </a:r>
            <a:endParaRPr lang="en-US" dirty="0"/>
          </a:p>
        </p:txBody>
      </p:sp>
      <p:sp>
        <p:nvSpPr>
          <p:cNvPr id="11" name="Text Placeholder 2">
            <a:extLst>
              <a:ext uri="{FF2B5EF4-FFF2-40B4-BE49-F238E27FC236}">
                <a16:creationId xmlns:a16="http://schemas.microsoft.com/office/drawing/2014/main" id="{C31A983C-C7ED-4251-8DF9-5D8EF7E994E9}"/>
              </a:ext>
            </a:extLst>
          </p:cNvPr>
          <p:cNvSpPr>
            <a:spLocks noGrp="1"/>
          </p:cNvSpPr>
          <p:nvPr>
            <p:ph type="body" sz="quarter" idx="12"/>
          </p:nvPr>
        </p:nvSpPr>
        <p:spPr>
          <a:xfrm>
            <a:off x="1428750" y="9318276"/>
            <a:ext cx="5751513" cy="361449"/>
          </a:xfrm>
        </p:spPr>
        <p:txBody>
          <a:bodyPr/>
          <a:lstStyle/>
          <a:p>
            <a:r>
              <a:rPr lang="en-US" altLang="zh-CN" dirty="0"/>
              <a:t>Bo Lan, MD</a:t>
            </a:r>
            <a:endParaRPr lang="en-US" altLang="zh-CN" noProof="0" dirty="0"/>
          </a:p>
          <a:p>
            <a:endParaRPr lang="en-US" dirty="0"/>
          </a:p>
        </p:txBody>
      </p:sp>
      <p:pic>
        <p:nvPicPr>
          <p:cNvPr id="13" name="Picture 6">
            <a:extLst>
              <a:ext uri="{FF2B5EF4-FFF2-40B4-BE49-F238E27FC236}">
                <a16:creationId xmlns:a16="http://schemas.microsoft.com/office/drawing/2014/main" id="{CEFE86C0-8CFB-46B2-BC19-72D58D239E73}"/>
              </a:ext>
            </a:extLst>
          </p:cNvPr>
          <p:cNvPicPr>
            <a:picLocks noChangeAspect="1"/>
          </p:cNvPicPr>
          <p:nvPr/>
        </p:nvPicPr>
        <p:blipFill>
          <a:blip r:embed="rId3"/>
          <a:stretch>
            <a:fillRect/>
          </a:stretch>
        </p:blipFill>
        <p:spPr>
          <a:xfrm>
            <a:off x="2719350" y="1466005"/>
            <a:ext cx="6861976" cy="8213720"/>
          </a:xfrm>
          <a:prstGeom prst="rect">
            <a:avLst/>
          </a:prstGeom>
        </p:spPr>
      </p:pic>
      <p:pic>
        <p:nvPicPr>
          <p:cNvPr id="15" name="Picture 3">
            <a:extLst>
              <a:ext uri="{FF2B5EF4-FFF2-40B4-BE49-F238E27FC236}">
                <a16:creationId xmlns:a16="http://schemas.microsoft.com/office/drawing/2014/main" id="{0BADC391-0533-4DC8-AB59-589F5329024F}"/>
              </a:ext>
            </a:extLst>
          </p:cNvPr>
          <p:cNvPicPr>
            <a:picLocks noChangeAspect="1"/>
          </p:cNvPicPr>
          <p:nvPr/>
        </p:nvPicPr>
        <p:blipFill>
          <a:blip r:embed="rId4"/>
          <a:stretch>
            <a:fillRect/>
          </a:stretch>
        </p:blipFill>
        <p:spPr>
          <a:xfrm>
            <a:off x="11724455" y="3189892"/>
            <a:ext cx="2594131" cy="2594131"/>
          </a:xfrm>
          <a:prstGeom prst="rect">
            <a:avLst/>
          </a:prstGeom>
        </p:spPr>
      </p:pic>
    </p:spTree>
    <p:extLst>
      <p:ext uri="{BB962C8B-B14F-4D97-AF65-F5344CB8AC3E}">
        <p14:creationId xmlns:p14="http://schemas.microsoft.com/office/powerpoint/2010/main" val="3392740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8DDDA-AD25-88F1-1DFB-345C7E26E05F}"/>
            </a:ext>
          </a:extLst>
        </p:cNvPr>
        <p:cNvGrpSpPr/>
        <p:nvPr/>
      </p:nvGrpSpPr>
      <p:grpSpPr>
        <a:xfrm>
          <a:off x="0" y="0"/>
          <a:ext cx="0" cy="0"/>
          <a:chOff x="0" y="0"/>
          <a:chExt cx="0" cy="0"/>
        </a:xfrm>
      </p:grpSpPr>
      <p:sp>
        <p:nvSpPr>
          <p:cNvPr id="5" name="Espace réservé du texte 1">
            <a:extLst>
              <a:ext uri="{FF2B5EF4-FFF2-40B4-BE49-F238E27FC236}">
                <a16:creationId xmlns:a16="http://schemas.microsoft.com/office/drawing/2014/main" id="{5649CC15-2D11-F6DD-7C87-8DE6176AECCC}"/>
              </a:ext>
            </a:extLst>
          </p:cNvPr>
          <p:cNvSpPr>
            <a:spLocks noGrp="1"/>
          </p:cNvSpPr>
          <p:nvPr>
            <p:ph type="body" sz="quarter" idx="10"/>
          </p:nvPr>
        </p:nvSpPr>
        <p:spPr>
          <a:xfrm>
            <a:off x="719999" y="658800"/>
            <a:ext cx="13591745" cy="1005078"/>
          </a:xfrm>
          <a:noFill/>
        </p:spPr>
        <p:txBody>
          <a:bodyPr/>
          <a:lstStyle/>
          <a:p>
            <a:r>
              <a:rPr lang="en-US"/>
              <a:t>Acknowledgments</a:t>
            </a:r>
          </a:p>
          <a:p>
            <a:endParaRPr lang="en-US"/>
          </a:p>
          <a:p>
            <a:endParaRPr lang="en-US"/>
          </a:p>
          <a:p>
            <a:endParaRPr lang="en-US"/>
          </a:p>
        </p:txBody>
      </p:sp>
      <p:sp>
        <p:nvSpPr>
          <p:cNvPr id="4" name="Espace réservé du texte 4">
            <a:extLst>
              <a:ext uri="{FF2B5EF4-FFF2-40B4-BE49-F238E27FC236}">
                <a16:creationId xmlns:a16="http://schemas.microsoft.com/office/drawing/2014/main" id="{6D9C2B3D-A3AF-F302-C651-7FBA6C75EA2B}"/>
              </a:ext>
            </a:extLst>
          </p:cNvPr>
          <p:cNvSpPr txBox="1">
            <a:spLocks/>
          </p:cNvSpPr>
          <p:nvPr/>
        </p:nvSpPr>
        <p:spPr>
          <a:xfrm>
            <a:off x="720000" y="1703633"/>
            <a:ext cx="16848000" cy="6512319"/>
          </a:xfrm>
          <a:prstGeom prst="rect">
            <a:avLst/>
          </a:prstGeom>
          <a:solidFill>
            <a:srgbClr val="E7E7E7"/>
          </a:solidFill>
          <a:ln>
            <a:solidFill>
              <a:srgbClr val="E7E7E7"/>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200000"/>
              </a:lnSpc>
              <a:spcBef>
                <a:spcPts val="600"/>
              </a:spcBef>
              <a:buClr>
                <a:srgbClr val="5B8DC3"/>
              </a:buClr>
            </a:pPr>
            <a:r>
              <a:rPr lang="en-US" sz="2800" dirty="0">
                <a:latin typeface="Arial Narrow" panose="020B0606020202030204" pitchFamily="34" charset="0"/>
              </a:rPr>
              <a:t>Sincere appreciation to all</a:t>
            </a:r>
            <a:r>
              <a:rPr lang="en-US" sz="2800" dirty="0">
                <a:latin typeface="Arial Narrow"/>
              </a:rPr>
              <a:t> patients who participated in this study, their families, and their caregivers.</a:t>
            </a:r>
          </a:p>
          <a:p>
            <a:pPr marL="284400" indent="-284400">
              <a:lnSpc>
                <a:spcPct val="200000"/>
              </a:lnSpc>
              <a:spcBef>
                <a:spcPts val="600"/>
              </a:spcBef>
              <a:buClr>
                <a:srgbClr val="5B8DC3"/>
              </a:buClr>
            </a:pPr>
            <a:r>
              <a:rPr lang="en-US" sz="2800" dirty="0">
                <a:latin typeface="Arial Narrow" panose="020B0606020202030204" pitchFamily="34" charset="0"/>
              </a:rPr>
              <a:t>Special thanks to leading PI, Prof </a:t>
            </a:r>
            <a:r>
              <a:rPr lang="en-US" sz="2800" dirty="0" err="1">
                <a:latin typeface="Arial Narrow" panose="020B0606020202030204" pitchFamily="34" charset="0"/>
              </a:rPr>
              <a:t>Binghe</a:t>
            </a:r>
            <a:r>
              <a:rPr lang="en-US" sz="2800" dirty="0">
                <a:latin typeface="Arial Narrow" panose="020B0606020202030204" pitchFamily="34" charset="0"/>
              </a:rPr>
              <a:t> Xu, all other investigators, and all team members </a:t>
            </a:r>
            <a:r>
              <a:rPr lang="en-US" sz="2800" dirty="0">
                <a:latin typeface="Arial Narrow"/>
              </a:rPr>
              <a:t>in this study.</a:t>
            </a:r>
          </a:p>
          <a:p>
            <a:pPr marL="284400" indent="-284400">
              <a:lnSpc>
                <a:spcPct val="200000"/>
              </a:lnSpc>
              <a:spcBef>
                <a:spcPts val="600"/>
              </a:spcBef>
              <a:buClr>
                <a:srgbClr val="5B8DC3"/>
              </a:buClr>
            </a:pPr>
            <a:r>
              <a:rPr lang="en-US" sz="2800" dirty="0">
                <a:latin typeface="Arial Narrow"/>
              </a:rPr>
              <a:t>Thank 2026 ESMO Congress Organization Committee.</a:t>
            </a:r>
          </a:p>
        </p:txBody>
      </p:sp>
      <p:sp>
        <p:nvSpPr>
          <p:cNvPr id="7" name="Espace réservé du texte 3">
            <a:extLst>
              <a:ext uri="{FF2B5EF4-FFF2-40B4-BE49-F238E27FC236}">
                <a16:creationId xmlns:a16="http://schemas.microsoft.com/office/drawing/2014/main" id="{5B27FA5C-33FB-8F07-62B8-D897FA379155}"/>
              </a:ext>
            </a:extLst>
          </p:cNvPr>
          <p:cNvSpPr>
            <a:spLocks noGrp="1"/>
          </p:cNvSpPr>
          <p:nvPr>
            <p:ph type="body" sz="quarter" idx="12"/>
          </p:nvPr>
        </p:nvSpPr>
        <p:spPr>
          <a:xfrm>
            <a:off x="1428750" y="9310325"/>
            <a:ext cx="3661865" cy="361449"/>
          </a:xfrm>
        </p:spPr>
        <p:txBody>
          <a:bodyPr/>
          <a:lstStyle/>
          <a:p>
            <a:r>
              <a:rPr lang="en-US" dirty="0"/>
              <a:t>Bo Lan, MD</a:t>
            </a:r>
            <a:endParaRPr lang="en-US" noProof="0" dirty="0"/>
          </a:p>
        </p:txBody>
      </p:sp>
    </p:spTree>
    <p:extLst>
      <p:ext uri="{BB962C8B-B14F-4D97-AF65-F5344CB8AC3E}">
        <p14:creationId xmlns:p14="http://schemas.microsoft.com/office/powerpoint/2010/main" val="458721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F64DD43493CE40B9473D2AFB2CB396" ma:contentTypeVersion="17" ma:contentTypeDescription="Create a new document." ma:contentTypeScope="" ma:versionID="590fb5223dd46cb825da7402ca470e29">
  <xsd:schema xmlns:xsd="http://www.w3.org/2001/XMLSchema" xmlns:xs="http://www.w3.org/2001/XMLSchema" xmlns:p="http://schemas.microsoft.com/office/2006/metadata/properties" xmlns:ns2="8efc680b-ef18-4dff-b739-5e132b231d5e" xmlns:ns3="db96f5ad-38c8-4573-b00f-66b42b5dbe32" targetNamespace="http://schemas.microsoft.com/office/2006/metadata/properties" ma:root="true" ma:fieldsID="4c587434d57473b009430064d1df4fd0" ns2:_="" ns3:_="">
    <xsd:import namespace="8efc680b-ef18-4dff-b739-5e132b231d5e"/>
    <xsd:import namespace="db96f5ad-38c8-4573-b00f-66b42b5dbe3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fc680b-ef18-4dff-b739-5e132b231d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138e8a7-a63a-4c57-a626-6b25e60d9b8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MediaServiceDateTaken" ma:index="24" nillable="true" ma:displayName="MediaServiceDateTaken" ma:descriptio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b96f5ad-38c8-4573-b00f-66b42b5dbe3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b68e878-c325-4812-8a56-85eeff764110}" ma:internalName="TaxCatchAll" ma:showField="CatchAllData" ma:web="db96f5ad-38c8-4573-b00f-66b42b5dbe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efc680b-ef18-4dff-b739-5e132b231d5e">
      <Terms xmlns="http://schemas.microsoft.com/office/infopath/2007/PartnerControls"/>
    </lcf76f155ced4ddcb4097134ff3c332f>
    <TaxCatchAll xmlns="db96f5ad-38c8-4573-b00f-66b42b5dbe32" xsi:nil="true"/>
  </documentManagement>
</p:properties>
</file>

<file path=customXml/itemProps1.xml><?xml version="1.0" encoding="utf-8"?>
<ds:datastoreItem xmlns:ds="http://schemas.openxmlformats.org/officeDocument/2006/customXml" ds:itemID="{FCF90FC6-66A8-4E29-A203-E5244B9854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fc680b-ef18-4dff-b739-5e132b231d5e"/>
    <ds:schemaRef ds:uri="db96f5ad-38c8-4573-b00f-66b42b5dbe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E8684B-81D9-446A-AE46-0BA0231B0293}">
  <ds:schemaRefs>
    <ds:schemaRef ds:uri="http://schemas.microsoft.com/sharepoint/v3/contenttype/forms"/>
  </ds:schemaRefs>
</ds:datastoreItem>
</file>

<file path=customXml/itemProps3.xml><?xml version="1.0" encoding="utf-8"?>
<ds:datastoreItem xmlns:ds="http://schemas.openxmlformats.org/officeDocument/2006/customXml" ds:itemID="{D9BE5E90-4BC5-4BA9-8FB8-B1C3CB0B4206}">
  <ds:schemaRefs>
    <ds:schemaRef ds:uri="http://schemas.microsoft.com/office/2006/metadata/properties"/>
    <ds:schemaRef ds:uri="8efc680b-ef18-4dff-b739-5e132b231d5e"/>
    <ds:schemaRef ds:uri="http://schemas.openxmlformats.org/package/2006/metadata/core-properties"/>
    <ds:schemaRef ds:uri="http://purl.org/dc/elements/1.1/"/>
    <ds:schemaRef ds:uri="http://purl.org/dc/terms/"/>
    <ds:schemaRef ds:uri="http://schemas.microsoft.com/office/2006/documentManagement/types"/>
    <ds:schemaRef ds:uri="http://purl.org/dc/dcmitype/"/>
    <ds:schemaRef ds:uri="db96f5ad-38c8-4573-b00f-66b42b5dbe32"/>
    <ds:schemaRef ds:uri="http://schemas.microsoft.com/office/infopath/2007/PartnerControls"/>
    <ds:schemaRef ds:uri="http://www.w3.org/XML/1998/namespace"/>
  </ds:schemaRefs>
</ds:datastoreItem>
</file>

<file path=docMetadata/LabelInfo.xml><?xml version="1.0" encoding="utf-8"?>
<clbl:labelList xmlns:clbl="http://schemas.microsoft.com/office/2020/mipLabelMetadata">
  <clbl:label id="{c9aecb86-1434-4be7-9bfd-6a22b1e43670}" enabled="1" method="Privileged" siteId="{71e34cb8-3a56-4fd5-a259-4acadab6e4ac}" contentBits="2" removed="0"/>
</clbl:labelList>
</file>

<file path=docProps/app.xml><?xml version="1.0" encoding="utf-8"?>
<Properties xmlns="http://schemas.openxmlformats.org/officeDocument/2006/extended-properties" xmlns:vt="http://schemas.openxmlformats.org/officeDocument/2006/docPropsVTypes">
  <TotalTime>4272</TotalTime>
  <Words>3958</Words>
  <Application>Microsoft Office PowerPoint</Application>
  <PresentationFormat>Custom</PresentationFormat>
  <Paragraphs>506</Paragraphs>
  <Slides>15</Slides>
  <Notes>13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Aptos</vt:lpstr>
      <vt:lpstr>Aptos Display</vt:lpstr>
      <vt:lpstr>Arial</vt:lpstr>
      <vt:lpstr>Arial Narrow</vt:lpstr>
      <vt:lpstr>Arial Narrow Bold</vt:lpstr>
      <vt:lpstr>Arial Narrow Regular</vt:lpstr>
      <vt:lpstr>Calibri</vt:lpstr>
      <vt:lpstr>Noto Sans Symbols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Harrell, T'yanna</cp:lastModifiedBy>
  <cp:revision>47</cp:revision>
  <dcterms:created xsi:type="dcterms:W3CDTF">2024-11-14T13:41:09Z</dcterms:created>
  <dcterms:modified xsi:type="dcterms:W3CDTF">2026-10-23T12:10:59Z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0x010100BCF64DD43493CE40B9473D2AFB2CB396</vt:lpwstr>
  </property>
  <property fmtid="{D5CDD505-2E9C-101B-9397-08002B2CF9AE}" pid="3" name="MediaServiceImageTags">
    <vt:lpwstr/>
  </property>
  <property fmtid="{D5CDD505-2E9C-101B-9397-08002B2CF9AE}" pid="4" name="_dlc_DocIdItemGuid">
    <vt:lpwstr>f0751fb1-4574-4067-b2bb-251574fd483e</vt:lpwstr>
  </property>
  <property fmtid="{D5CDD505-2E9C-101B-9397-08002B2CF9AE}" pid="5" name="ClassificationContentMarkingFooterLocations">
    <vt:lpwstr>Office Theme:3</vt:lpwstr>
  </property>
  <property fmtid="{D5CDD505-2E9C-101B-9397-08002B2CF9AE}" pid="6" name="ClassificationContentMarkingFooterText">
    <vt:lpwstr>BMS Confidential</vt:lpwstr>
  </property>
</Properties>
</file>