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4.xml" ContentType="application/vnd.openxmlformats-officedocument.presentationml.tags+xml"/>
  <Override PartName="/ppt/notesSlides/notesSlide1.xml" ContentType="application/vnd.openxmlformats-officedocument.presentationml.notesSlide+xml"/>
  <Override PartName="/ppt/charts/chart1.xml" ContentType="application/vnd.openxmlformats-officedocument.drawingml.chart+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6"/>
  </p:notesMasterIdLst>
  <p:handoutMasterIdLst>
    <p:handoutMasterId r:id="rId7"/>
  </p:handoutMasterIdLst>
  <p:sldIdLst>
    <p:sldId id="263" r:id="rId5"/>
  </p:sldIdLst>
  <p:sldSz cx="34199513" cy="19799300"/>
  <p:notesSz cx="20104100" cy="12534900"/>
  <p:custDataLst>
    <p:tags r:id="rId8"/>
  </p:custDataLst>
  <p:defaultTextStyle>
    <a:defPPr>
      <a:defRPr kern="0"/>
    </a:defPPr>
  </p:defaultTextStyle>
  <p:extLst>
    <p:ext uri="{EFAFB233-063F-42B5-8137-9DF3F51BA10A}">
      <p15:sldGuideLst xmlns:p15="http://schemas.microsoft.com/office/powerpoint/2012/main">
        <p15:guide id="1" orient="horz" pos="6137" userDrawn="1">
          <p15:clr>
            <a:srgbClr val="A4A3A4"/>
          </p15:clr>
        </p15:guide>
        <p15:guide id="2" pos="271" userDrawn="1">
          <p15:clr>
            <a:srgbClr val="A4A3A4"/>
          </p15:clr>
        </p15:guide>
        <p15:guide id="3" orient="horz" pos="11407" userDrawn="1">
          <p15:clr>
            <a:srgbClr val="A4A3A4"/>
          </p15:clr>
        </p15:guide>
        <p15:guide id="4" pos="21227" userDrawn="1">
          <p15:clr>
            <a:srgbClr val="A4A3A4"/>
          </p15:clr>
        </p15:guide>
        <p15:guide id="5" pos="1719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A525906-7CA1-706D-C74A-A3EFAE0E1720}" name="Chaar, Vicky" initials="CV" userId="S::vicky.chaar@bms.com::218bd2dc-3e9e-47f8-8a41-f24acdd5e03b" providerId="AD"/>
  <p188:author id="{71255377-3CE1-BA90-D5BD-5E022AC7E567}" name="Medical Writer (CI)" initials="DQ" userId="Medical Writer (CI)" providerId="None"/>
  <p188:author id="{E4765582-7ECB-DD89-5FD1-724292175C1E}" name="kondo, Kaoru" initials="Kk" userId="S::kaoru.kondo@bms.com::bb70d765-d943-4f13-b633-a4e9e08a34fc" providerId="AD"/>
  <p188:author id="{A586FB85-77F4-39D8-6947-DFC408D253FB}" name="PETIT, Gauthier" initials="PG" userId="S::gauthier.petit@bms.com::88596dc5-3adc-4e75-bc59-5fbf96ae0e0f" providerId="AD"/>
  <p188:author id="{0014BED4-8E6E-3B80-EB00-3C68688D858A}" name="Medical writer, ST" initials="MW" userId="Medical writer, ST" providerId="None"/>
  <p188:author id="{A5D646FA-DAD3-7343-00BE-33CA530F21E8}" name="Emma Gallant" initials="EG" userId="S::egs1327@springernature.com::fb334c6d-e32a-4491-8732-8688db0a67b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9348B"/>
    <a:srgbClr val="BE2BBB"/>
    <a:srgbClr val="B8348A"/>
    <a:srgbClr val="000000"/>
    <a:srgbClr val="F0D6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9324004-C6EE-4FC7-908B-1CA6D2332F63}" v="1" dt="2026-10-16T14:48:13.275"/>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37"/>
    <p:restoredTop sz="95400" autoAdjust="0"/>
  </p:normalViewPr>
  <p:slideViewPr>
    <p:cSldViewPr snapToGrid="0">
      <p:cViewPr varScale="1">
        <p:scale>
          <a:sx n="53" d="100"/>
          <a:sy n="53" d="100"/>
        </p:scale>
        <p:origin x="1698" y="144"/>
      </p:cViewPr>
      <p:guideLst>
        <p:guide orient="horz" pos="6137"/>
        <p:guide pos="271"/>
        <p:guide orient="horz" pos="11407"/>
        <p:guide pos="21227"/>
        <p:guide pos="17190"/>
      </p:guideLst>
    </p:cSldViewPr>
  </p:slideViewPr>
  <p:notesTextViewPr>
    <p:cViewPr>
      <p:scale>
        <a:sx n="70" d="100"/>
        <a:sy n="7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gs" Target="tags/tag1.xml"/><Relationship Id="rId13"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handoutMaster" Target="handoutMasters/handout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heme" Target="theme/theme1.xml"/><Relationship Id="rId5" Type="http://schemas.openxmlformats.org/officeDocument/2006/relationships/slide" Target="slides/slide1.xml"/><Relationship Id="rId15" Type="http://schemas.microsoft.com/office/2018/10/relationships/authors" Target="authors.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TIT, Gauthier" userId="88596dc5-3adc-4e75-bc59-5fbf96ae0e0f" providerId="ADAL" clId="{5C8379D5-92AF-49DA-ABDE-2EA0AC9AB5C5}"/>
    <pc:docChg chg="undo custSel addSld delSld modSld sldOrd">
      <pc:chgData name="PETIT, Gauthier" userId="88596dc5-3adc-4e75-bc59-5fbf96ae0e0f" providerId="ADAL" clId="{5C8379D5-92AF-49DA-ABDE-2EA0AC9AB5C5}" dt="2026-10-05T14:43:37.521" v="29"/>
      <pc:docMkLst>
        <pc:docMk/>
      </pc:docMkLst>
      <pc:sldChg chg="add">
        <pc:chgData name="PETIT, Gauthier" userId="88596dc5-3adc-4e75-bc59-5fbf96ae0e0f" providerId="ADAL" clId="{5C8379D5-92AF-49DA-ABDE-2EA0AC9AB5C5}" dt="2026-10-05T14:43:26.187" v="26"/>
        <pc:sldMkLst>
          <pc:docMk/>
          <pc:sldMk cId="3010279408" sldId="263"/>
        </pc:sldMkLst>
      </pc:sldChg>
    </pc:docChg>
  </pc:docChgLst>
  <pc:docChgLst>
    <pc:chgData name="garniej2" userId="kS9ZWnL8YK8B7TxAWaua+fbNGoxoIOExMqCMzi/hoIQ=" providerId="None" clId="Web-{B759978A-C431-47DD-BA57-EB93B203759E}"/>
    <pc:docChg chg="modSld">
      <pc:chgData name="garniej2" userId="kS9ZWnL8YK8B7TxAWaua+fbNGoxoIOExMqCMzi/hoIQ=" providerId="None" clId="Web-{B759978A-C431-47DD-BA57-EB93B203759E}" dt="2026-10-12T16:34:49.402" v="0" actId="1076"/>
      <pc:docMkLst>
        <pc:docMk/>
      </pc:docMkLst>
      <pc:sldChg chg="modSp">
        <pc:chgData name="garniej2" userId="kS9ZWnL8YK8B7TxAWaua+fbNGoxoIOExMqCMzi/hoIQ=" providerId="None" clId="Web-{B759978A-C431-47DD-BA57-EB93B203759E}" dt="2026-10-12T16:34:49.402" v="0" actId="1076"/>
        <pc:sldMkLst>
          <pc:docMk/>
          <pc:sldMk cId="3010279408" sldId="263"/>
        </pc:sldMkLst>
        <pc:picChg chg="mod">
          <ac:chgData name="garniej2" userId="kS9ZWnL8YK8B7TxAWaua+fbNGoxoIOExMqCMzi/hoIQ=" providerId="None" clId="Web-{B759978A-C431-47DD-BA57-EB93B203759E}" dt="2026-10-12T16:34:49.402" v="0" actId="1076"/>
          <ac:picMkLst>
            <pc:docMk/>
            <pc:sldMk cId="3010279408" sldId="263"/>
            <ac:picMk id="466" creationId="{74CB2902-CE57-357C-C161-549F8F53CA51}"/>
          </ac:picMkLst>
        </pc:picChg>
      </pc:sldChg>
    </pc:docChg>
  </pc:docChgLst>
  <pc:docChgLst>
    <pc:chgData name="garnettc" userId="3Q/nzSHaWHLuKq1cpo5S8s4772EcaKoPSCJi/jd5/gA=" providerId="None" clId="Web-{99324004-C6EE-4FC7-908B-1CA6D2332F63}"/>
    <pc:docChg chg="modSld">
      <pc:chgData name="garnettc" userId="3Q/nzSHaWHLuKq1cpo5S8s4772EcaKoPSCJi/jd5/gA=" providerId="None" clId="Web-{99324004-C6EE-4FC7-908B-1CA6D2332F63}" dt="2026-10-16T14:48:13.275" v="0" actId="1076"/>
      <pc:docMkLst>
        <pc:docMk/>
      </pc:docMkLst>
      <pc:sldChg chg="modSp">
        <pc:chgData name="garnettc" userId="3Q/nzSHaWHLuKq1cpo5S8s4772EcaKoPSCJi/jd5/gA=" providerId="None" clId="Web-{99324004-C6EE-4FC7-908B-1CA6D2332F63}" dt="2026-10-16T14:48:13.275" v="0" actId="1076"/>
        <pc:sldMkLst>
          <pc:docMk/>
          <pc:sldMk cId="3010279408" sldId="263"/>
        </pc:sldMkLst>
        <pc:picChg chg="mod">
          <ac:chgData name="garnettc" userId="3Q/nzSHaWHLuKq1cpo5S8s4772EcaKoPSCJi/jd5/gA=" providerId="None" clId="Web-{99324004-C6EE-4FC7-908B-1CA6D2332F63}" dt="2026-10-16T14:48:13.275" v="0" actId="1076"/>
          <ac:picMkLst>
            <pc:docMk/>
            <pc:sldMk cId="3010279408" sldId="263"/>
            <ac:picMk id="466" creationId="{74CB2902-CE57-357C-C161-549F8F53CA51}"/>
          </ac:picMkLst>
        </pc:pic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000000000000001"/>
          <c:y val="0.04"/>
          <c:w val="0.84"/>
          <c:h val="0.57999999999999996"/>
        </c:manualLayout>
      </c:layout>
      <c:barChart>
        <c:barDir val="col"/>
        <c:grouping val="clustered"/>
        <c:varyColors val="1"/>
        <c:ser>
          <c:idx val="0"/>
          <c:order val="0"/>
          <c:tx>
            <c:strRef>
              <c:f>Sheet1!$B$1</c:f>
              <c:strCache>
                <c:ptCount val="1"/>
                <c:pt idx="0">
                  <c:v>Treatment status and regimen</c:v>
                </c:pt>
              </c:strCache>
            </c:strRef>
          </c:tx>
          <c:invertIfNegative val="0"/>
          <c:dPt>
            <c:idx val="0"/>
            <c:invertIfNegative val="1"/>
            <c:bubble3D val="0"/>
            <c:spPr>
              <a:solidFill>
                <a:srgbClr val="383955"/>
              </a:solidFill>
              <a:ln>
                <a:noFill/>
              </a:ln>
            </c:spPr>
            <c:extLst>
              <c:ext xmlns:c16="http://schemas.microsoft.com/office/drawing/2014/chart" uri="{C3380CC4-5D6E-409C-BE32-E72D297353CC}">
                <c16:uniqueId val="{00000001-B5B6-41CA-A5E2-7CB6C07FFFE2}"/>
              </c:ext>
            </c:extLst>
          </c:dPt>
          <c:dPt>
            <c:idx val="1"/>
            <c:invertIfNegative val="1"/>
            <c:bubble3D val="0"/>
            <c:spPr>
              <a:solidFill>
                <a:srgbClr val="B9348B"/>
              </a:solidFill>
              <a:ln>
                <a:noFill/>
              </a:ln>
            </c:spPr>
            <c:extLst>
              <c:ext xmlns:c16="http://schemas.microsoft.com/office/drawing/2014/chart" uri="{C3380CC4-5D6E-409C-BE32-E72D297353CC}">
                <c16:uniqueId val="{00000003-B5B6-41CA-A5E2-7CB6C07FFFE2}"/>
              </c:ext>
            </c:extLst>
          </c:dPt>
          <c:dPt>
            <c:idx val="2"/>
            <c:invertIfNegative val="1"/>
            <c:bubble3D val="0"/>
            <c:spPr>
              <a:solidFill>
                <a:srgbClr val="FFFFFF"/>
              </a:solidFill>
              <a:ln>
                <a:noFill/>
              </a:ln>
            </c:spPr>
            <c:extLst>
              <c:ext xmlns:c16="http://schemas.microsoft.com/office/drawing/2014/chart" uri="{C3380CC4-5D6E-409C-BE32-E72D297353CC}">
                <c16:uniqueId val="{00000005-B5B6-41CA-A5E2-7CB6C07FFFE2}"/>
              </c:ext>
            </c:extLst>
          </c:dPt>
          <c:dPt>
            <c:idx val="3"/>
            <c:invertIfNegative val="1"/>
            <c:bubble3D val="0"/>
            <c:spPr>
              <a:solidFill>
                <a:srgbClr val="C659A0"/>
              </a:solidFill>
              <a:ln>
                <a:noFill/>
              </a:ln>
            </c:spPr>
            <c:extLst>
              <c:ext xmlns:c16="http://schemas.microsoft.com/office/drawing/2014/chart" uri="{C3380CC4-5D6E-409C-BE32-E72D297353CC}">
                <c16:uniqueId val="{00000007-B5B6-41CA-A5E2-7CB6C07FFFE2}"/>
              </c:ext>
            </c:extLst>
          </c:dPt>
          <c:dPt>
            <c:idx val="4"/>
            <c:invertIfNegative val="1"/>
            <c:bubble3D val="0"/>
            <c:spPr>
              <a:solidFill>
                <a:srgbClr val="D27DB5"/>
              </a:solidFill>
              <a:ln>
                <a:noFill/>
              </a:ln>
            </c:spPr>
            <c:extLst>
              <c:ext xmlns:c16="http://schemas.microsoft.com/office/drawing/2014/chart" uri="{C3380CC4-5D6E-409C-BE32-E72D297353CC}">
                <c16:uniqueId val="{00000009-B5B6-41CA-A5E2-7CB6C07FFFE2}"/>
              </c:ext>
            </c:extLst>
          </c:dPt>
          <c:dPt>
            <c:idx val="5"/>
            <c:invertIfNegative val="1"/>
            <c:bubble3D val="0"/>
            <c:spPr>
              <a:solidFill>
                <a:srgbClr val="DFA2CA"/>
              </a:solidFill>
              <a:ln>
                <a:noFill/>
              </a:ln>
            </c:spPr>
            <c:extLst>
              <c:ext xmlns:c16="http://schemas.microsoft.com/office/drawing/2014/chart" uri="{C3380CC4-5D6E-409C-BE32-E72D297353CC}">
                <c16:uniqueId val="{0000000B-B5B6-41CA-A5E2-7CB6C07FFFE2}"/>
              </c:ext>
            </c:extLst>
          </c:dPt>
          <c:dPt>
            <c:idx val="6"/>
            <c:invertIfNegative val="1"/>
            <c:bubble3D val="0"/>
            <c:spPr>
              <a:solidFill>
                <a:srgbClr val="EBC6DF"/>
              </a:solidFill>
              <a:ln>
                <a:noFill/>
              </a:ln>
            </c:spPr>
            <c:extLst>
              <c:ext xmlns:c16="http://schemas.microsoft.com/office/drawing/2014/chart" uri="{C3380CC4-5D6E-409C-BE32-E72D297353CC}">
                <c16:uniqueId val="{0000000D-B5B6-41CA-A5E2-7CB6C07FFFE2}"/>
              </c:ext>
            </c:extLst>
          </c:dPt>
          <c:dPt>
            <c:idx val="7"/>
            <c:invertIfNegative val="1"/>
            <c:bubble3D val="0"/>
            <c:spPr>
              <a:solidFill>
                <a:srgbClr val="EEE7E7"/>
              </a:solidFill>
              <a:ln>
                <a:noFill/>
              </a:ln>
            </c:spPr>
            <c:extLst>
              <c:ext xmlns:c16="http://schemas.microsoft.com/office/drawing/2014/chart" uri="{C3380CC4-5D6E-409C-BE32-E72D297353CC}">
                <c16:uniqueId val="{0000000F-B5B6-41CA-A5E2-7CB6C07FFFE2}"/>
              </c:ext>
            </c:extLst>
          </c:dPt>
          <c:dLbls>
            <c:dLbl>
              <c:idx val="0"/>
              <c:tx>
                <c:rich>
                  <a:bodyPr/>
                  <a:lstStyle/>
                  <a:p>
                    <a:r>
                      <a:rPr lang="en-US"/>
                      <a:t>41.5</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B5B6-41CA-A5E2-7CB6C07FFFE2}"/>
                </c:ext>
              </c:extLst>
            </c:dLbl>
            <c:dLbl>
              <c:idx val="1"/>
              <c:tx>
                <c:rich>
                  <a:bodyPr/>
                  <a:lstStyle/>
                  <a:p>
                    <a:r>
                      <a:rPr lang="en-US"/>
                      <a:t>58.5</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B5B6-41CA-A5E2-7CB6C07FFFE2}"/>
                </c:ext>
              </c:extLst>
            </c:dLbl>
            <c:dLbl>
              <c:idx val="3"/>
              <c:tx>
                <c:rich>
                  <a:bodyPr/>
                  <a:lstStyle/>
                  <a:p>
                    <a:r>
                      <a:rPr lang="en-US"/>
                      <a:t>75.7</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B5B6-41CA-A5E2-7CB6C07FFFE2}"/>
                </c:ext>
              </c:extLst>
            </c:dLbl>
            <c:dLbl>
              <c:idx val="4"/>
              <c:tx>
                <c:rich>
                  <a:bodyPr/>
                  <a:lstStyle/>
                  <a:p>
                    <a:r>
                      <a:rPr lang="en-US"/>
                      <a:t>15.7</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B5B6-41CA-A5E2-7CB6C07FFFE2}"/>
                </c:ext>
              </c:extLst>
            </c:dLbl>
            <c:dLbl>
              <c:idx val="5"/>
              <c:tx>
                <c:rich>
                  <a:bodyPr/>
                  <a:lstStyle/>
                  <a:p>
                    <a:r>
                      <a:rPr lang="en-US"/>
                      <a:t>4.3</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B5B6-41CA-A5E2-7CB6C07FFFE2}"/>
                </c:ext>
              </c:extLst>
            </c:dLbl>
            <c:dLbl>
              <c:idx val="6"/>
              <c:tx>
                <c:rich>
                  <a:bodyPr/>
                  <a:lstStyle/>
                  <a:p>
                    <a:r>
                      <a:rPr lang="en-US"/>
                      <a:t>2.9</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D-B5B6-41CA-A5E2-7CB6C07FFFE2}"/>
                </c:ext>
              </c:extLst>
            </c:dLbl>
            <c:dLbl>
              <c:idx val="7"/>
              <c:tx>
                <c:rich>
                  <a:bodyPr/>
                  <a:lstStyle/>
                  <a:p>
                    <a:r>
                      <a:rPr lang="en-US"/>
                      <a:t>4.3</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F-B5B6-41CA-A5E2-7CB6C07FFFE2}"/>
                </c:ext>
              </c:extLst>
            </c:dLbl>
            <c:numFmt formatCode="0.0&quot;%&quot;"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Trebuchet MS" panose="020B0603020202020204" pitchFamily="34" charset="0"/>
                    <a:ea typeface="+mn-ea"/>
                    <a:cs typeface="+mn-cs"/>
                  </a:defRPr>
                </a:pPr>
                <a:endParaRPr lang="en-US"/>
              </a:p>
            </c:txPr>
            <c:dLblPos val="outEnd"/>
            <c:showLegendKey val="0"/>
            <c:showVal val="0"/>
            <c:showCatName val="0"/>
            <c:showSerName val="0"/>
            <c:showPercent val="0"/>
            <c:showBubbleSize val="0"/>
            <c:extLst>
              <c:ext xmlns:c15="http://schemas.microsoft.com/office/drawing/2012/chart" uri="{CE6537A1-D6FC-4f65-9D91-7224C49458BB}">
                <c15:showLeaderLines val="0"/>
              </c:ext>
            </c:extLst>
          </c:dLbls>
          <c:cat>
            <c:strRef>
              <c:f>Sheet1!$A$2:$A$9</c:f>
              <c:strCache>
                <c:ptCount val="8"/>
                <c:pt idx="0">
                  <c:v>No neoadjuvant</c:v>
                </c:pt>
                <c:pt idx="1">
                  <c:v>Neoadjuvant</c:v>
                </c:pt>
                <c:pt idx="3">
                  <c:v>MVAC-based</c:v>
                </c:pt>
                <c:pt idx="4">
                  <c:v>Gem–cisplatin</c:v>
                </c:pt>
                <c:pt idx="5">
                  <c:v>Gem–carboplatin</c:v>
                </c:pt>
                <c:pt idx="6">
                  <c:v>MVAC + carboplatin</c:v>
                </c:pt>
                <c:pt idx="7">
                  <c:v>Missing</c:v>
                </c:pt>
              </c:strCache>
            </c:strRef>
          </c:cat>
          <c:val>
            <c:numRef>
              <c:f>Sheet1!$B$2:$B$9</c:f>
              <c:numCache>
                <c:formatCode>General</c:formatCode>
                <c:ptCount val="8"/>
                <c:pt idx="0">
                  <c:v>41.5</c:v>
                </c:pt>
                <c:pt idx="1">
                  <c:v>58.5</c:v>
                </c:pt>
                <c:pt idx="3">
                  <c:v>75.7</c:v>
                </c:pt>
                <c:pt idx="4">
                  <c:v>15.7</c:v>
                </c:pt>
                <c:pt idx="5">
                  <c:v>4.3</c:v>
                </c:pt>
                <c:pt idx="6">
                  <c:v>2.9</c:v>
                </c:pt>
                <c:pt idx="7">
                  <c:v>4.3</c:v>
                </c:pt>
              </c:numCache>
            </c:numRef>
          </c:val>
          <c:extLst>
            <c:ext xmlns:c16="http://schemas.microsoft.com/office/drawing/2014/chart" uri="{C3380CC4-5D6E-409C-BE32-E72D297353CC}">
              <c16:uniqueId val="{00000010-B5B6-41CA-A5E2-7CB6C07FFFE2}"/>
            </c:ext>
          </c:extLst>
        </c:ser>
        <c:dLbls>
          <c:showLegendKey val="0"/>
          <c:showVal val="0"/>
          <c:showCatName val="0"/>
          <c:showSerName val="0"/>
          <c:showPercent val="0"/>
          <c:showBubbleSize val="0"/>
        </c:dLbls>
        <c:gapWidth val="58"/>
        <c:overlap val="-27"/>
        <c:axId val="824288096"/>
        <c:axId val="824290976"/>
      </c:barChart>
      <c:catAx>
        <c:axId val="824288096"/>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2700000" spcFirstLastPara="1" vertOverflow="ellipsis" vert="horz" wrap="square" anchor="ctr" anchorCtr="1"/>
          <a:lstStyle/>
          <a:p>
            <a:pPr>
              <a:defRPr sz="900" b="0" i="0" u="none" strike="noStrike" kern="1200" baseline="0">
                <a:solidFill>
                  <a:schemeClr val="tx1"/>
                </a:solidFill>
                <a:latin typeface="Trebuchet MS" panose="020B0603020202020204" pitchFamily="34" charset="0"/>
                <a:ea typeface="+mn-ea"/>
                <a:cs typeface="+mn-cs"/>
              </a:defRPr>
            </a:pPr>
            <a:endParaRPr lang="fr-FR"/>
          </a:p>
        </c:txPr>
        <c:crossAx val="824290976"/>
        <c:crosses val="autoZero"/>
        <c:auto val="1"/>
        <c:lblAlgn val="ctr"/>
        <c:lblOffset val="100"/>
        <c:noMultiLvlLbl val="0"/>
      </c:catAx>
      <c:valAx>
        <c:axId val="824290976"/>
        <c:scaling>
          <c:orientation val="minMax"/>
          <c:max val="100"/>
          <c:min val="0"/>
        </c:scaling>
        <c:delete val="0"/>
        <c:axPos val="l"/>
        <c:numFmt formatCode="0" sourceLinked="0"/>
        <c:majorTickMark val="out"/>
        <c:minorTickMark val="none"/>
        <c:tickLblPos val="nextTo"/>
        <c:spPr>
          <a:noFill/>
          <a:ln>
            <a:solidFill>
              <a:schemeClr val="tx1"/>
            </a:solidFill>
          </a:ln>
          <a:effectLst/>
        </c:spPr>
        <c:txPr>
          <a:bodyPr rot="0" spcFirstLastPara="1" vertOverflow="ellipsis" vert="horz" wrap="square" anchor="ctr" anchorCtr="1"/>
          <a:lstStyle/>
          <a:p>
            <a:pPr>
              <a:defRPr sz="1200" b="0" i="0" u="none" strike="noStrike" kern="1200" baseline="0">
                <a:solidFill>
                  <a:schemeClr val="tx1"/>
                </a:solidFill>
                <a:latin typeface="Trebuchet MS" panose="020B0603020202020204" pitchFamily="34" charset="0"/>
                <a:ea typeface="+mn-ea"/>
                <a:cs typeface="+mn-cs"/>
              </a:defRPr>
            </a:pPr>
            <a:endParaRPr lang="fr-FR"/>
          </a:p>
        </c:txPr>
        <c:crossAx val="824288096"/>
        <c:crosses val="autoZero"/>
        <c:crossBetween val="between"/>
        <c:majorUnit val="2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Trebuchet MS" panose="020B0603020202020204" pitchFamily="34" charset="0"/>
        </a:defRPr>
      </a:pPr>
      <a:endParaRPr lang="fr-FR"/>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10ED7D1-D6BB-2EFD-E419-1E12C14C1014}"/>
              </a:ext>
            </a:extLst>
          </p:cNvPr>
          <p:cNvSpPr>
            <a:spLocks noGrp="1"/>
          </p:cNvSpPr>
          <p:nvPr>
            <p:ph type="hdr" sz="quarter"/>
          </p:nvPr>
        </p:nvSpPr>
        <p:spPr>
          <a:xfrm>
            <a:off x="0" y="0"/>
            <a:ext cx="8712200" cy="628650"/>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0FC029F3-2324-FD05-029F-931E9B2C81B2}"/>
              </a:ext>
            </a:extLst>
          </p:cNvPr>
          <p:cNvSpPr>
            <a:spLocks noGrp="1"/>
          </p:cNvSpPr>
          <p:nvPr>
            <p:ph type="dt" sz="quarter" idx="1"/>
          </p:nvPr>
        </p:nvSpPr>
        <p:spPr>
          <a:xfrm>
            <a:off x="11387138" y="0"/>
            <a:ext cx="8712200" cy="628650"/>
          </a:xfrm>
          <a:prstGeom prst="rect">
            <a:avLst/>
          </a:prstGeom>
        </p:spPr>
        <p:txBody>
          <a:bodyPr vert="horz" lIns="91440" tIns="45720" rIns="91440" bIns="45720" rtlCol="0"/>
          <a:lstStyle>
            <a:lvl1pPr algn="r">
              <a:defRPr sz="1200"/>
            </a:lvl1pPr>
          </a:lstStyle>
          <a:p>
            <a:fld id="{2BAAE320-28F1-4F57-98D4-88B31B72AF9F}" type="datetimeFigureOut">
              <a:rPr lang="en-GB" smtClean="0"/>
              <a:t>16/10/2026</a:t>
            </a:fld>
            <a:endParaRPr lang="en-GB"/>
          </a:p>
        </p:txBody>
      </p:sp>
      <p:sp>
        <p:nvSpPr>
          <p:cNvPr id="4" name="Footer Placeholder 3">
            <a:extLst>
              <a:ext uri="{FF2B5EF4-FFF2-40B4-BE49-F238E27FC236}">
                <a16:creationId xmlns:a16="http://schemas.microsoft.com/office/drawing/2014/main" id="{54835039-DA59-A43D-56D7-B9EFF61F9247}"/>
              </a:ext>
            </a:extLst>
          </p:cNvPr>
          <p:cNvSpPr>
            <a:spLocks noGrp="1"/>
          </p:cNvSpPr>
          <p:nvPr>
            <p:ph type="ftr" sz="quarter" idx="2"/>
          </p:nvPr>
        </p:nvSpPr>
        <p:spPr>
          <a:xfrm>
            <a:off x="0" y="11906250"/>
            <a:ext cx="8712200" cy="62865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C6B8D687-9906-BD8F-44B6-DB804BA34A29}"/>
              </a:ext>
            </a:extLst>
          </p:cNvPr>
          <p:cNvSpPr>
            <a:spLocks noGrp="1"/>
          </p:cNvSpPr>
          <p:nvPr>
            <p:ph type="sldNum" sz="quarter" idx="3"/>
          </p:nvPr>
        </p:nvSpPr>
        <p:spPr>
          <a:xfrm>
            <a:off x="11387138" y="11906250"/>
            <a:ext cx="8712200" cy="628650"/>
          </a:xfrm>
          <a:prstGeom prst="rect">
            <a:avLst/>
          </a:prstGeom>
        </p:spPr>
        <p:txBody>
          <a:bodyPr vert="horz" lIns="91440" tIns="45720" rIns="91440" bIns="45720" rtlCol="0" anchor="b"/>
          <a:lstStyle>
            <a:lvl1pPr algn="r">
              <a:defRPr sz="1200"/>
            </a:lvl1pPr>
          </a:lstStyle>
          <a:p>
            <a:fld id="{A2145076-D9FF-425D-A4E0-323BCE49538C}" type="slidenum">
              <a:rPr lang="en-GB" smtClean="0"/>
              <a:t>‹#›</a:t>
            </a:fld>
            <a:endParaRPr lang="en-GB"/>
          </a:p>
        </p:txBody>
      </p:sp>
    </p:spTree>
    <p:extLst>
      <p:ext uri="{BB962C8B-B14F-4D97-AF65-F5344CB8AC3E}">
        <p14:creationId xmlns:p14="http://schemas.microsoft.com/office/powerpoint/2010/main" val="12388342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8712200" cy="62865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11387138" y="0"/>
            <a:ext cx="8712200" cy="628650"/>
          </a:xfrm>
          <a:prstGeom prst="rect">
            <a:avLst/>
          </a:prstGeom>
        </p:spPr>
        <p:txBody>
          <a:bodyPr vert="horz" lIns="91440" tIns="45720" rIns="91440" bIns="45720" rtlCol="0"/>
          <a:lstStyle>
            <a:lvl1pPr algn="r">
              <a:defRPr sz="1200"/>
            </a:lvl1pPr>
          </a:lstStyle>
          <a:p>
            <a:fld id="{2E8262B9-3EEA-4611-8544-9EAA5EA9B7F0}" type="datetimeFigureOut">
              <a:rPr lang="en-GB" smtClean="0"/>
              <a:t>16/10/2026</a:t>
            </a:fld>
            <a:endParaRPr lang="en-GB"/>
          </a:p>
        </p:txBody>
      </p:sp>
      <p:sp>
        <p:nvSpPr>
          <p:cNvPr id="4" name="Slide Image Placeholder 3"/>
          <p:cNvSpPr>
            <a:spLocks noGrp="1" noRot="1" noChangeAspect="1"/>
          </p:cNvSpPr>
          <p:nvPr>
            <p:ph type="sldImg" idx="2"/>
          </p:nvPr>
        </p:nvSpPr>
        <p:spPr>
          <a:xfrm>
            <a:off x="6399213" y="1566863"/>
            <a:ext cx="7305675" cy="4230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2009775" y="6032500"/>
            <a:ext cx="16084550" cy="49355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11906250"/>
            <a:ext cx="8712200" cy="62865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11387138" y="11906250"/>
            <a:ext cx="8712200" cy="628650"/>
          </a:xfrm>
          <a:prstGeom prst="rect">
            <a:avLst/>
          </a:prstGeom>
        </p:spPr>
        <p:txBody>
          <a:bodyPr vert="horz" lIns="91440" tIns="45720" rIns="91440" bIns="45720" rtlCol="0" anchor="b"/>
          <a:lstStyle>
            <a:lvl1pPr algn="r">
              <a:defRPr sz="1200"/>
            </a:lvl1pPr>
          </a:lstStyle>
          <a:p>
            <a:fld id="{0AD46A49-33F1-4E37-B648-9B11A846664F}" type="slidenum">
              <a:rPr lang="en-GB" smtClean="0"/>
              <a:t>‹#›</a:t>
            </a:fld>
            <a:endParaRPr lang="en-GB"/>
          </a:p>
        </p:txBody>
      </p:sp>
    </p:spTree>
    <p:extLst>
      <p:ext uri="{BB962C8B-B14F-4D97-AF65-F5344CB8AC3E}">
        <p14:creationId xmlns:p14="http://schemas.microsoft.com/office/powerpoint/2010/main" val="1506253190"/>
      </p:ext>
    </p:extLst>
  </p:cSld>
  <p:clrMap bg1="lt1" tx1="dk1" bg2="lt2" tx2="dk2" accent1="accent1" accent2="accent2" accent3="accent3" accent4="accent4" accent5="accent5" accent6="accent6" hlink="hlink" folHlink="folHlink"/>
  <p:notesStyle>
    <a:lvl1pPr marL="0" algn="l" defTabSz="1512289" rtl="0" eaLnBrk="1" latinLnBrk="0" hangingPunct="1">
      <a:defRPr sz="1985" kern="1200">
        <a:solidFill>
          <a:schemeClr val="tx1"/>
        </a:solidFill>
        <a:latin typeface="+mn-lt"/>
        <a:ea typeface="+mn-ea"/>
        <a:cs typeface="+mn-cs"/>
      </a:defRPr>
    </a:lvl1pPr>
    <a:lvl2pPr marL="756144" algn="l" defTabSz="1512289" rtl="0" eaLnBrk="1" latinLnBrk="0" hangingPunct="1">
      <a:defRPr sz="1985" kern="1200">
        <a:solidFill>
          <a:schemeClr val="tx1"/>
        </a:solidFill>
        <a:latin typeface="+mn-lt"/>
        <a:ea typeface="+mn-ea"/>
        <a:cs typeface="+mn-cs"/>
      </a:defRPr>
    </a:lvl2pPr>
    <a:lvl3pPr marL="1512289" algn="l" defTabSz="1512289" rtl="0" eaLnBrk="1" latinLnBrk="0" hangingPunct="1">
      <a:defRPr sz="1985" kern="1200">
        <a:solidFill>
          <a:schemeClr val="tx1"/>
        </a:solidFill>
        <a:latin typeface="+mn-lt"/>
        <a:ea typeface="+mn-ea"/>
        <a:cs typeface="+mn-cs"/>
      </a:defRPr>
    </a:lvl3pPr>
    <a:lvl4pPr marL="2268433" algn="l" defTabSz="1512289" rtl="0" eaLnBrk="1" latinLnBrk="0" hangingPunct="1">
      <a:defRPr sz="1985" kern="1200">
        <a:solidFill>
          <a:schemeClr val="tx1"/>
        </a:solidFill>
        <a:latin typeface="+mn-lt"/>
        <a:ea typeface="+mn-ea"/>
        <a:cs typeface="+mn-cs"/>
      </a:defRPr>
    </a:lvl4pPr>
    <a:lvl5pPr marL="3024579" algn="l" defTabSz="1512289" rtl="0" eaLnBrk="1" latinLnBrk="0" hangingPunct="1">
      <a:defRPr sz="1985" kern="1200">
        <a:solidFill>
          <a:schemeClr val="tx1"/>
        </a:solidFill>
        <a:latin typeface="+mn-lt"/>
        <a:ea typeface="+mn-ea"/>
        <a:cs typeface="+mn-cs"/>
      </a:defRPr>
    </a:lvl5pPr>
    <a:lvl6pPr marL="3780722" algn="l" defTabSz="1512289" rtl="0" eaLnBrk="1" latinLnBrk="0" hangingPunct="1">
      <a:defRPr sz="1985" kern="1200">
        <a:solidFill>
          <a:schemeClr val="tx1"/>
        </a:solidFill>
        <a:latin typeface="+mn-lt"/>
        <a:ea typeface="+mn-ea"/>
        <a:cs typeface="+mn-cs"/>
      </a:defRPr>
    </a:lvl6pPr>
    <a:lvl7pPr marL="4536868" algn="l" defTabSz="1512289" rtl="0" eaLnBrk="1" latinLnBrk="0" hangingPunct="1">
      <a:defRPr sz="1985" kern="1200">
        <a:solidFill>
          <a:schemeClr val="tx1"/>
        </a:solidFill>
        <a:latin typeface="+mn-lt"/>
        <a:ea typeface="+mn-ea"/>
        <a:cs typeface="+mn-cs"/>
      </a:defRPr>
    </a:lvl7pPr>
    <a:lvl8pPr marL="5293011" algn="l" defTabSz="1512289" rtl="0" eaLnBrk="1" latinLnBrk="0" hangingPunct="1">
      <a:defRPr sz="1985" kern="1200">
        <a:solidFill>
          <a:schemeClr val="tx1"/>
        </a:solidFill>
        <a:latin typeface="+mn-lt"/>
        <a:ea typeface="+mn-ea"/>
        <a:cs typeface="+mn-cs"/>
      </a:defRPr>
    </a:lvl8pPr>
    <a:lvl9pPr marL="6049156" algn="l" defTabSz="1512289" rtl="0" eaLnBrk="1" latinLnBrk="0" hangingPunct="1">
      <a:defRPr sz="1985"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42EED-FB72-1301-FC76-FCB11B0730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EE2DF5-A75C-1EF8-3692-510121D0FBB8}"/>
              </a:ext>
            </a:extLst>
          </p:cNvPr>
          <p:cNvSpPr>
            <a:spLocks noGrp="1" noRot="1" noChangeAspect="1"/>
          </p:cNvSpPr>
          <p:nvPr>
            <p:ph type="sldImg"/>
          </p:nvPr>
        </p:nvSpPr>
        <p:spPr>
          <a:xfrm>
            <a:off x="6399213" y="1566863"/>
            <a:ext cx="7305675" cy="4230687"/>
          </a:xfrm>
        </p:spPr>
      </p:sp>
      <p:sp>
        <p:nvSpPr>
          <p:cNvPr id="3" name="Notes Placeholder 2">
            <a:extLst>
              <a:ext uri="{FF2B5EF4-FFF2-40B4-BE49-F238E27FC236}">
                <a16:creationId xmlns:a16="http://schemas.microsoft.com/office/drawing/2014/main" id="{B0AA1F06-8D74-B406-8FD0-3670BB8668E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7DFFE08-9933-5901-F6A7-01FD0313CB60}"/>
              </a:ext>
            </a:extLst>
          </p:cNvPr>
          <p:cNvSpPr>
            <a:spLocks noGrp="1"/>
          </p:cNvSpPr>
          <p:nvPr>
            <p:ph type="sldNum" sz="quarter" idx="5"/>
          </p:nvPr>
        </p:nvSpPr>
        <p:spPr/>
        <p:txBody>
          <a:bodyPr/>
          <a:lstStyle/>
          <a:p>
            <a:fld id="{0AD46A49-33F1-4E37-B648-9B11A846664F}" type="slidenum">
              <a:rPr lang="en-GB" smtClean="0"/>
              <a:t>1</a:t>
            </a:fld>
            <a:endParaRPr lang="en-GB"/>
          </a:p>
        </p:txBody>
      </p:sp>
    </p:spTree>
    <p:extLst>
      <p:ext uri="{BB962C8B-B14F-4D97-AF65-F5344CB8AC3E}">
        <p14:creationId xmlns:p14="http://schemas.microsoft.com/office/powerpoint/2010/main" val="8269188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2564963" y="6137784"/>
            <a:ext cx="29069588" cy="632002"/>
          </a:xfrm>
          <a:prstGeom prst="rect">
            <a:avLst/>
          </a:prstGeom>
        </p:spPr>
        <p:txBody>
          <a:bodyPr wrap="square" lIns="0" tIns="0" rIns="0" bIns="0">
            <a:spAutoFit/>
          </a:bodyPr>
          <a:lstStyle>
            <a:lvl1pPr>
              <a:defRPr sz="4107" b="1" i="0">
                <a:solidFill>
                  <a:schemeClr val="bg1"/>
                </a:solidFill>
                <a:latin typeface="Trebuchet MS"/>
                <a:cs typeface="Trebuchet MS"/>
              </a:defRPr>
            </a:lvl1pPr>
          </a:lstStyle>
          <a:p>
            <a:endParaRPr/>
          </a:p>
        </p:txBody>
      </p:sp>
      <p:sp>
        <p:nvSpPr>
          <p:cNvPr id="3" name="Holder 3"/>
          <p:cNvSpPr>
            <a:spLocks noGrp="1"/>
          </p:cNvSpPr>
          <p:nvPr>
            <p:ph type="subTitle" idx="4"/>
          </p:nvPr>
        </p:nvSpPr>
        <p:spPr>
          <a:xfrm>
            <a:off x="5129929" y="11087611"/>
            <a:ext cx="23939659"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10/16/2026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654238" y="468503"/>
            <a:ext cx="29659382" cy="632002"/>
          </a:xfrm>
          <a:prstGeom prst="rect">
            <a:avLst/>
          </a:prstGeom>
        </p:spPr>
        <p:txBody>
          <a:bodyPr lIns="0" tIns="0" rIns="0" bIns="0"/>
          <a:lstStyle>
            <a:lvl1pPr>
              <a:defRPr sz="4107" b="1" i="0">
                <a:solidFill>
                  <a:schemeClr val="bg1"/>
                </a:solidFill>
                <a:latin typeface="Trebuchet MS"/>
                <a:cs typeface="Trebuchet MS"/>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10/16/2026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ustDataLst>
      <p:tags r:id="rId1"/>
    </p:custDataLst>
  </p:cSld>
  <p:clrMapOvr>
    <a:masterClrMapping/>
  </p:clrMapOvr>
  <p:extLst>
    <p:ext uri="{DCECCB84-F9BA-43D5-87BE-67443E8EF086}">
      <p15:sldGuideLst xmlns:p15="http://schemas.microsoft.com/office/powerpoint/2012/main">
        <p15:guide id="1" orient="horz" pos="6236" userDrawn="1">
          <p15:clr>
            <a:srgbClr val="FBAE40"/>
          </p15:clr>
        </p15:guide>
        <p15:guide id="2" pos="1077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654238" y="468503"/>
            <a:ext cx="29659382" cy="632002"/>
          </a:xfrm>
          <a:prstGeom prst="rect">
            <a:avLst/>
          </a:prstGeom>
        </p:spPr>
        <p:txBody>
          <a:bodyPr lIns="0" tIns="0" rIns="0" bIns="0"/>
          <a:lstStyle>
            <a:lvl1pPr>
              <a:defRPr sz="4107" b="1" i="0">
                <a:solidFill>
                  <a:schemeClr val="bg1"/>
                </a:solidFill>
                <a:latin typeface="Trebuchet MS"/>
                <a:cs typeface="Trebuchet MS"/>
              </a:defRPr>
            </a:lvl1pPr>
          </a:lstStyle>
          <a:p>
            <a:endParaRPr/>
          </a:p>
        </p:txBody>
      </p:sp>
      <p:sp>
        <p:nvSpPr>
          <p:cNvPr id="3" name="Holder 3"/>
          <p:cNvSpPr>
            <a:spLocks noGrp="1"/>
          </p:cNvSpPr>
          <p:nvPr>
            <p:ph sz="half" idx="2"/>
          </p:nvPr>
        </p:nvSpPr>
        <p:spPr>
          <a:xfrm>
            <a:off x="1709978" y="4553842"/>
            <a:ext cx="14876789"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17612751" y="4553842"/>
            <a:ext cx="14876789"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10/16/2026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654238" y="468503"/>
            <a:ext cx="29659382" cy="632002"/>
          </a:xfrm>
          <a:prstGeom prst="rect">
            <a:avLst/>
          </a:prstGeom>
        </p:spPr>
        <p:txBody>
          <a:bodyPr lIns="0" tIns="0" rIns="0" bIns="0"/>
          <a:lstStyle>
            <a:lvl1pPr>
              <a:defRPr sz="4107" b="1" i="0">
                <a:solidFill>
                  <a:schemeClr val="bg1"/>
                </a:solidFill>
                <a:latin typeface="Trebuchet MS"/>
                <a:cs typeface="Trebuchet MS"/>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10/16/2026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10/16/2026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ags" Target="../tags/tag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Holder 3"/>
          <p:cNvSpPr>
            <a:spLocks noGrp="1"/>
          </p:cNvSpPr>
          <p:nvPr>
            <p:ph type="body" idx="1"/>
          </p:nvPr>
        </p:nvSpPr>
        <p:spPr>
          <a:xfrm>
            <a:off x="1709976" y="4553842"/>
            <a:ext cx="30779562"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11627835" y="18413352"/>
            <a:ext cx="10943844"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1709977" y="18413352"/>
            <a:ext cx="7865888"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10/16/2026</a:t>
            </a:fld>
            <a:endParaRPr lang="en-US"/>
          </a:p>
        </p:txBody>
      </p:sp>
      <p:sp>
        <p:nvSpPr>
          <p:cNvPr id="6" name="Holder 6"/>
          <p:cNvSpPr>
            <a:spLocks noGrp="1"/>
          </p:cNvSpPr>
          <p:nvPr>
            <p:ph type="sldNum" sz="quarter" idx="7"/>
          </p:nvPr>
        </p:nvSpPr>
        <p:spPr>
          <a:xfrm>
            <a:off x="24623652" y="18413352"/>
            <a:ext cx="7865888"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
        <p:nvSpPr>
          <p:cNvPr id="7" name="ZoneTexte 6">
            <a:extLst>
              <a:ext uri="{FF2B5EF4-FFF2-40B4-BE49-F238E27FC236}">
                <a16:creationId xmlns:a16="http://schemas.microsoft.com/office/drawing/2014/main" id="{7FE78900-1AAC-8026-3975-AE183CD41611}"/>
              </a:ext>
            </a:extLst>
          </p:cNvPr>
          <p:cNvSpPr txBox="1"/>
          <p:nvPr>
            <p:extLst>
              <p:ext uri="{1162E1C5-73C7-4A58-AE30-91384D911F3F}">
                <p184:classification xmlns:p184="http://schemas.microsoft.com/office/powerpoint/2018/4/main" val="ftr"/>
              </p:ext>
            </p:extLst>
          </p:nvPr>
        </p:nvSpPr>
        <p:spPr>
          <a:xfrm>
            <a:off x="32502475" y="19552920"/>
            <a:ext cx="1665288" cy="182880"/>
          </a:xfrm>
          <a:prstGeom prst="rect">
            <a:avLst/>
          </a:prstGeom>
        </p:spPr>
        <p:txBody>
          <a:bodyPr horzOverflow="overflow" lIns="0" tIns="0" rIns="0" bIns="0">
            <a:spAutoFit/>
          </a:bodyPr>
          <a:lstStyle/>
          <a:p>
            <a:pPr algn="l"/>
            <a:r>
              <a:rPr lang="fr-FR" sz="1200">
                <a:solidFill>
                  <a:srgbClr val="000000">
                    <a:alpha val="50000"/>
                  </a:srgbClr>
                </a:solidFill>
                <a:latin typeface="Aptos" panose="020B0004020202020204" pitchFamily="34" charset="0"/>
              </a:rPr>
              <a:t>BMS Strictly Confidential</a:t>
            </a:r>
          </a:p>
        </p:txBody>
      </p:sp>
    </p:spTree>
    <p:custDataLst>
      <p:tags r:id="rId7"/>
    </p:custData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722179">
        <a:defRPr>
          <a:latin typeface="+mn-lt"/>
          <a:ea typeface="+mn-ea"/>
          <a:cs typeface="+mn-cs"/>
        </a:defRPr>
      </a:lvl2pPr>
      <a:lvl3pPr marL="1444359">
        <a:defRPr>
          <a:latin typeface="+mn-lt"/>
          <a:ea typeface="+mn-ea"/>
          <a:cs typeface="+mn-cs"/>
        </a:defRPr>
      </a:lvl3pPr>
      <a:lvl4pPr marL="2166537">
        <a:defRPr>
          <a:latin typeface="+mn-lt"/>
          <a:ea typeface="+mn-ea"/>
          <a:cs typeface="+mn-cs"/>
        </a:defRPr>
      </a:lvl4pPr>
      <a:lvl5pPr marL="2888716">
        <a:defRPr>
          <a:latin typeface="+mn-lt"/>
          <a:ea typeface="+mn-ea"/>
          <a:cs typeface="+mn-cs"/>
        </a:defRPr>
      </a:lvl5pPr>
      <a:lvl6pPr marL="3610896">
        <a:defRPr>
          <a:latin typeface="+mn-lt"/>
          <a:ea typeface="+mn-ea"/>
          <a:cs typeface="+mn-cs"/>
        </a:defRPr>
      </a:lvl6pPr>
      <a:lvl7pPr marL="4333075">
        <a:defRPr>
          <a:latin typeface="+mn-lt"/>
          <a:ea typeface="+mn-ea"/>
          <a:cs typeface="+mn-cs"/>
        </a:defRPr>
      </a:lvl7pPr>
      <a:lvl8pPr marL="5055253">
        <a:defRPr>
          <a:latin typeface="+mn-lt"/>
          <a:ea typeface="+mn-ea"/>
          <a:cs typeface="+mn-cs"/>
        </a:defRPr>
      </a:lvl8pPr>
      <a:lvl9pPr marL="5777433">
        <a:defRPr>
          <a:latin typeface="+mn-lt"/>
          <a:ea typeface="+mn-ea"/>
          <a:cs typeface="+mn-cs"/>
        </a:defRPr>
      </a:lvl9pPr>
    </p:bodyStyle>
    <p:otherStyle>
      <a:lvl1pPr marL="0">
        <a:defRPr>
          <a:latin typeface="+mn-lt"/>
          <a:ea typeface="+mn-ea"/>
          <a:cs typeface="+mn-cs"/>
        </a:defRPr>
      </a:lvl1pPr>
      <a:lvl2pPr marL="722179">
        <a:defRPr>
          <a:latin typeface="+mn-lt"/>
          <a:ea typeface="+mn-ea"/>
          <a:cs typeface="+mn-cs"/>
        </a:defRPr>
      </a:lvl2pPr>
      <a:lvl3pPr marL="1444359">
        <a:defRPr>
          <a:latin typeface="+mn-lt"/>
          <a:ea typeface="+mn-ea"/>
          <a:cs typeface="+mn-cs"/>
        </a:defRPr>
      </a:lvl3pPr>
      <a:lvl4pPr marL="2166537">
        <a:defRPr>
          <a:latin typeface="+mn-lt"/>
          <a:ea typeface="+mn-ea"/>
          <a:cs typeface="+mn-cs"/>
        </a:defRPr>
      </a:lvl4pPr>
      <a:lvl5pPr marL="2888716">
        <a:defRPr>
          <a:latin typeface="+mn-lt"/>
          <a:ea typeface="+mn-ea"/>
          <a:cs typeface="+mn-cs"/>
        </a:defRPr>
      </a:lvl5pPr>
      <a:lvl6pPr marL="3610896">
        <a:defRPr>
          <a:latin typeface="+mn-lt"/>
          <a:ea typeface="+mn-ea"/>
          <a:cs typeface="+mn-cs"/>
        </a:defRPr>
      </a:lvl6pPr>
      <a:lvl7pPr marL="4333075">
        <a:defRPr>
          <a:latin typeface="+mn-lt"/>
          <a:ea typeface="+mn-ea"/>
          <a:cs typeface="+mn-cs"/>
        </a:defRPr>
      </a:lvl7pPr>
      <a:lvl8pPr marL="5055253">
        <a:defRPr>
          <a:latin typeface="+mn-lt"/>
          <a:ea typeface="+mn-ea"/>
          <a:cs typeface="+mn-cs"/>
        </a:defRPr>
      </a:lvl8pPr>
      <a:lvl9pPr marL="5777433">
        <a:defRPr>
          <a:latin typeface="+mn-lt"/>
          <a:ea typeface="+mn-ea"/>
          <a:cs typeface="+mn-cs"/>
        </a:defRPr>
      </a:lvl9pPr>
    </p:otherStyle>
  </p:txStyles>
  <p:extLst>
    <p:ext uri="{27BBF7A9-308A-43DC-89C8-2F10F3537804}">
      <p15:sldGuideLst xmlns:p15="http://schemas.microsoft.com/office/powerpoint/2012/main">
        <p15:guide id="1" orient="horz" pos="6236" userDrawn="1">
          <p15:clr>
            <a:srgbClr val="F26B43"/>
          </p15:clr>
        </p15:guide>
        <p15:guide id="2" pos="1077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chart" Target="../charts/chart1.xml"/><Relationship Id="rId5" Type="http://schemas.openxmlformats.org/officeDocument/2006/relationships/image" Target="../media/image2.png"/><Relationship Id="rId4"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34959E-B30A-C3D9-D338-F73BD1F10159}"/>
            </a:ext>
          </a:extLst>
        </p:cNvPr>
        <p:cNvGrpSpPr/>
        <p:nvPr/>
      </p:nvGrpSpPr>
      <p:grpSpPr>
        <a:xfrm>
          <a:off x="0" y="0"/>
          <a:ext cx="0" cy="0"/>
          <a:chOff x="0" y="0"/>
          <a:chExt cx="0" cy="0"/>
        </a:xfrm>
      </p:grpSpPr>
      <p:sp>
        <p:nvSpPr>
          <p:cNvPr id="16" name="object 16">
            <a:extLst>
              <a:ext uri="{FF2B5EF4-FFF2-40B4-BE49-F238E27FC236}">
                <a16:creationId xmlns:a16="http://schemas.microsoft.com/office/drawing/2014/main" id="{023F7DA1-DB01-1397-C29D-C141C5ABBF22}"/>
              </a:ext>
            </a:extLst>
          </p:cNvPr>
          <p:cNvSpPr/>
          <p:nvPr/>
        </p:nvSpPr>
        <p:spPr>
          <a:xfrm>
            <a:off x="8879271" y="3582304"/>
            <a:ext cx="11735009" cy="7665969"/>
          </a:xfrm>
          <a:prstGeom prst="roundRect">
            <a:avLst>
              <a:gd name="adj" fmla="val 3285"/>
            </a:avLst>
          </a:prstGeom>
          <a:solidFill>
            <a:srgbClr val="F0D6E7"/>
          </a:solidFill>
        </p:spPr>
        <p:txBody>
          <a:bodyPr wrap="square" lIns="0" tIns="0" rIns="0" bIns="0" rtlCol="0"/>
          <a:lstStyle/>
          <a:p>
            <a:endParaRPr lang="en-US" noProof="0" dirty="0"/>
          </a:p>
        </p:txBody>
      </p:sp>
      <p:sp>
        <p:nvSpPr>
          <p:cNvPr id="3" name="Rectangle : coins arrondis 2">
            <a:extLst>
              <a:ext uri="{FF2B5EF4-FFF2-40B4-BE49-F238E27FC236}">
                <a16:creationId xmlns:a16="http://schemas.microsoft.com/office/drawing/2014/main" id="{6127D67B-A0B2-3F57-80B7-AF90DFA946A7}"/>
              </a:ext>
            </a:extLst>
          </p:cNvPr>
          <p:cNvSpPr/>
          <p:nvPr/>
        </p:nvSpPr>
        <p:spPr>
          <a:xfrm>
            <a:off x="9119560" y="4838330"/>
            <a:ext cx="8632945" cy="5956006"/>
          </a:xfrm>
          <a:prstGeom prst="roundRect">
            <a:avLst>
              <a:gd name="adj" fmla="val 8901"/>
            </a:avLst>
          </a:prstGeom>
          <a:solidFill>
            <a:schemeClr val="bg1"/>
          </a:solidFill>
          <a:ln w="6350">
            <a:solidFill>
              <a:srgbClr val="B9348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466" name="Image 465">
            <a:extLst>
              <a:ext uri="{FF2B5EF4-FFF2-40B4-BE49-F238E27FC236}">
                <a16:creationId xmlns:a16="http://schemas.microsoft.com/office/drawing/2014/main" id="{74CB2902-CE57-357C-C161-549F8F53CA5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877474" y="4905720"/>
            <a:ext cx="8036905" cy="5521250"/>
          </a:xfrm>
          <a:prstGeom prst="rect">
            <a:avLst/>
          </a:prstGeom>
          <a:noFill/>
        </p:spPr>
      </p:pic>
      <p:grpSp>
        <p:nvGrpSpPr>
          <p:cNvPr id="25" name="Group 16">
            <a:extLst>
              <a:ext uri="{FF2B5EF4-FFF2-40B4-BE49-F238E27FC236}">
                <a16:creationId xmlns:a16="http://schemas.microsoft.com/office/drawing/2014/main" id="{712D438F-353B-966F-6919-4DAF8BB54C37}"/>
              </a:ext>
            </a:extLst>
          </p:cNvPr>
          <p:cNvGrpSpPr/>
          <p:nvPr/>
        </p:nvGrpSpPr>
        <p:grpSpPr>
          <a:xfrm>
            <a:off x="444150" y="236016"/>
            <a:ext cx="33253713" cy="3152465"/>
            <a:chOff x="444150" y="465161"/>
            <a:chExt cx="33316513" cy="2268795"/>
          </a:xfrm>
          <a:solidFill>
            <a:srgbClr val="B9348B"/>
          </a:solidFill>
        </p:grpSpPr>
        <p:sp>
          <p:nvSpPr>
            <p:cNvPr id="26" name="bg object 20">
              <a:extLst>
                <a:ext uri="{FF2B5EF4-FFF2-40B4-BE49-F238E27FC236}">
                  <a16:creationId xmlns:a16="http://schemas.microsoft.com/office/drawing/2014/main" id="{B65F850D-F73A-3B00-0267-E7C0F67C049E}"/>
                </a:ext>
              </a:extLst>
            </p:cNvPr>
            <p:cNvSpPr/>
            <p:nvPr/>
          </p:nvSpPr>
          <p:spPr>
            <a:xfrm>
              <a:off x="444150" y="465161"/>
              <a:ext cx="33311578" cy="2268795"/>
            </a:xfrm>
            <a:prstGeom prst="roundRect">
              <a:avLst>
                <a:gd name="adj" fmla="val 13826"/>
              </a:avLst>
            </a:prstGeom>
            <a:grpFill/>
            <a:ln>
              <a:solidFill>
                <a:srgbClr val="B9348B"/>
              </a:solidFill>
            </a:ln>
          </p:spPr>
          <p:txBody>
            <a:bodyPr wrap="square" lIns="0" tIns="0" rIns="0" bIns="0" rtlCol="0"/>
            <a:lstStyle/>
            <a:p>
              <a:endParaRPr lang="en-US" noProof="0" dirty="0"/>
            </a:p>
          </p:txBody>
        </p:sp>
        <p:sp>
          <p:nvSpPr>
            <p:cNvPr id="27" name="bg object 20">
              <a:extLst>
                <a:ext uri="{FF2B5EF4-FFF2-40B4-BE49-F238E27FC236}">
                  <a16:creationId xmlns:a16="http://schemas.microsoft.com/office/drawing/2014/main" id="{40BC32DF-2FBD-2030-5EB4-2551B16743F2}"/>
                </a:ext>
              </a:extLst>
            </p:cNvPr>
            <p:cNvSpPr/>
            <p:nvPr userDrawn="1"/>
          </p:nvSpPr>
          <p:spPr>
            <a:xfrm>
              <a:off x="30569174" y="465161"/>
              <a:ext cx="3191489" cy="2268795"/>
            </a:xfrm>
            <a:prstGeom prst="rect">
              <a:avLst/>
            </a:prstGeom>
            <a:grpFill/>
            <a:ln>
              <a:solidFill>
                <a:srgbClr val="B9348B"/>
              </a:solidFill>
            </a:ln>
          </p:spPr>
          <p:txBody>
            <a:bodyPr wrap="square" lIns="0" tIns="0" rIns="0" bIns="0" rtlCol="0"/>
            <a:lstStyle/>
            <a:p>
              <a:endParaRPr lang="en-US" noProof="0" dirty="0"/>
            </a:p>
          </p:txBody>
        </p:sp>
      </p:grpSp>
      <p:sp>
        <p:nvSpPr>
          <p:cNvPr id="32" name="object 32">
            <a:extLst>
              <a:ext uri="{FF2B5EF4-FFF2-40B4-BE49-F238E27FC236}">
                <a16:creationId xmlns:a16="http://schemas.microsoft.com/office/drawing/2014/main" id="{734C3519-0DEE-ABC3-8D9F-A4FF83EECF57}"/>
              </a:ext>
            </a:extLst>
          </p:cNvPr>
          <p:cNvSpPr txBox="1"/>
          <p:nvPr/>
        </p:nvSpPr>
        <p:spPr>
          <a:xfrm>
            <a:off x="17949243" y="4976294"/>
            <a:ext cx="2403362" cy="5426995"/>
          </a:xfrm>
          <a:prstGeom prst="rect">
            <a:avLst/>
          </a:prstGeom>
        </p:spPr>
        <p:txBody>
          <a:bodyPr vert="horz" wrap="square" lIns="0" tIns="10030" rIns="0" bIns="0" rtlCol="0">
            <a:spAutoFit/>
          </a:bodyPr>
          <a:lstStyle/>
          <a:p>
            <a:pPr lvl="0" algn="ctr"/>
            <a:r>
              <a:rPr lang="en-US" sz="2200" b="1" noProof="0" dirty="0">
                <a:solidFill>
                  <a:srgbClr val="000000"/>
                </a:solidFill>
                <a:latin typeface="Trebuchet MS"/>
              </a:rPr>
              <a:t>In this largest French real-world cohort of patients with MIUC and tumor cell PD-L1 ≥1% receiving adjuvant nivolumab, DFS outcomes were consistent with those reported in </a:t>
            </a:r>
            <a:r>
              <a:rPr lang="en-US" sz="2200" b="1" noProof="0" dirty="0" err="1">
                <a:solidFill>
                  <a:srgbClr val="000000"/>
                </a:solidFill>
                <a:latin typeface="Trebuchet MS"/>
              </a:rPr>
              <a:t>CheckMate</a:t>
            </a:r>
            <a:r>
              <a:rPr lang="en-US" sz="2200" b="1" noProof="0" dirty="0">
                <a:solidFill>
                  <a:srgbClr val="000000"/>
                </a:solidFill>
                <a:latin typeface="Trebuchet MS"/>
              </a:rPr>
              <a:t> 274</a:t>
            </a:r>
            <a:r>
              <a:rPr lang="en-US" sz="2200" b="1" baseline="30000" noProof="0" dirty="0">
                <a:solidFill>
                  <a:srgbClr val="000000"/>
                </a:solidFill>
                <a:latin typeface="Trebuchet MS"/>
              </a:rPr>
              <a:t>2,3,4</a:t>
            </a:r>
            <a:r>
              <a:rPr lang="en-US" sz="2200" b="1" noProof="0" dirty="0">
                <a:solidFill>
                  <a:srgbClr val="000000"/>
                </a:solidFill>
                <a:latin typeface="Trebuchet MS"/>
              </a:rPr>
              <a:t> and no new safety signals were identified.</a:t>
            </a:r>
          </a:p>
          <a:p>
            <a:pPr marL="342900" lvl="0" indent="-342900" algn="ctr">
              <a:buFont typeface="Arial" panose="020B0604020202020204" pitchFamily="34" charset="0"/>
              <a:buChar char="•"/>
            </a:pPr>
            <a:endParaRPr lang="en-US" sz="2200" b="1" noProof="0" dirty="0">
              <a:solidFill>
                <a:srgbClr val="000000"/>
              </a:solidFill>
              <a:latin typeface="Trebuchet MS"/>
            </a:endParaRPr>
          </a:p>
        </p:txBody>
      </p:sp>
      <p:sp>
        <p:nvSpPr>
          <p:cNvPr id="33" name="object 33">
            <a:extLst>
              <a:ext uri="{FF2B5EF4-FFF2-40B4-BE49-F238E27FC236}">
                <a16:creationId xmlns:a16="http://schemas.microsoft.com/office/drawing/2014/main" id="{238C4473-16E6-85EB-87BF-86B4E64FC0AC}"/>
              </a:ext>
            </a:extLst>
          </p:cNvPr>
          <p:cNvSpPr txBox="1"/>
          <p:nvPr/>
        </p:nvSpPr>
        <p:spPr>
          <a:xfrm>
            <a:off x="9237934" y="3663752"/>
            <a:ext cx="4965873" cy="470944"/>
          </a:xfrm>
          <a:prstGeom prst="rect">
            <a:avLst/>
          </a:prstGeom>
        </p:spPr>
        <p:txBody>
          <a:bodyPr vert="horz" wrap="square" lIns="0" tIns="21063" rIns="0" bIns="0" rtlCol="0">
            <a:spAutoFit/>
          </a:bodyPr>
          <a:lstStyle/>
          <a:p>
            <a:pPr marL="20060">
              <a:spcBef>
                <a:spcPts val="166"/>
              </a:spcBef>
            </a:pPr>
            <a:r>
              <a:rPr lang="en-US" sz="2922" b="1" spc="-16" noProof="0" dirty="0">
                <a:solidFill>
                  <a:srgbClr val="000000"/>
                </a:solidFill>
                <a:latin typeface="Trebuchet MS"/>
                <a:cs typeface="Trebuchet MS"/>
              </a:rPr>
              <a:t>Key Figure and Conclusions</a:t>
            </a:r>
            <a:endParaRPr lang="en-US" sz="1342" noProof="0" dirty="0">
              <a:solidFill>
                <a:srgbClr val="000000"/>
              </a:solidFill>
              <a:latin typeface="Trebuchet MS"/>
              <a:cs typeface="Trebuchet MS"/>
            </a:endParaRPr>
          </a:p>
        </p:txBody>
      </p:sp>
      <p:grpSp>
        <p:nvGrpSpPr>
          <p:cNvPr id="31" name="Groupe 30">
            <a:extLst>
              <a:ext uri="{FF2B5EF4-FFF2-40B4-BE49-F238E27FC236}">
                <a16:creationId xmlns:a16="http://schemas.microsoft.com/office/drawing/2014/main" id="{916A62CA-6E42-02AD-26A2-ED0569B2081E}"/>
              </a:ext>
            </a:extLst>
          </p:cNvPr>
          <p:cNvGrpSpPr/>
          <p:nvPr/>
        </p:nvGrpSpPr>
        <p:grpSpPr>
          <a:xfrm>
            <a:off x="441771" y="3578341"/>
            <a:ext cx="8192164" cy="3320092"/>
            <a:chOff x="441771" y="3478651"/>
            <a:chExt cx="8192164" cy="3320092"/>
          </a:xfrm>
        </p:grpSpPr>
        <p:sp>
          <p:nvSpPr>
            <p:cNvPr id="11" name="object 11">
              <a:extLst>
                <a:ext uri="{FF2B5EF4-FFF2-40B4-BE49-F238E27FC236}">
                  <a16:creationId xmlns:a16="http://schemas.microsoft.com/office/drawing/2014/main" id="{85AC8EAA-868F-B017-A5D0-9C54DD1ADB88}"/>
                </a:ext>
              </a:extLst>
            </p:cNvPr>
            <p:cNvSpPr/>
            <p:nvPr/>
          </p:nvSpPr>
          <p:spPr>
            <a:xfrm>
              <a:off x="441771" y="3478651"/>
              <a:ext cx="8192164" cy="3320092"/>
            </a:xfrm>
            <a:prstGeom prst="roundRect">
              <a:avLst>
                <a:gd name="adj" fmla="val 6649"/>
              </a:avLst>
            </a:prstGeom>
            <a:ln w="7252">
              <a:solidFill>
                <a:srgbClr val="B9348B"/>
              </a:solidFill>
            </a:ln>
          </p:spPr>
          <p:txBody>
            <a:bodyPr wrap="square" lIns="0" tIns="0" rIns="0" bIns="0" rtlCol="0"/>
            <a:lstStyle/>
            <a:p>
              <a:endParaRPr lang="en-US" noProof="0" dirty="0"/>
            </a:p>
          </p:txBody>
        </p:sp>
        <p:grpSp>
          <p:nvGrpSpPr>
            <p:cNvPr id="28" name="Groupe 27">
              <a:extLst>
                <a:ext uri="{FF2B5EF4-FFF2-40B4-BE49-F238E27FC236}">
                  <a16:creationId xmlns:a16="http://schemas.microsoft.com/office/drawing/2014/main" id="{727226D3-1746-DB22-6239-9776F7A2808E}"/>
                </a:ext>
              </a:extLst>
            </p:cNvPr>
            <p:cNvGrpSpPr/>
            <p:nvPr/>
          </p:nvGrpSpPr>
          <p:grpSpPr>
            <a:xfrm>
              <a:off x="443885" y="3481006"/>
              <a:ext cx="8185065" cy="481442"/>
              <a:chOff x="443885" y="3521786"/>
              <a:chExt cx="8185065" cy="481442"/>
            </a:xfrm>
          </p:grpSpPr>
          <p:sp>
            <p:nvSpPr>
              <p:cNvPr id="12" name="object 12">
                <a:extLst>
                  <a:ext uri="{FF2B5EF4-FFF2-40B4-BE49-F238E27FC236}">
                    <a16:creationId xmlns:a16="http://schemas.microsoft.com/office/drawing/2014/main" id="{3905C953-4A5A-4B20-6567-3AA37F9F8EFA}"/>
                  </a:ext>
                </a:extLst>
              </p:cNvPr>
              <p:cNvSpPr/>
              <p:nvPr/>
            </p:nvSpPr>
            <p:spPr>
              <a:xfrm>
                <a:off x="443885" y="3521786"/>
                <a:ext cx="8185065" cy="481442"/>
              </a:xfrm>
              <a:prstGeom prst="round2SameRect">
                <a:avLst>
                  <a:gd name="adj1" fmla="val 30580"/>
                  <a:gd name="adj2" fmla="val 0"/>
                </a:avLst>
              </a:prstGeom>
              <a:solidFill>
                <a:srgbClr val="B9348B"/>
              </a:solidFill>
              <a:ln>
                <a:solidFill>
                  <a:srgbClr val="B9348B"/>
                </a:solidFill>
              </a:ln>
            </p:spPr>
            <p:txBody>
              <a:bodyPr wrap="square" lIns="0" tIns="0" rIns="0" bIns="0" rtlCol="0"/>
              <a:lstStyle/>
              <a:p>
                <a:endParaRPr lang="en-US" noProof="0" dirty="0"/>
              </a:p>
            </p:txBody>
          </p:sp>
          <p:sp>
            <p:nvSpPr>
              <p:cNvPr id="18" name="object 18">
                <a:extLst>
                  <a:ext uri="{FF2B5EF4-FFF2-40B4-BE49-F238E27FC236}">
                    <a16:creationId xmlns:a16="http://schemas.microsoft.com/office/drawing/2014/main" id="{FAC4EB99-AC38-0F9B-3029-DAE1D863DA05}"/>
                  </a:ext>
                </a:extLst>
              </p:cNvPr>
              <p:cNvSpPr txBox="1"/>
              <p:nvPr/>
            </p:nvSpPr>
            <p:spPr>
              <a:xfrm>
                <a:off x="550149" y="3586431"/>
                <a:ext cx="7776767" cy="326737"/>
              </a:xfrm>
              <a:prstGeom prst="rect">
                <a:avLst/>
              </a:prstGeom>
            </p:spPr>
            <p:txBody>
              <a:bodyPr vert="horz" wrap="square" lIns="0" tIns="21063" rIns="0" bIns="0" rtlCol="0">
                <a:spAutoFit/>
              </a:bodyPr>
              <a:lstStyle/>
              <a:p>
                <a:pPr marL="68206">
                  <a:spcBef>
                    <a:spcPts val="166"/>
                  </a:spcBef>
                </a:pPr>
                <a:r>
                  <a:rPr lang="en-US" sz="1985" b="1" noProof="0" dirty="0">
                    <a:solidFill>
                      <a:srgbClr val="FFFFFF"/>
                    </a:solidFill>
                    <a:latin typeface="Trebuchet MS"/>
                    <a:cs typeface="Trebuchet MS"/>
                  </a:rPr>
                  <a:t>Background</a:t>
                </a:r>
                <a:endParaRPr lang="en-US" sz="1985" noProof="0" dirty="0">
                  <a:latin typeface="Trebuchet MS"/>
                  <a:cs typeface="Trebuchet MS"/>
                </a:endParaRPr>
              </a:p>
            </p:txBody>
          </p:sp>
        </p:grpSp>
      </p:grpSp>
      <p:sp>
        <p:nvSpPr>
          <p:cNvPr id="345" name="object 19">
            <a:extLst>
              <a:ext uri="{FF2B5EF4-FFF2-40B4-BE49-F238E27FC236}">
                <a16:creationId xmlns:a16="http://schemas.microsoft.com/office/drawing/2014/main" id="{972410D2-A490-F267-DFD8-497EC5843347}"/>
              </a:ext>
            </a:extLst>
          </p:cNvPr>
          <p:cNvSpPr txBox="1"/>
          <p:nvPr/>
        </p:nvSpPr>
        <p:spPr>
          <a:xfrm>
            <a:off x="586271" y="7641711"/>
            <a:ext cx="8019731" cy="2008242"/>
          </a:xfrm>
          <a:prstGeom prst="rect">
            <a:avLst/>
          </a:prstGeom>
        </p:spPr>
        <p:txBody>
          <a:bodyPr vert="horz" wrap="square" lIns="0" tIns="0" rIns="0" bIns="0" rtlCol="0">
            <a:spAutoFit/>
          </a:bodyPr>
          <a:lstStyle/>
          <a:p>
            <a:pPr marL="285750" lvl="0" indent="-285750">
              <a:buFont typeface="Arial" panose="020B0604020202020204" pitchFamily="34" charset="0"/>
              <a:buChar char="•"/>
            </a:pPr>
            <a:r>
              <a:rPr lang="en-US" sz="1450" noProof="0" dirty="0">
                <a:latin typeface="+mj-lt"/>
              </a:rPr>
              <a:t>URADJ </a:t>
            </a:r>
            <a:r>
              <a:rPr lang="en-US" sz="1450" i="1" noProof="0" dirty="0">
                <a:latin typeface="+mj-lt"/>
              </a:rPr>
              <a:t>(ClinicalTrials.gov identifier </a:t>
            </a:r>
            <a:r>
              <a:rPr lang="en-US" sz="1450" noProof="0" dirty="0">
                <a:latin typeface="+mj-lt"/>
              </a:rPr>
              <a:t>NCT06421311) was an ambispective observational study of patients with MIUC receiving adjuvant nivolumab in France (</a:t>
            </a:r>
            <a:r>
              <a:rPr lang="en-US" sz="1450" b="1" noProof="0" dirty="0">
                <a:latin typeface="+mj-lt"/>
              </a:rPr>
              <a:t>Figure 1</a:t>
            </a:r>
            <a:r>
              <a:rPr lang="en-US" sz="1450" noProof="0" dirty="0">
                <a:latin typeface="+mj-lt"/>
              </a:rPr>
              <a:t>).</a:t>
            </a:r>
          </a:p>
          <a:p>
            <a:pPr marL="285750" lvl="0" indent="-285750">
              <a:buFont typeface="Arial" panose="020B0604020202020204" pitchFamily="34" charset="0"/>
              <a:buChar char="•"/>
            </a:pPr>
            <a:r>
              <a:rPr lang="en-US" sz="1450" noProof="0" dirty="0">
                <a:latin typeface="+mj-lt"/>
              </a:rPr>
              <a:t>Patients who started nivolumab between September 2022 and 31 July 2024 were included in the retrospective cohort, while those who started nivolumab after 31 July 31 2024 were recruited prospectively.</a:t>
            </a:r>
          </a:p>
          <a:p>
            <a:pPr marL="285750" lvl="0" indent="-285750">
              <a:buFont typeface="Arial" panose="020B0604020202020204" pitchFamily="34" charset="0"/>
              <a:buChar char="•"/>
            </a:pPr>
            <a:r>
              <a:rPr lang="en-US" sz="1450" noProof="0" dirty="0">
                <a:latin typeface="+mj-lt"/>
              </a:rPr>
              <a:t>Patients were followed until death, withdrawal of consent, loss of contact, or the end of the study, whichever occurred first.</a:t>
            </a:r>
          </a:p>
          <a:p>
            <a:pPr marL="285750" lvl="0" indent="-285750">
              <a:buFont typeface="Arial" panose="020B0604020202020204" pitchFamily="34" charset="0"/>
              <a:buChar char="•"/>
            </a:pPr>
            <a:r>
              <a:rPr lang="en-US" sz="1450" noProof="0" dirty="0">
                <a:latin typeface="+mj-lt"/>
              </a:rPr>
              <a:t>The study was terminated early; median inclusion period 8.8 months (last patient in 2 April 2025).</a:t>
            </a:r>
          </a:p>
        </p:txBody>
      </p:sp>
      <p:sp>
        <p:nvSpPr>
          <p:cNvPr id="449" name="object 68">
            <a:extLst>
              <a:ext uri="{FF2B5EF4-FFF2-40B4-BE49-F238E27FC236}">
                <a16:creationId xmlns:a16="http://schemas.microsoft.com/office/drawing/2014/main" id="{33E2C0CD-2FEC-4F48-FAB3-F4DF2F492A14}"/>
              </a:ext>
            </a:extLst>
          </p:cNvPr>
          <p:cNvSpPr txBox="1"/>
          <p:nvPr/>
        </p:nvSpPr>
        <p:spPr>
          <a:xfrm>
            <a:off x="32004000" y="566876"/>
            <a:ext cx="1510661" cy="505530"/>
          </a:xfrm>
          <a:prstGeom prst="rect">
            <a:avLst/>
          </a:prstGeom>
        </p:spPr>
        <p:txBody>
          <a:bodyPr vert="horz" wrap="square" lIns="0" tIns="19057" rIns="0" bIns="0" rtlCol="0">
            <a:spAutoFit/>
          </a:bodyPr>
          <a:lstStyle/>
          <a:p>
            <a:pPr marL="20060" algn="r">
              <a:spcBef>
                <a:spcPts val="150"/>
              </a:spcBef>
            </a:pPr>
            <a:r>
              <a:rPr lang="en-US" sz="3160" b="1" noProof="0" dirty="0">
                <a:solidFill>
                  <a:srgbClr val="FFFFFF"/>
                </a:solidFill>
                <a:latin typeface="Trebuchet MS"/>
                <a:cs typeface="Trebuchet MS"/>
              </a:rPr>
              <a:t>4807eP</a:t>
            </a:r>
            <a:endParaRPr lang="en-US" sz="3160" noProof="0" dirty="0">
              <a:latin typeface="Trebuchet MS"/>
              <a:cs typeface="Trebuchet MS"/>
            </a:endParaRPr>
          </a:p>
        </p:txBody>
      </p:sp>
      <p:sp>
        <p:nvSpPr>
          <p:cNvPr id="455" name="object 94" descr="$PPTXTitle">
            <a:extLst>
              <a:ext uri="{FF2B5EF4-FFF2-40B4-BE49-F238E27FC236}">
                <a16:creationId xmlns:a16="http://schemas.microsoft.com/office/drawing/2014/main" id="{FBD2199A-14E6-39F4-E227-C4FC69CEBCB4}"/>
              </a:ext>
            </a:extLst>
          </p:cNvPr>
          <p:cNvSpPr txBox="1">
            <a:spLocks noGrp="1"/>
          </p:cNvSpPr>
          <p:nvPr>
            <p:ph type="title"/>
          </p:nvPr>
        </p:nvSpPr>
        <p:spPr>
          <a:xfrm>
            <a:off x="654238" y="468503"/>
            <a:ext cx="30441078" cy="1456058"/>
          </a:xfrm>
          <a:prstGeom prst="rect">
            <a:avLst/>
          </a:prstGeom>
        </p:spPr>
        <p:txBody>
          <a:bodyPr vert="horz" wrap="square" lIns="0" tIns="111333" rIns="0" bIns="0" rtlCol="0">
            <a:spAutoFit/>
          </a:bodyPr>
          <a:lstStyle/>
          <a:p>
            <a:pPr marL="20060" marR="8024">
              <a:lnSpc>
                <a:spcPts val="5200"/>
              </a:lnSpc>
              <a:spcBef>
                <a:spcPts val="877"/>
              </a:spcBef>
            </a:pPr>
            <a:r>
              <a:rPr lang="en-US" sz="6000" noProof="0" dirty="0"/>
              <a:t>Real-world outcomes of adjuvant nivolumab in patients with localized muscle invasive urothelial carcinoma: the ambispective URADJ study</a:t>
            </a:r>
            <a:endParaRPr lang="en-US" sz="6000" spc="-16" noProof="0" dirty="0"/>
          </a:p>
        </p:txBody>
      </p:sp>
      <p:sp>
        <p:nvSpPr>
          <p:cNvPr id="456" name="object 95">
            <a:extLst>
              <a:ext uri="{FF2B5EF4-FFF2-40B4-BE49-F238E27FC236}">
                <a16:creationId xmlns:a16="http://schemas.microsoft.com/office/drawing/2014/main" id="{8E927CCF-0FE5-CFE3-F064-77193422E8F1}"/>
              </a:ext>
            </a:extLst>
          </p:cNvPr>
          <p:cNvSpPr txBox="1"/>
          <p:nvPr/>
        </p:nvSpPr>
        <p:spPr>
          <a:xfrm>
            <a:off x="694228" y="1907239"/>
            <a:ext cx="30401088" cy="1342553"/>
          </a:xfrm>
          <a:prstGeom prst="rect">
            <a:avLst/>
          </a:prstGeom>
        </p:spPr>
        <p:txBody>
          <a:bodyPr vert="horz" wrap="square" lIns="0" tIns="107321" rIns="0" bIns="0" rtlCol="0">
            <a:spAutoFit/>
          </a:bodyPr>
          <a:lstStyle/>
          <a:p>
            <a:r>
              <a:rPr lang="en-US" sz="2500" b="1" spc="-32" noProof="0" dirty="0">
                <a:solidFill>
                  <a:schemeClr val="bg1"/>
                </a:solidFill>
                <a:latin typeface="+mn-lt"/>
              </a:rPr>
              <a:t>Y. Neuzillet</a:t>
            </a:r>
            <a:r>
              <a:rPr lang="en-US" sz="2500" b="1" spc="-32" baseline="30000" noProof="0" dirty="0">
                <a:solidFill>
                  <a:schemeClr val="bg1"/>
                </a:solidFill>
                <a:latin typeface="+mn-lt"/>
              </a:rPr>
              <a:t>1</a:t>
            </a:r>
            <a:r>
              <a:rPr lang="en-US" sz="2500" b="1" spc="-32" noProof="0" dirty="0">
                <a:solidFill>
                  <a:schemeClr val="bg1"/>
                </a:solidFill>
                <a:latin typeface="+mn-lt"/>
              </a:rPr>
              <a:t>, C. Thibault</a:t>
            </a:r>
            <a:r>
              <a:rPr lang="en-US" sz="2500" b="1" spc="-32" baseline="30000" noProof="0" dirty="0">
                <a:solidFill>
                  <a:schemeClr val="bg1"/>
                </a:solidFill>
                <a:latin typeface="+mn-lt"/>
              </a:rPr>
              <a:t>2</a:t>
            </a:r>
            <a:r>
              <a:rPr lang="en-US" sz="2500" b="1" spc="-32" noProof="0" dirty="0">
                <a:solidFill>
                  <a:schemeClr val="bg1"/>
                </a:solidFill>
                <a:latin typeface="+mn-lt"/>
              </a:rPr>
              <a:t>, G. Pignot</a:t>
            </a:r>
            <a:r>
              <a:rPr lang="en-US" sz="2500" b="1" spc="-32" baseline="30000" noProof="0" dirty="0">
                <a:solidFill>
                  <a:schemeClr val="bg1"/>
                </a:solidFill>
                <a:latin typeface="+mn-lt"/>
              </a:rPr>
              <a:t>3</a:t>
            </a:r>
            <a:r>
              <a:rPr lang="en-US" sz="2500" b="1" spc="-32" noProof="0" dirty="0">
                <a:solidFill>
                  <a:schemeClr val="bg1"/>
                </a:solidFill>
                <a:latin typeface="+mn-lt"/>
              </a:rPr>
              <a:t>, M. Gross-Goupil</a:t>
            </a:r>
            <a:r>
              <a:rPr lang="en-US" sz="2500" b="1" spc="-32" baseline="30000" noProof="0" dirty="0">
                <a:solidFill>
                  <a:schemeClr val="bg1"/>
                </a:solidFill>
                <a:latin typeface="+mn-lt"/>
              </a:rPr>
              <a:t>4</a:t>
            </a:r>
            <a:r>
              <a:rPr lang="en-US" sz="2500" b="1" spc="-32" noProof="0" dirty="0">
                <a:solidFill>
                  <a:schemeClr val="bg1"/>
                </a:solidFill>
                <a:latin typeface="+mn-lt"/>
              </a:rPr>
              <a:t>, R. Kokorian</a:t>
            </a:r>
            <a:r>
              <a:rPr lang="en-US" sz="2500" b="1" spc="-32" baseline="30000" noProof="0" dirty="0">
                <a:solidFill>
                  <a:schemeClr val="bg1"/>
                </a:solidFill>
                <a:latin typeface="+mn-lt"/>
              </a:rPr>
              <a:t>5</a:t>
            </a:r>
            <a:r>
              <a:rPr lang="en-US" sz="2500" b="1" spc="-32" noProof="0" dirty="0">
                <a:solidFill>
                  <a:schemeClr val="bg1"/>
                </a:solidFill>
                <a:latin typeface="+mn-lt"/>
              </a:rPr>
              <a:t>, A. Moreira</a:t>
            </a:r>
            <a:r>
              <a:rPr lang="en-US" sz="2500" b="1" spc="-32" baseline="30000" noProof="0" dirty="0">
                <a:solidFill>
                  <a:schemeClr val="bg1"/>
                </a:solidFill>
                <a:latin typeface="+mn-lt"/>
              </a:rPr>
              <a:t>6</a:t>
            </a:r>
            <a:r>
              <a:rPr lang="en-US" sz="2500" b="1" spc="-32" noProof="0" dirty="0">
                <a:solidFill>
                  <a:schemeClr val="bg1"/>
                </a:solidFill>
                <a:latin typeface="+mn-lt"/>
              </a:rPr>
              <a:t>, G. Petit</a:t>
            </a:r>
            <a:r>
              <a:rPr lang="en-US" sz="2500" b="1" spc="-32" baseline="30000" noProof="0" dirty="0">
                <a:solidFill>
                  <a:schemeClr val="bg1"/>
                </a:solidFill>
                <a:latin typeface="+mn-lt"/>
              </a:rPr>
              <a:t>7</a:t>
            </a:r>
            <a:r>
              <a:rPr lang="en-US" sz="2500" b="1" spc="-32" noProof="0" dirty="0">
                <a:solidFill>
                  <a:schemeClr val="bg1"/>
                </a:solidFill>
                <a:latin typeface="+mn-lt"/>
              </a:rPr>
              <a:t>, S. Néré</a:t>
            </a:r>
            <a:r>
              <a:rPr lang="en-US" sz="2500" b="1" spc="-32" baseline="30000" noProof="0" dirty="0">
                <a:solidFill>
                  <a:schemeClr val="bg1"/>
                </a:solidFill>
                <a:latin typeface="+mn-lt"/>
              </a:rPr>
              <a:t>7</a:t>
            </a:r>
            <a:r>
              <a:rPr lang="en-US" sz="2500" b="1" spc="-32" noProof="0" dirty="0">
                <a:solidFill>
                  <a:schemeClr val="bg1"/>
                </a:solidFill>
                <a:latin typeface="+mn-lt"/>
              </a:rPr>
              <a:t>, M. Rouprêt</a:t>
            </a:r>
            <a:r>
              <a:rPr lang="en-US" sz="2500" b="1" spc="-32" baseline="30000" noProof="0" dirty="0">
                <a:solidFill>
                  <a:schemeClr val="bg1"/>
                </a:solidFill>
                <a:latin typeface="+mn-lt"/>
              </a:rPr>
              <a:t>8</a:t>
            </a:r>
            <a:r>
              <a:rPr lang="en-US" sz="2500" b="1" spc="-32" noProof="0" dirty="0">
                <a:solidFill>
                  <a:schemeClr val="bg1"/>
                </a:solidFill>
                <a:latin typeface="+mn-lt"/>
              </a:rPr>
              <a:t>, P. Barthélémy</a:t>
            </a:r>
            <a:r>
              <a:rPr lang="en-US" sz="2500" b="1" spc="-32" baseline="30000" noProof="0" dirty="0">
                <a:solidFill>
                  <a:schemeClr val="bg1"/>
                </a:solidFill>
                <a:latin typeface="+mn-lt"/>
              </a:rPr>
              <a:t>9</a:t>
            </a:r>
          </a:p>
          <a:p>
            <a:r>
              <a:rPr lang="en-US" sz="1380" baseline="30000" noProof="0" dirty="0">
                <a:solidFill>
                  <a:schemeClr val="bg1"/>
                </a:solidFill>
              </a:rPr>
              <a:t>1</a:t>
            </a:r>
            <a:r>
              <a:rPr lang="en-US" sz="1380" noProof="0" dirty="0">
                <a:solidFill>
                  <a:schemeClr val="bg1"/>
                </a:solidFill>
              </a:rPr>
              <a:t>Department of Urology, Foch Hospital, Suresnes, France; </a:t>
            </a:r>
            <a:r>
              <a:rPr lang="en-US" sz="1380" baseline="30000" noProof="0" dirty="0">
                <a:solidFill>
                  <a:schemeClr val="bg1"/>
                </a:solidFill>
              </a:rPr>
              <a:t>2</a:t>
            </a:r>
            <a:r>
              <a:rPr lang="en-US" sz="1380" noProof="0" dirty="0">
                <a:solidFill>
                  <a:schemeClr val="bg1"/>
                </a:solidFill>
              </a:rPr>
              <a:t>Medical Oncology Department, Georges Pompidou European Hospital (HEGP), Paris, France; </a:t>
            </a:r>
            <a:r>
              <a:rPr lang="en-US" sz="1380" baseline="30000" noProof="0" dirty="0">
                <a:solidFill>
                  <a:schemeClr val="bg1"/>
                </a:solidFill>
              </a:rPr>
              <a:t>3</a:t>
            </a:r>
            <a:r>
              <a:rPr lang="en-US" sz="1380" noProof="0" dirty="0">
                <a:solidFill>
                  <a:schemeClr val="bg1"/>
                </a:solidFill>
              </a:rPr>
              <a:t>Department of Oncologic Surgery, IPC-</a:t>
            </a:r>
            <a:r>
              <a:rPr lang="en-US" sz="1380" noProof="0" dirty="0" err="1">
                <a:solidFill>
                  <a:schemeClr val="bg1"/>
                </a:solidFill>
              </a:rPr>
              <a:t>Institut</a:t>
            </a:r>
            <a:r>
              <a:rPr lang="en-US" sz="1380" noProof="0" dirty="0">
                <a:solidFill>
                  <a:schemeClr val="bg1"/>
                </a:solidFill>
              </a:rPr>
              <a:t> Paoli-</a:t>
            </a:r>
            <a:r>
              <a:rPr lang="en-US" sz="1380" noProof="0" dirty="0" err="1">
                <a:solidFill>
                  <a:schemeClr val="bg1"/>
                </a:solidFill>
              </a:rPr>
              <a:t>Calmettes</a:t>
            </a:r>
            <a:r>
              <a:rPr lang="en-US" sz="1380" noProof="0" dirty="0">
                <a:solidFill>
                  <a:schemeClr val="bg1"/>
                </a:solidFill>
              </a:rPr>
              <a:t>, Marseille, France; </a:t>
            </a:r>
            <a:r>
              <a:rPr lang="en-US" sz="1380" baseline="30000" noProof="0" dirty="0">
                <a:solidFill>
                  <a:schemeClr val="bg1"/>
                </a:solidFill>
              </a:rPr>
              <a:t>4</a:t>
            </a:r>
            <a:r>
              <a:rPr lang="en-US" sz="1380" noProof="0" dirty="0">
                <a:solidFill>
                  <a:schemeClr val="bg1"/>
                </a:solidFill>
              </a:rPr>
              <a:t>Department of Medical Oncology, University Hospital Bordeaux, Bordeaux, France;</a:t>
            </a:r>
            <a:br>
              <a:rPr lang="en-US" sz="1380" noProof="0" dirty="0">
                <a:solidFill>
                  <a:schemeClr val="bg1"/>
                </a:solidFill>
              </a:rPr>
            </a:br>
            <a:r>
              <a:rPr lang="en-US" sz="1380" baseline="30000" noProof="0" dirty="0">
                <a:solidFill>
                  <a:schemeClr val="bg1"/>
                </a:solidFill>
              </a:rPr>
              <a:t>5</a:t>
            </a:r>
            <a:r>
              <a:rPr lang="en-US" sz="1380" noProof="0" dirty="0">
                <a:solidFill>
                  <a:schemeClr val="bg1"/>
                </a:solidFill>
              </a:rPr>
              <a:t>Department of Medical Oncology, Clinique Mathilde, Rouen, France; </a:t>
            </a:r>
            <a:r>
              <a:rPr lang="en-US" sz="1380" baseline="30000" noProof="0" dirty="0">
                <a:solidFill>
                  <a:schemeClr val="bg1"/>
                </a:solidFill>
              </a:rPr>
              <a:t>6</a:t>
            </a:r>
            <a:r>
              <a:rPr lang="en-US" sz="1380" noProof="0" dirty="0">
                <a:solidFill>
                  <a:schemeClr val="bg1"/>
                </a:solidFill>
              </a:rPr>
              <a:t>Department of Medical Oncology, University Hospital of Amiens, Amiens, France; </a:t>
            </a:r>
            <a:r>
              <a:rPr lang="en-US" sz="1380" baseline="30000" noProof="0" dirty="0">
                <a:solidFill>
                  <a:schemeClr val="bg1"/>
                </a:solidFill>
              </a:rPr>
              <a:t>7</a:t>
            </a:r>
            <a:r>
              <a:rPr lang="en-US" sz="1380" noProof="0" dirty="0">
                <a:solidFill>
                  <a:schemeClr val="bg1"/>
                </a:solidFill>
              </a:rPr>
              <a:t>Medical Department, Bristol Myers Squibb, Rueil-Malmaison, France; </a:t>
            </a:r>
            <a:r>
              <a:rPr lang="en-US" sz="1380" baseline="30000" noProof="0" dirty="0">
                <a:solidFill>
                  <a:schemeClr val="bg1"/>
                </a:solidFill>
              </a:rPr>
              <a:t>8</a:t>
            </a:r>
            <a:r>
              <a:rPr lang="en-US" sz="1380" noProof="0" dirty="0">
                <a:solidFill>
                  <a:schemeClr val="bg1"/>
                </a:solidFill>
              </a:rPr>
              <a:t>Department of Urology, </a:t>
            </a:r>
            <a:r>
              <a:rPr lang="en-US" sz="1380" noProof="0" dirty="0" err="1">
                <a:solidFill>
                  <a:schemeClr val="bg1"/>
                </a:solidFill>
              </a:rPr>
              <a:t>Pitié</a:t>
            </a:r>
            <a:r>
              <a:rPr lang="en-US" sz="1380" noProof="0" dirty="0">
                <a:solidFill>
                  <a:schemeClr val="bg1"/>
                </a:solidFill>
              </a:rPr>
              <a:t>-Salpêtrière Hospital, Paris, France; </a:t>
            </a:r>
            <a:r>
              <a:rPr lang="en-US" sz="1380" baseline="30000" noProof="0" dirty="0">
                <a:solidFill>
                  <a:schemeClr val="bg1"/>
                </a:solidFill>
              </a:rPr>
              <a:t>9</a:t>
            </a:r>
            <a:r>
              <a:rPr lang="en-US" sz="1380" noProof="0" dirty="0">
                <a:solidFill>
                  <a:schemeClr val="bg1"/>
                </a:solidFill>
              </a:rPr>
              <a:t>Medical Oncology Department, Strasbourg Europe Cancer Institute, Strasbourg, France*.</a:t>
            </a:r>
          </a:p>
          <a:p>
            <a:endParaRPr lang="en-US" sz="1380" noProof="0" dirty="0">
              <a:solidFill>
                <a:schemeClr val="bg1"/>
              </a:solidFill>
              <a:latin typeface="Trebuchet MS"/>
              <a:cs typeface="Trebuchet MS"/>
            </a:endParaRPr>
          </a:p>
          <a:p>
            <a:r>
              <a:rPr lang="en-US" sz="1380" noProof="0" dirty="0">
                <a:solidFill>
                  <a:schemeClr val="bg1"/>
                </a:solidFill>
                <a:latin typeface="Trebuchet MS"/>
                <a:cs typeface="Trebuchet MS"/>
              </a:rPr>
              <a:t>* Affiliation at the time the study was conducted and the data were analyzed.</a:t>
            </a:r>
          </a:p>
        </p:txBody>
      </p:sp>
      <p:sp>
        <p:nvSpPr>
          <p:cNvPr id="461" name="object 5">
            <a:extLst>
              <a:ext uri="{FF2B5EF4-FFF2-40B4-BE49-F238E27FC236}">
                <a16:creationId xmlns:a16="http://schemas.microsoft.com/office/drawing/2014/main" id="{09FA57F4-AB49-6E60-0ADD-E124438F740F}"/>
              </a:ext>
            </a:extLst>
          </p:cNvPr>
          <p:cNvSpPr txBox="1"/>
          <p:nvPr/>
        </p:nvSpPr>
        <p:spPr>
          <a:xfrm>
            <a:off x="8258247" y="19208952"/>
            <a:ext cx="10988757" cy="224927"/>
          </a:xfrm>
          <a:prstGeom prst="rect">
            <a:avLst/>
          </a:prstGeom>
        </p:spPr>
        <p:txBody>
          <a:bodyPr vert="horz" wrap="square" lIns="0" tIns="20060" rIns="0" bIns="0" rtlCol="0">
            <a:spAutoFit/>
          </a:bodyPr>
          <a:lstStyle/>
          <a:p>
            <a:pPr marL="20060">
              <a:spcBef>
                <a:spcPts val="158"/>
              </a:spcBef>
              <a:tabLst>
                <a:tab pos="5725275" algn="l"/>
              </a:tabLst>
            </a:pPr>
            <a:r>
              <a:rPr lang="en-US" sz="1330" spc="-16" noProof="0" dirty="0">
                <a:solidFill>
                  <a:srgbClr val="000000"/>
                </a:solidFill>
                <a:latin typeface="Trebuchet MS"/>
                <a:cs typeface="Trebuchet MS"/>
              </a:rPr>
              <a:t>Presented</a:t>
            </a:r>
            <a:r>
              <a:rPr lang="en-US" sz="1330" spc="-32" noProof="0" dirty="0">
                <a:solidFill>
                  <a:srgbClr val="000000"/>
                </a:solidFill>
                <a:latin typeface="Trebuchet MS"/>
                <a:cs typeface="Trebuchet MS"/>
              </a:rPr>
              <a:t> </a:t>
            </a:r>
            <a:r>
              <a:rPr lang="en-US" sz="1330" noProof="0" dirty="0">
                <a:solidFill>
                  <a:srgbClr val="000000"/>
                </a:solidFill>
                <a:latin typeface="Trebuchet MS"/>
              </a:rPr>
              <a:t>at ESMO Congress 2026; 23–27 October 2026; Madrid, Spain.                            Email: y.neuzillet@hopital-foch.fr</a:t>
            </a:r>
          </a:p>
        </p:txBody>
      </p:sp>
      <p:pic>
        <p:nvPicPr>
          <p:cNvPr id="463" name="object 87">
            <a:extLst>
              <a:ext uri="{FF2B5EF4-FFF2-40B4-BE49-F238E27FC236}">
                <a16:creationId xmlns:a16="http://schemas.microsoft.com/office/drawing/2014/main" id="{E15E8E44-73B3-B550-2472-42E63D317A26}"/>
              </a:ext>
            </a:extLst>
          </p:cNvPr>
          <p:cNvPicPr/>
          <p:nvPr/>
        </p:nvPicPr>
        <p:blipFill>
          <a:blip r:embed="rId5" cstate="print"/>
          <a:stretch>
            <a:fillRect/>
          </a:stretch>
        </p:blipFill>
        <p:spPr>
          <a:xfrm>
            <a:off x="455513" y="19138250"/>
            <a:ext cx="2057322" cy="283241"/>
          </a:xfrm>
          <a:prstGeom prst="rect">
            <a:avLst/>
          </a:prstGeom>
        </p:spPr>
      </p:pic>
      <p:sp>
        <p:nvSpPr>
          <p:cNvPr id="465" name="object 4">
            <a:extLst>
              <a:ext uri="{FF2B5EF4-FFF2-40B4-BE49-F238E27FC236}">
                <a16:creationId xmlns:a16="http://schemas.microsoft.com/office/drawing/2014/main" id="{A0DDBCBB-69E3-9F87-A306-B7FFCEE310E4}"/>
              </a:ext>
            </a:extLst>
          </p:cNvPr>
          <p:cNvSpPr txBox="1"/>
          <p:nvPr/>
        </p:nvSpPr>
        <p:spPr>
          <a:xfrm>
            <a:off x="593768" y="18060986"/>
            <a:ext cx="33011975" cy="944598"/>
          </a:xfrm>
          <a:prstGeom prst="rect">
            <a:avLst/>
          </a:prstGeom>
        </p:spPr>
        <p:txBody>
          <a:bodyPr vert="horz" wrap="square" lIns="0" tIns="21063" rIns="0" bIns="0" rtlCol="0">
            <a:spAutoFit/>
          </a:bodyPr>
          <a:lstStyle/>
          <a:p>
            <a:pPr algn="just"/>
            <a:r>
              <a:rPr lang="en-US" sz="1200" b="1" noProof="0" dirty="0">
                <a:solidFill>
                  <a:srgbClr val="000000"/>
                </a:solidFill>
                <a:latin typeface="Trebuchet MS" panose="020B0603020202020204" pitchFamily="34" charset="0"/>
                <a:cs typeface="Trebuchet MS"/>
              </a:rPr>
              <a:t>References:</a:t>
            </a:r>
            <a:r>
              <a:rPr lang="en-US" sz="1200" b="1" spc="-16" noProof="0" dirty="0">
                <a:solidFill>
                  <a:srgbClr val="000000"/>
                </a:solidFill>
                <a:latin typeface="Trebuchet MS" panose="020B0603020202020204" pitchFamily="34" charset="0"/>
                <a:cs typeface="Trebuchet MS"/>
              </a:rPr>
              <a:t> </a:t>
            </a:r>
            <a:r>
              <a:rPr lang="en-US" sz="1200" noProof="0" dirty="0">
                <a:latin typeface="Trebuchet MS" panose="020B0603020202020204" pitchFamily="34" charset="0"/>
              </a:rPr>
              <a:t>1. Barragán-Carrillo R, et al. </a:t>
            </a:r>
            <a:r>
              <a:rPr lang="en-US" sz="1200" i="1" noProof="0" dirty="0">
                <a:latin typeface="Trebuchet MS" panose="020B0603020202020204" pitchFamily="34" charset="0"/>
              </a:rPr>
              <a:t>JAMA </a:t>
            </a:r>
            <a:r>
              <a:rPr lang="en-US" sz="1200" i="1" noProof="0" dirty="0" err="1">
                <a:latin typeface="Trebuchet MS" panose="020B0603020202020204" pitchFamily="34" charset="0"/>
              </a:rPr>
              <a:t>Netw</a:t>
            </a:r>
            <a:r>
              <a:rPr lang="en-US" sz="1200" i="1" noProof="0" dirty="0">
                <a:latin typeface="Trebuchet MS" panose="020B0603020202020204" pitchFamily="34" charset="0"/>
              </a:rPr>
              <a:t> Open</a:t>
            </a:r>
            <a:r>
              <a:rPr lang="en-US" sz="1200" noProof="0" dirty="0">
                <a:latin typeface="Trebuchet MS" panose="020B0603020202020204" pitchFamily="34" charset="0"/>
              </a:rPr>
              <a:t> 2025;8:e2514427; 2. </a:t>
            </a:r>
            <a:r>
              <a:rPr lang="en-US" sz="1200" noProof="0" dirty="0" err="1">
                <a:latin typeface="Trebuchet MS" panose="020B0603020202020204" pitchFamily="34" charset="0"/>
              </a:rPr>
              <a:t>Galsky</a:t>
            </a:r>
            <a:r>
              <a:rPr lang="en-US" sz="1200" noProof="0" dirty="0">
                <a:latin typeface="Trebuchet MS" panose="020B0603020202020204" pitchFamily="34" charset="0"/>
              </a:rPr>
              <a:t> M, et al. </a:t>
            </a:r>
            <a:r>
              <a:rPr lang="en-US" sz="1200" i="1" noProof="0" dirty="0">
                <a:latin typeface="Trebuchet MS" panose="020B0603020202020204" pitchFamily="34" charset="0"/>
              </a:rPr>
              <a:t>J Clin Oncol</a:t>
            </a:r>
            <a:r>
              <a:rPr lang="en-US" sz="1200" noProof="0" dirty="0">
                <a:latin typeface="Trebuchet MS" panose="020B0603020202020204" pitchFamily="34" charset="0"/>
              </a:rPr>
              <a:t> 2025;43:15–21; 3. </a:t>
            </a:r>
            <a:r>
              <a:rPr lang="en-US" sz="1200" noProof="0" dirty="0" err="1">
                <a:latin typeface="Trebuchet MS" panose="020B0603020202020204" pitchFamily="34" charset="0"/>
              </a:rPr>
              <a:t>Galsky</a:t>
            </a:r>
            <a:r>
              <a:rPr lang="en-US" sz="1200" noProof="0" dirty="0">
                <a:latin typeface="Trebuchet MS" panose="020B0603020202020204" pitchFamily="34" charset="0"/>
              </a:rPr>
              <a:t> M, et al. </a:t>
            </a:r>
            <a:r>
              <a:rPr lang="en-US" sz="1200" i="1" noProof="0" dirty="0">
                <a:latin typeface="Trebuchet MS" panose="020B0603020202020204" pitchFamily="34" charset="0"/>
              </a:rPr>
              <a:t>Ann Oncol</a:t>
            </a:r>
            <a:r>
              <a:rPr lang="en-US" sz="1200" noProof="0" dirty="0">
                <a:latin typeface="Trebuchet MS" panose="020B0603020202020204" pitchFamily="34" charset="0"/>
              </a:rPr>
              <a:t> 2025;37:60–78; 4. </a:t>
            </a:r>
            <a:r>
              <a:rPr lang="en-US" sz="1200" noProof="0" dirty="0" err="1">
                <a:latin typeface="Trebuchet MS" panose="020B0603020202020204" pitchFamily="34" charset="0"/>
              </a:rPr>
              <a:t>Galsky</a:t>
            </a:r>
            <a:r>
              <a:rPr lang="en-US" sz="1200" noProof="0" dirty="0">
                <a:latin typeface="Trebuchet MS" panose="020B0603020202020204" pitchFamily="34" charset="0"/>
              </a:rPr>
              <a:t> M, et al. </a:t>
            </a:r>
            <a:r>
              <a:rPr lang="en-US" sz="1200" i="1" noProof="0" dirty="0" err="1">
                <a:latin typeface="Trebuchet MS" panose="020B0603020202020204" pitchFamily="34" charset="0"/>
              </a:rPr>
              <a:t>Eur</a:t>
            </a:r>
            <a:r>
              <a:rPr lang="en-US" sz="1200" i="1" noProof="0" dirty="0">
                <a:latin typeface="Trebuchet MS" panose="020B0603020202020204" pitchFamily="34" charset="0"/>
              </a:rPr>
              <a:t> </a:t>
            </a:r>
            <a:r>
              <a:rPr lang="en-US" sz="1200" i="1" noProof="0" dirty="0" err="1">
                <a:latin typeface="Trebuchet MS" panose="020B0603020202020204" pitchFamily="34" charset="0"/>
              </a:rPr>
              <a:t>Urol</a:t>
            </a:r>
            <a:r>
              <a:rPr lang="en-US" sz="1200" noProof="0" dirty="0">
                <a:latin typeface="Trebuchet MS" panose="020B0603020202020204" pitchFamily="34" charset="0"/>
              </a:rPr>
              <a:t> 2023;83:432–440; 5. </a:t>
            </a:r>
            <a:r>
              <a:rPr lang="en-US" sz="1200" noProof="0" dirty="0" err="1">
                <a:latin typeface="Trebuchet MS" panose="020B0603020202020204" pitchFamily="34" charset="0"/>
              </a:rPr>
              <a:t>Négrier</a:t>
            </a:r>
            <a:r>
              <a:rPr lang="en-US" sz="1200" noProof="0" dirty="0">
                <a:latin typeface="Trebuchet MS" panose="020B0603020202020204" pitchFamily="34" charset="0"/>
              </a:rPr>
              <a:t> S, et al. </a:t>
            </a:r>
            <a:r>
              <a:rPr lang="en-US" sz="1200" i="1" noProof="0" dirty="0">
                <a:latin typeface="Trebuchet MS" panose="020B0603020202020204" pitchFamily="34" charset="0"/>
              </a:rPr>
              <a:t>World J </a:t>
            </a:r>
            <a:r>
              <a:rPr lang="en-US" sz="1200" i="1" noProof="0" dirty="0" err="1">
                <a:latin typeface="Trebuchet MS" panose="020B0603020202020204" pitchFamily="34" charset="0"/>
              </a:rPr>
              <a:t>Urol</a:t>
            </a:r>
            <a:r>
              <a:rPr lang="en-US" sz="1200" noProof="0" dirty="0">
                <a:latin typeface="Trebuchet MS" panose="020B0603020202020204" pitchFamily="34" charset="0"/>
              </a:rPr>
              <a:t> 2025;43:202. </a:t>
            </a:r>
            <a:r>
              <a:rPr lang="en-US" sz="1200" b="1" noProof="0" dirty="0">
                <a:solidFill>
                  <a:srgbClr val="000000"/>
                </a:solidFill>
                <a:latin typeface="Trebuchet MS" panose="020B0603020202020204" pitchFamily="34" charset="0"/>
                <a:cs typeface="Trebuchet MS"/>
              </a:rPr>
              <a:t>Acknowledgements:</a:t>
            </a:r>
            <a:r>
              <a:rPr lang="en-US" sz="1200" b="1" spc="-40" noProof="0" dirty="0">
                <a:solidFill>
                  <a:srgbClr val="000000"/>
                </a:solidFill>
                <a:latin typeface="Trebuchet MS" panose="020B0603020202020204" pitchFamily="34" charset="0"/>
                <a:cs typeface="Trebuchet MS"/>
              </a:rPr>
              <a:t> </a:t>
            </a:r>
            <a:r>
              <a:rPr lang="en-US" sz="1200" noProof="0" dirty="0">
                <a:solidFill>
                  <a:srgbClr val="000000"/>
                </a:solidFill>
                <a:latin typeface="Trebuchet MS" panose="020B0603020202020204" pitchFamily="34" charset="0"/>
              </a:rPr>
              <a:t>The authors thank the patients, families and investigators who made the study possible. This study was sponsored by Bristol Myers Squibb. All authors contributed to and approved this presentation. We thank Nireshnee Ramchundar, PhD, of Springer Health+ who provided medical writing assistance, funded by Bristol Myers Squibb. </a:t>
            </a:r>
            <a:r>
              <a:rPr lang="en-US" sz="1200" b="1" noProof="0" dirty="0">
                <a:solidFill>
                  <a:srgbClr val="000000"/>
                </a:solidFill>
                <a:latin typeface="Trebuchet MS" panose="020B0603020202020204" pitchFamily="34" charset="0"/>
                <a:cs typeface="Trebuchet MS"/>
              </a:rPr>
              <a:t>Disclosures:</a:t>
            </a:r>
            <a:r>
              <a:rPr lang="en-US" sz="1200" b="1" spc="-16" noProof="0" dirty="0">
                <a:solidFill>
                  <a:srgbClr val="000000"/>
                </a:solidFill>
                <a:latin typeface="Trebuchet MS" panose="020B0603020202020204" pitchFamily="34" charset="0"/>
                <a:cs typeface="Trebuchet MS"/>
              </a:rPr>
              <a:t> </a:t>
            </a:r>
            <a:r>
              <a:rPr lang="en-US" sz="1200" noProof="0" dirty="0">
                <a:latin typeface="Trebuchet MS" panose="020B0603020202020204" pitchFamily="34" charset="0"/>
              </a:rPr>
              <a:t>YN: Institutional funding from Bristol Myers Squibb; Steering Committee Member for Bristol Myers Squibb; Advisory Board participation for Astellas, MSD, Pfizer, Merck, and AstraZeneca. CT: Advisory Board participation for Johnson &amp; Johnson, Astellas, Ipsen, Pfizer, Merck, MSD, Bristol Myers Squibb, AstraZeneca, AAA, </a:t>
            </a:r>
            <a:r>
              <a:rPr lang="en-US" sz="1200" noProof="0" dirty="0" err="1">
                <a:latin typeface="Trebuchet MS" panose="020B0603020202020204" pitchFamily="34" charset="0"/>
              </a:rPr>
              <a:t>Seagen</a:t>
            </a:r>
            <a:r>
              <a:rPr lang="en-US" sz="1200" noProof="0" dirty="0">
                <a:latin typeface="Trebuchet MS" panose="020B0603020202020204" pitchFamily="34" charset="0"/>
              </a:rPr>
              <a:t>, Gilead, and Novartis; invited speaker for Amgen, Bayer, and Accord; institutional research funding from AstraZeneca. G </a:t>
            </a:r>
            <a:r>
              <a:rPr lang="en-US" sz="1200" noProof="0" dirty="0" err="1">
                <a:latin typeface="Trebuchet MS" panose="020B0603020202020204" pitchFamily="34" charset="0"/>
              </a:rPr>
              <a:t>Pignot</a:t>
            </a:r>
            <a:r>
              <a:rPr lang="en-US" sz="1200" noProof="0" dirty="0">
                <a:latin typeface="Trebuchet MS" panose="020B0603020202020204" pitchFamily="34" charset="0"/>
              </a:rPr>
              <a:t>: Personal and institutional Steering Committee Member for Bristol Myers Squibb. MGG: Advisory Board participation for AstraZeneca, Bristol Myers Squibb, Astellas, MSD, Ipsen, Eisai, Pfizer, Merck, Bayer, Janssen, Roche and Gilead; invited speaker for Bristol Myers Squibb, Astellas, Amgen, MSD, Janssen, Eisai, Merck, Bayer and Ipsen; institutional Steering Committee Member for Roche; principal investigator for studies sponsored by Pfizer, Ipsen, Gilead, Roche, Bayer, Astellas, Janssen, Bristol Myers Squibb, MSD, AstraZeneca and Exelixis. RK: Funding from Bristol Myers Squibb; Advisory Board participation for MSD, Johnson &amp; Johnson, Pfizer, Astellas, and Bayer. AM: institution received research funding from Bristol Myers Squibb. G Petit and SN are BMS employees. MR: Advisory Board participation for Roche, Astellas, Janssen, Bayer, Intuitive, Bristol Myers Squibb, AstraZeneca, Ferring, and Curium; Chairman of CCAFU; Project Lead for the European Association of Urology. PB: Advisory Board participation for Bristol Myers Squibb, MSD, Merck, Pfizer, Ipsen, Bayer, Janssen Cilag, Astellas, Novartis, Amgen, and Gilead; invited speaker for AstraZeneca; institutional Coordinating Principal Investigator for Ipsen.</a:t>
            </a:r>
          </a:p>
        </p:txBody>
      </p:sp>
      <p:sp>
        <p:nvSpPr>
          <p:cNvPr id="43" name="object 288">
            <a:extLst>
              <a:ext uri="{FF2B5EF4-FFF2-40B4-BE49-F238E27FC236}">
                <a16:creationId xmlns:a16="http://schemas.microsoft.com/office/drawing/2014/main" id="{5858EF81-AEA4-6028-57B6-34B39CDB376F}"/>
              </a:ext>
            </a:extLst>
          </p:cNvPr>
          <p:cNvSpPr txBox="1"/>
          <p:nvPr/>
        </p:nvSpPr>
        <p:spPr>
          <a:xfrm>
            <a:off x="9056368" y="12121522"/>
            <a:ext cx="5560585" cy="5746638"/>
          </a:xfrm>
          <a:prstGeom prst="rect">
            <a:avLst/>
          </a:prstGeom>
        </p:spPr>
        <p:txBody>
          <a:bodyPr vert="horz" wrap="square" lIns="0" tIns="0" rIns="0" bIns="0" rtlCol="0">
            <a:spAutoFit/>
          </a:bodyPr>
          <a:lstStyle/>
          <a:p>
            <a:r>
              <a:rPr lang="en-US" sz="1450" b="1" noProof="0" dirty="0">
                <a:solidFill>
                  <a:srgbClr val="000000"/>
                </a:solidFill>
                <a:latin typeface="Trebuchet MS"/>
              </a:rPr>
              <a:t>Baseline demographic and clinical characteristics </a:t>
            </a:r>
          </a:p>
          <a:p>
            <a:pPr marL="285750" lvl="0" indent="-285750">
              <a:spcBef>
                <a:spcPts val="600"/>
              </a:spcBef>
              <a:buFont typeface="Arial" panose="020B0604020202020204" pitchFamily="34" charset="0"/>
              <a:buChar char="•"/>
            </a:pPr>
            <a:r>
              <a:rPr lang="en-US" sz="1450" noProof="0" dirty="0">
                <a:latin typeface="+mn-lt"/>
              </a:rPr>
              <a:t>As of April 2025 (database lock), 168 patients were included</a:t>
            </a:r>
            <a:br>
              <a:rPr lang="en-US" sz="1450" noProof="0" dirty="0">
                <a:latin typeface="+mn-lt"/>
              </a:rPr>
            </a:br>
            <a:r>
              <a:rPr lang="en-US" sz="1450" noProof="0" dirty="0">
                <a:latin typeface="+mn-lt"/>
              </a:rPr>
              <a:t>in the SAS, of whom 164 were included in the FAS.</a:t>
            </a:r>
          </a:p>
          <a:p>
            <a:pPr marL="552625" marR="61184" lvl="1" indent="-285750">
              <a:lnSpc>
                <a:spcPct val="96000"/>
              </a:lnSpc>
              <a:spcBef>
                <a:spcPts val="100"/>
              </a:spcBef>
              <a:buFont typeface="Courier New" panose="02070309020205020404" pitchFamily="49" charset="0"/>
              <a:buChar char="o"/>
              <a:tabLst>
                <a:tab pos="475434" algn="l"/>
              </a:tabLst>
            </a:pPr>
            <a:r>
              <a:rPr lang="en-US" sz="1450" noProof="0" dirty="0">
                <a:solidFill>
                  <a:srgbClr val="000000"/>
                </a:solidFill>
                <a:latin typeface="+mn-lt"/>
                <a:cs typeface="Trebuchet MS"/>
              </a:rPr>
              <a:t>Patients were enrolled by 51 active investigators.</a:t>
            </a:r>
          </a:p>
          <a:p>
            <a:pPr marL="552625" marR="61184" lvl="1" indent="-285750">
              <a:lnSpc>
                <a:spcPct val="96000"/>
              </a:lnSpc>
              <a:spcBef>
                <a:spcPts val="100"/>
              </a:spcBef>
              <a:buFont typeface="Courier New" panose="02070309020205020404" pitchFamily="49" charset="0"/>
              <a:buChar char="o"/>
              <a:tabLst>
                <a:tab pos="475434" algn="l"/>
              </a:tabLst>
            </a:pPr>
            <a:r>
              <a:rPr lang="en-US" sz="1450" noProof="0" dirty="0">
                <a:solidFill>
                  <a:srgbClr val="000000"/>
                </a:solidFill>
                <a:latin typeface="+mn-lt"/>
                <a:cs typeface="Trebuchet MS"/>
              </a:rPr>
              <a:t>The median (range) follow-up period was 11.4 (0–24.8) months.</a:t>
            </a:r>
          </a:p>
          <a:p>
            <a:pPr marL="285750" lvl="0" indent="-285750">
              <a:spcBef>
                <a:spcPts val="600"/>
              </a:spcBef>
              <a:buFont typeface="Arial" panose="020B0604020202020204" pitchFamily="34" charset="0"/>
              <a:buChar char="•"/>
            </a:pPr>
            <a:r>
              <a:rPr lang="en-US" sz="1450" spc="-20" noProof="0" dirty="0">
                <a:latin typeface="+mn-lt"/>
              </a:rPr>
              <a:t>Among patients in the FAS, 76.2% were male and the mean (range) age was 69.4 (39–89) years (</a:t>
            </a:r>
            <a:r>
              <a:rPr lang="en-US" sz="1450" b="1" spc="-20" noProof="0" dirty="0">
                <a:latin typeface="+mn-lt"/>
              </a:rPr>
              <a:t>Table 1</a:t>
            </a:r>
            <a:r>
              <a:rPr lang="en-US" sz="1450" spc="-20" noProof="0" dirty="0">
                <a:latin typeface="+mn-lt"/>
              </a:rPr>
              <a:t>).</a:t>
            </a:r>
          </a:p>
          <a:p>
            <a:pPr marL="573750" lvl="0" indent="-285750">
              <a:spcBef>
                <a:spcPts val="600"/>
              </a:spcBef>
              <a:buFont typeface="Courier New" panose="02070309020205020404" pitchFamily="49" charset="0"/>
              <a:buChar char="o"/>
            </a:pPr>
            <a:r>
              <a:rPr lang="en-US" sz="1450" spc="-20" noProof="0" dirty="0">
                <a:latin typeface="+mn-lt"/>
              </a:rPr>
              <a:t>At initial diagnosis, 146 patients (89%) had bladder tumors and 28 patients (17%) had upper tract tumors.</a:t>
            </a:r>
          </a:p>
          <a:p>
            <a:pPr marL="285750" lvl="0" indent="-285750">
              <a:spcBef>
                <a:spcPts val="600"/>
              </a:spcBef>
              <a:buFont typeface="Arial" panose="020B0604020202020204" pitchFamily="34" charset="0"/>
              <a:buChar char="•"/>
            </a:pPr>
            <a:r>
              <a:rPr lang="en-US" sz="1450" spc="-20" noProof="0" dirty="0">
                <a:latin typeface="+mn-lt"/>
              </a:rPr>
              <a:t>Most patients received nivolumab 240 mg (n=124, 75.6%),</a:t>
            </a:r>
            <a:br>
              <a:rPr lang="en-US" sz="1450" spc="-20" noProof="0" dirty="0">
                <a:latin typeface="+mn-lt"/>
              </a:rPr>
            </a:br>
            <a:r>
              <a:rPr lang="en-US" sz="1450" spc="-20" noProof="0" dirty="0">
                <a:latin typeface="+mn-lt"/>
              </a:rPr>
              <a:t>while 40 patients (24.4%) received nivolumab 480 mg.</a:t>
            </a:r>
          </a:p>
          <a:p>
            <a:pPr marL="573750" lvl="0" indent="-285750">
              <a:spcBef>
                <a:spcPts val="600"/>
              </a:spcBef>
              <a:buFont typeface="Courier New" panose="02070309020205020404" pitchFamily="49" charset="0"/>
              <a:buChar char="o"/>
            </a:pPr>
            <a:r>
              <a:rPr lang="en-US" sz="1450" spc="-20" noProof="0" dirty="0">
                <a:latin typeface="+mn-lt"/>
              </a:rPr>
              <a:t>The median (range) duration of treatment was 7.1 (0–19.6) months for nivolumab 240 mg and 7.9 (0–17.6) months for nivolumab 480 mg.</a:t>
            </a:r>
          </a:p>
          <a:p>
            <a:pPr marL="573750" lvl="0" indent="-285750">
              <a:spcBef>
                <a:spcPts val="600"/>
              </a:spcBef>
              <a:buFont typeface="Courier New" panose="02070309020205020404" pitchFamily="49" charset="0"/>
              <a:buChar char="o"/>
            </a:pPr>
            <a:r>
              <a:rPr lang="en-US" sz="1450" spc="-20" noProof="0" dirty="0">
                <a:latin typeface="+mn-lt"/>
              </a:rPr>
              <a:t>22 patients (13.4%) received nivolumab for &gt;12 months, including 18 patients (14.5%) in the 240 mg group and 4 (10.0%) in the 480 mg group.</a:t>
            </a:r>
          </a:p>
          <a:p>
            <a:pPr marL="573750" lvl="0" indent="-285750">
              <a:spcBef>
                <a:spcPts val="600"/>
              </a:spcBef>
              <a:buFont typeface="Courier New" panose="02070309020205020404" pitchFamily="49" charset="0"/>
              <a:buChar char="o"/>
            </a:pPr>
            <a:endParaRPr lang="en-US" sz="1450" spc="-20" noProof="0" dirty="0">
              <a:latin typeface="+mn-lt"/>
            </a:endParaRPr>
          </a:p>
          <a:p>
            <a:r>
              <a:rPr lang="en-US" sz="1450" b="1" noProof="0" dirty="0">
                <a:solidFill>
                  <a:srgbClr val="000000"/>
                </a:solidFill>
                <a:latin typeface="Trebuchet MS"/>
              </a:rPr>
              <a:t>Previous systemic neoadjuvant treatments </a:t>
            </a:r>
          </a:p>
          <a:p>
            <a:pPr marL="285750" lvl="0" indent="-285750">
              <a:spcBef>
                <a:spcPts val="600"/>
              </a:spcBef>
              <a:buFont typeface="Arial" panose="020B0604020202020204" pitchFamily="34" charset="0"/>
              <a:buChar char="•"/>
            </a:pPr>
            <a:r>
              <a:rPr lang="en-US" sz="1450" spc="-20" dirty="0">
                <a:latin typeface="+mn-lt"/>
              </a:rPr>
              <a:t>Overall, 68 patients (41.5%) had received prior neoadjuvant systemic treatment, of whom 92.6% received a cisplatin-based regimen. </a:t>
            </a:r>
          </a:p>
        </p:txBody>
      </p:sp>
      <p:sp>
        <p:nvSpPr>
          <p:cNvPr id="60" name="object 288">
            <a:extLst>
              <a:ext uri="{FF2B5EF4-FFF2-40B4-BE49-F238E27FC236}">
                <a16:creationId xmlns:a16="http://schemas.microsoft.com/office/drawing/2014/main" id="{762FC503-762A-9328-E1AA-C66279FAAEED}"/>
              </a:ext>
            </a:extLst>
          </p:cNvPr>
          <p:cNvSpPr txBox="1"/>
          <p:nvPr/>
        </p:nvSpPr>
        <p:spPr>
          <a:xfrm>
            <a:off x="21065434" y="4440182"/>
            <a:ext cx="6041883" cy="534999"/>
          </a:xfrm>
          <a:prstGeom prst="rect">
            <a:avLst/>
          </a:prstGeom>
        </p:spPr>
        <p:txBody>
          <a:bodyPr vert="horz" wrap="square" lIns="0" tIns="21063" rIns="0" bIns="0" rtlCol="0">
            <a:spAutoFit/>
          </a:bodyPr>
          <a:lstStyle/>
          <a:p>
            <a:pPr>
              <a:spcBef>
                <a:spcPts val="1058"/>
              </a:spcBef>
            </a:pPr>
            <a:r>
              <a:rPr lang="en-US" sz="1669" b="1" noProof="0" dirty="0">
                <a:solidFill>
                  <a:srgbClr val="000000"/>
                </a:solidFill>
                <a:latin typeface="Trebuchet MS"/>
              </a:rPr>
              <a:t>Table 1. Demographics and clinical characteristics at nivolumab initiation</a:t>
            </a:r>
          </a:p>
        </p:txBody>
      </p:sp>
      <p:grpSp>
        <p:nvGrpSpPr>
          <p:cNvPr id="34" name="Groupe 33">
            <a:extLst>
              <a:ext uri="{FF2B5EF4-FFF2-40B4-BE49-F238E27FC236}">
                <a16:creationId xmlns:a16="http://schemas.microsoft.com/office/drawing/2014/main" id="{9E648DEA-8E9C-C317-0228-0499F458B9B5}"/>
              </a:ext>
            </a:extLst>
          </p:cNvPr>
          <p:cNvGrpSpPr/>
          <p:nvPr/>
        </p:nvGrpSpPr>
        <p:grpSpPr>
          <a:xfrm>
            <a:off x="441771" y="7028954"/>
            <a:ext cx="8192164" cy="10935859"/>
            <a:chOff x="441771" y="3478650"/>
            <a:chExt cx="8192164" cy="11114036"/>
          </a:xfrm>
        </p:grpSpPr>
        <p:sp>
          <p:nvSpPr>
            <p:cNvPr id="35" name="object 11">
              <a:extLst>
                <a:ext uri="{FF2B5EF4-FFF2-40B4-BE49-F238E27FC236}">
                  <a16:creationId xmlns:a16="http://schemas.microsoft.com/office/drawing/2014/main" id="{A58281AE-5C90-9AB7-F296-C971D20E3823}"/>
                </a:ext>
              </a:extLst>
            </p:cNvPr>
            <p:cNvSpPr/>
            <p:nvPr/>
          </p:nvSpPr>
          <p:spPr>
            <a:xfrm>
              <a:off x="441771" y="3478650"/>
              <a:ext cx="8192164" cy="11114036"/>
            </a:xfrm>
            <a:prstGeom prst="roundRect">
              <a:avLst>
                <a:gd name="adj" fmla="val 2737"/>
              </a:avLst>
            </a:prstGeom>
            <a:ln w="7252">
              <a:solidFill>
                <a:srgbClr val="B9348B"/>
              </a:solidFill>
            </a:ln>
          </p:spPr>
          <p:txBody>
            <a:bodyPr wrap="square" lIns="0" tIns="0" rIns="0" bIns="0" rtlCol="0"/>
            <a:lstStyle/>
            <a:p>
              <a:endParaRPr lang="en-US" noProof="0" dirty="0"/>
            </a:p>
          </p:txBody>
        </p:sp>
        <p:grpSp>
          <p:nvGrpSpPr>
            <p:cNvPr id="37" name="Groupe 36">
              <a:extLst>
                <a:ext uri="{FF2B5EF4-FFF2-40B4-BE49-F238E27FC236}">
                  <a16:creationId xmlns:a16="http://schemas.microsoft.com/office/drawing/2014/main" id="{0A86FFF2-B970-0C76-9675-8B83DCB521C2}"/>
                </a:ext>
              </a:extLst>
            </p:cNvPr>
            <p:cNvGrpSpPr/>
            <p:nvPr/>
          </p:nvGrpSpPr>
          <p:grpSpPr>
            <a:xfrm>
              <a:off x="443885" y="3481006"/>
              <a:ext cx="8185065" cy="481442"/>
              <a:chOff x="443885" y="3521786"/>
              <a:chExt cx="8185065" cy="481442"/>
            </a:xfrm>
          </p:grpSpPr>
          <p:sp>
            <p:nvSpPr>
              <p:cNvPr id="39" name="object 12">
                <a:extLst>
                  <a:ext uri="{FF2B5EF4-FFF2-40B4-BE49-F238E27FC236}">
                    <a16:creationId xmlns:a16="http://schemas.microsoft.com/office/drawing/2014/main" id="{1A7D5C08-0617-A3A7-2647-3D61D9A184F2}"/>
                  </a:ext>
                </a:extLst>
              </p:cNvPr>
              <p:cNvSpPr/>
              <p:nvPr/>
            </p:nvSpPr>
            <p:spPr>
              <a:xfrm>
                <a:off x="443885" y="3521786"/>
                <a:ext cx="8185065" cy="481442"/>
              </a:xfrm>
              <a:prstGeom prst="round2SameRect">
                <a:avLst>
                  <a:gd name="adj1" fmla="val 30580"/>
                  <a:gd name="adj2" fmla="val 0"/>
                </a:avLst>
              </a:prstGeom>
              <a:solidFill>
                <a:srgbClr val="B9348B"/>
              </a:solidFill>
              <a:ln>
                <a:solidFill>
                  <a:srgbClr val="B9348B"/>
                </a:solidFill>
              </a:ln>
            </p:spPr>
            <p:txBody>
              <a:bodyPr wrap="square" lIns="0" tIns="0" rIns="0" bIns="0" rtlCol="0"/>
              <a:lstStyle/>
              <a:p>
                <a:endParaRPr lang="en-US" noProof="0" dirty="0"/>
              </a:p>
            </p:txBody>
          </p:sp>
          <p:sp>
            <p:nvSpPr>
              <p:cNvPr id="40" name="object 18">
                <a:extLst>
                  <a:ext uri="{FF2B5EF4-FFF2-40B4-BE49-F238E27FC236}">
                    <a16:creationId xmlns:a16="http://schemas.microsoft.com/office/drawing/2014/main" id="{476DE8A4-B302-7DFD-AABE-1ED68AE3F08E}"/>
                  </a:ext>
                </a:extLst>
              </p:cNvPr>
              <p:cNvSpPr txBox="1"/>
              <p:nvPr/>
            </p:nvSpPr>
            <p:spPr>
              <a:xfrm>
                <a:off x="550149" y="3586431"/>
                <a:ext cx="7776767" cy="326737"/>
              </a:xfrm>
              <a:prstGeom prst="rect">
                <a:avLst/>
              </a:prstGeom>
            </p:spPr>
            <p:txBody>
              <a:bodyPr vert="horz" wrap="square" lIns="0" tIns="21063" rIns="0" bIns="0" rtlCol="0">
                <a:spAutoFit/>
              </a:bodyPr>
              <a:lstStyle/>
              <a:p>
                <a:pPr marL="68206">
                  <a:spcBef>
                    <a:spcPts val="166"/>
                  </a:spcBef>
                </a:pPr>
                <a:r>
                  <a:rPr lang="en-US" sz="1985" b="1" noProof="0" dirty="0">
                    <a:solidFill>
                      <a:srgbClr val="FFFFFF"/>
                    </a:solidFill>
                    <a:latin typeface="Trebuchet MS"/>
                    <a:cs typeface="Trebuchet MS"/>
                  </a:rPr>
                  <a:t>Methods</a:t>
                </a:r>
                <a:endParaRPr lang="en-US" sz="1985" noProof="0" dirty="0">
                  <a:latin typeface="Trebuchet MS"/>
                  <a:cs typeface="Trebuchet MS"/>
                </a:endParaRPr>
              </a:p>
            </p:txBody>
          </p:sp>
        </p:grpSp>
      </p:grpSp>
      <p:grpSp>
        <p:nvGrpSpPr>
          <p:cNvPr id="42" name="Groupe 41">
            <a:extLst>
              <a:ext uri="{FF2B5EF4-FFF2-40B4-BE49-F238E27FC236}">
                <a16:creationId xmlns:a16="http://schemas.microsoft.com/office/drawing/2014/main" id="{B00BCF49-2EC7-523C-0815-55B2497F4541}"/>
              </a:ext>
            </a:extLst>
          </p:cNvPr>
          <p:cNvGrpSpPr/>
          <p:nvPr/>
        </p:nvGrpSpPr>
        <p:grpSpPr>
          <a:xfrm>
            <a:off x="8877157" y="11366250"/>
            <a:ext cx="11737123" cy="6576805"/>
            <a:chOff x="441771" y="3478651"/>
            <a:chExt cx="11737123" cy="6944170"/>
          </a:xfrm>
        </p:grpSpPr>
        <p:sp>
          <p:nvSpPr>
            <p:cNvPr id="44" name="object 11">
              <a:extLst>
                <a:ext uri="{FF2B5EF4-FFF2-40B4-BE49-F238E27FC236}">
                  <a16:creationId xmlns:a16="http://schemas.microsoft.com/office/drawing/2014/main" id="{D54DE407-993D-CFE7-05C9-A585C4EDD558}"/>
                </a:ext>
              </a:extLst>
            </p:cNvPr>
            <p:cNvSpPr/>
            <p:nvPr/>
          </p:nvSpPr>
          <p:spPr>
            <a:xfrm>
              <a:off x="441771" y="3478651"/>
              <a:ext cx="11735009" cy="6944170"/>
            </a:xfrm>
            <a:prstGeom prst="roundRect">
              <a:avLst>
                <a:gd name="adj" fmla="val 2104"/>
              </a:avLst>
            </a:prstGeom>
            <a:ln w="7252">
              <a:solidFill>
                <a:srgbClr val="B9348B"/>
              </a:solidFill>
            </a:ln>
          </p:spPr>
          <p:txBody>
            <a:bodyPr wrap="square" lIns="0" tIns="0" rIns="0" bIns="0" rtlCol="0"/>
            <a:lstStyle/>
            <a:p>
              <a:endParaRPr lang="en-US" noProof="0" dirty="0"/>
            </a:p>
          </p:txBody>
        </p:sp>
        <p:grpSp>
          <p:nvGrpSpPr>
            <p:cNvPr id="46" name="Groupe 45">
              <a:extLst>
                <a:ext uri="{FF2B5EF4-FFF2-40B4-BE49-F238E27FC236}">
                  <a16:creationId xmlns:a16="http://schemas.microsoft.com/office/drawing/2014/main" id="{FC26033C-83A8-8130-A694-B3AB9923AF24}"/>
                </a:ext>
              </a:extLst>
            </p:cNvPr>
            <p:cNvGrpSpPr/>
            <p:nvPr/>
          </p:nvGrpSpPr>
          <p:grpSpPr>
            <a:xfrm>
              <a:off x="443885" y="3481006"/>
              <a:ext cx="11735009" cy="481442"/>
              <a:chOff x="443885" y="3521786"/>
              <a:chExt cx="11735009" cy="481442"/>
            </a:xfrm>
          </p:grpSpPr>
          <p:sp>
            <p:nvSpPr>
              <p:cNvPr id="48" name="object 12">
                <a:extLst>
                  <a:ext uri="{FF2B5EF4-FFF2-40B4-BE49-F238E27FC236}">
                    <a16:creationId xmlns:a16="http://schemas.microsoft.com/office/drawing/2014/main" id="{62DE3A33-E96A-899F-7117-BAEC4E3087B2}"/>
                  </a:ext>
                </a:extLst>
              </p:cNvPr>
              <p:cNvSpPr/>
              <p:nvPr/>
            </p:nvSpPr>
            <p:spPr>
              <a:xfrm>
                <a:off x="443885" y="3521786"/>
                <a:ext cx="11735009" cy="481442"/>
              </a:xfrm>
              <a:prstGeom prst="round2SameRect">
                <a:avLst>
                  <a:gd name="adj1" fmla="val 30580"/>
                  <a:gd name="adj2" fmla="val 0"/>
                </a:avLst>
              </a:prstGeom>
              <a:solidFill>
                <a:srgbClr val="B9348B"/>
              </a:solidFill>
              <a:ln>
                <a:solidFill>
                  <a:srgbClr val="B9348B"/>
                </a:solidFill>
              </a:ln>
            </p:spPr>
            <p:txBody>
              <a:bodyPr wrap="square" lIns="0" tIns="0" rIns="0" bIns="0" rtlCol="0"/>
              <a:lstStyle/>
              <a:p>
                <a:endParaRPr lang="en-US" noProof="0" dirty="0"/>
              </a:p>
            </p:txBody>
          </p:sp>
          <p:sp>
            <p:nvSpPr>
              <p:cNvPr id="51" name="object 18">
                <a:extLst>
                  <a:ext uri="{FF2B5EF4-FFF2-40B4-BE49-F238E27FC236}">
                    <a16:creationId xmlns:a16="http://schemas.microsoft.com/office/drawing/2014/main" id="{7F195644-FD99-C90A-0108-1F11FE74A9AA}"/>
                  </a:ext>
                </a:extLst>
              </p:cNvPr>
              <p:cNvSpPr txBox="1"/>
              <p:nvPr/>
            </p:nvSpPr>
            <p:spPr>
              <a:xfrm>
                <a:off x="550149" y="3586431"/>
                <a:ext cx="7776767" cy="326737"/>
              </a:xfrm>
              <a:prstGeom prst="rect">
                <a:avLst/>
              </a:prstGeom>
            </p:spPr>
            <p:txBody>
              <a:bodyPr vert="horz" wrap="square" lIns="0" tIns="21063" rIns="0" bIns="0" rtlCol="0">
                <a:spAutoFit/>
              </a:bodyPr>
              <a:lstStyle/>
              <a:p>
                <a:pPr marL="68206">
                  <a:spcBef>
                    <a:spcPts val="166"/>
                  </a:spcBef>
                </a:pPr>
                <a:r>
                  <a:rPr lang="en-US" sz="1985" b="1" noProof="0" dirty="0">
                    <a:solidFill>
                      <a:srgbClr val="FFFFFF"/>
                    </a:solidFill>
                    <a:latin typeface="Trebuchet MS"/>
                    <a:cs typeface="Trebuchet MS"/>
                  </a:rPr>
                  <a:t>Results</a:t>
                </a:r>
                <a:endParaRPr lang="en-US" sz="1985" noProof="0" dirty="0">
                  <a:latin typeface="Trebuchet MS"/>
                  <a:cs typeface="Trebuchet MS"/>
                </a:endParaRPr>
              </a:p>
            </p:txBody>
          </p:sp>
        </p:grpSp>
      </p:grpSp>
      <p:sp>
        <p:nvSpPr>
          <p:cNvPr id="344" name="object 18">
            <a:extLst>
              <a:ext uri="{FF2B5EF4-FFF2-40B4-BE49-F238E27FC236}">
                <a16:creationId xmlns:a16="http://schemas.microsoft.com/office/drawing/2014/main" id="{00DCE972-5573-A3F7-EBC7-D802E26BAE81}"/>
              </a:ext>
            </a:extLst>
          </p:cNvPr>
          <p:cNvSpPr txBox="1"/>
          <p:nvPr/>
        </p:nvSpPr>
        <p:spPr>
          <a:xfrm>
            <a:off x="586271" y="4206615"/>
            <a:ext cx="8042680" cy="2401219"/>
          </a:xfrm>
          <a:prstGeom prst="rect">
            <a:avLst/>
          </a:prstGeom>
        </p:spPr>
        <p:txBody>
          <a:bodyPr vert="horz" wrap="square" lIns="0" tIns="0" rIns="0" bIns="0" rtlCol="0">
            <a:noAutofit/>
          </a:bodyPr>
          <a:lstStyle/>
          <a:p>
            <a:pPr marL="285750" marR="350056" indent="-285750">
              <a:lnSpc>
                <a:spcPct val="96000"/>
              </a:lnSpc>
              <a:spcBef>
                <a:spcPts val="90"/>
              </a:spcBef>
              <a:buFont typeface="Arial" panose="020B0604020202020204" pitchFamily="34" charset="0"/>
              <a:buChar char="•"/>
              <a:tabLst>
                <a:tab pos="238719" algn="l"/>
              </a:tabLst>
            </a:pPr>
            <a:r>
              <a:rPr lang="en-US" sz="1450" noProof="0" dirty="0">
                <a:latin typeface="+mj-lt"/>
              </a:rPr>
              <a:t>Nivolumab is a monoclonal antibody directed against programmed cell death protein 1 (PD-1) used to treat patients with muscle-invasive urothelial carcinoma (MIUC).</a:t>
            </a:r>
            <a:r>
              <a:rPr lang="en-US" sz="1450" baseline="30000" noProof="0" dirty="0">
                <a:latin typeface="+mj-lt"/>
              </a:rPr>
              <a:t>1</a:t>
            </a:r>
          </a:p>
          <a:p>
            <a:pPr marL="285750" marR="350056" indent="-285750">
              <a:lnSpc>
                <a:spcPct val="96000"/>
              </a:lnSpc>
              <a:spcBef>
                <a:spcPts val="90"/>
              </a:spcBef>
              <a:buFont typeface="Arial" panose="020B0604020202020204" pitchFamily="34" charset="0"/>
              <a:buChar char="•"/>
              <a:tabLst>
                <a:tab pos="238719" algn="l"/>
              </a:tabLst>
            </a:pPr>
            <a:r>
              <a:rPr lang="en-US" sz="1450" noProof="0" dirty="0">
                <a:latin typeface="+mj-lt"/>
              </a:rPr>
              <a:t>Based on the disease-free survival (DFS) benefit and favorable safety profile demonstrated in the </a:t>
            </a:r>
            <a:r>
              <a:rPr lang="en-US" sz="1450" noProof="0" dirty="0" err="1">
                <a:latin typeface="+mj-lt"/>
              </a:rPr>
              <a:t>CheckMate</a:t>
            </a:r>
            <a:r>
              <a:rPr lang="en-US" sz="1450" noProof="0" dirty="0">
                <a:latin typeface="+mj-lt"/>
              </a:rPr>
              <a:t> 274 trial, nivolumab monotherapy became the first immune-oncology-based therapy approved in the adjuvant setting in patients at high risk of recurrence after resection (tumor cell programmed death-ligand 1 [PD-L1] expression ≥1%).</a:t>
            </a:r>
            <a:r>
              <a:rPr lang="en-US" sz="1450" baseline="30000" noProof="0" dirty="0">
                <a:latin typeface="+mj-lt"/>
              </a:rPr>
              <a:t>2,3,4</a:t>
            </a:r>
          </a:p>
          <a:p>
            <a:pPr marL="285750" marR="350056" indent="-285750">
              <a:lnSpc>
                <a:spcPct val="96000"/>
              </a:lnSpc>
              <a:spcBef>
                <a:spcPts val="90"/>
              </a:spcBef>
              <a:buFont typeface="Arial" panose="020B0604020202020204" pitchFamily="34" charset="0"/>
              <a:buChar char="•"/>
              <a:tabLst>
                <a:tab pos="238719" algn="l"/>
              </a:tabLst>
            </a:pPr>
            <a:r>
              <a:rPr lang="en-US" sz="1450" noProof="0" dirty="0">
                <a:latin typeface="+mj-lt"/>
              </a:rPr>
              <a:t>Following approval of nivolumab for patients with MIUC and tumor cell PD-L1 ≥1% by the European Commission </a:t>
            </a:r>
            <a:r>
              <a:rPr lang="en-US" sz="1450" dirty="0">
                <a:latin typeface="+mj-lt"/>
              </a:rPr>
              <a:t>on 1 April </a:t>
            </a:r>
            <a:r>
              <a:rPr lang="en-US" sz="1450" noProof="0" dirty="0">
                <a:latin typeface="+mj-lt"/>
              </a:rPr>
              <a:t>2022,</a:t>
            </a:r>
            <a:r>
              <a:rPr lang="en-US" sz="1450" baseline="30000" noProof="0" dirty="0">
                <a:latin typeface="+mj-lt"/>
              </a:rPr>
              <a:t>5</a:t>
            </a:r>
            <a:r>
              <a:rPr lang="en-US" sz="1450" noProof="0" dirty="0">
                <a:latin typeface="+mj-lt"/>
              </a:rPr>
              <a:t> it was important to assess how nivolumab would impact MIUC management in France.</a:t>
            </a:r>
          </a:p>
          <a:p>
            <a:pPr marL="573750" marR="350056" indent="-285750">
              <a:lnSpc>
                <a:spcPct val="96000"/>
              </a:lnSpc>
              <a:spcBef>
                <a:spcPts val="90"/>
              </a:spcBef>
              <a:buFont typeface="Courier New" panose="02070309020205020404" pitchFamily="49" charset="0"/>
              <a:buChar char="o"/>
              <a:tabLst>
                <a:tab pos="238719" algn="l"/>
              </a:tabLst>
            </a:pPr>
            <a:r>
              <a:rPr lang="en-US" sz="1450" spc="-40" noProof="0" dirty="0">
                <a:latin typeface="+mj-lt"/>
              </a:rPr>
              <a:t>We report the largest real-world dataset assessing the effectiveness and safety of adjuvant nivolumab administered in an unselected French population in routine clinical practice.</a:t>
            </a:r>
          </a:p>
          <a:p>
            <a:pPr marL="285750" marR="350056" indent="-285750">
              <a:lnSpc>
                <a:spcPct val="96000"/>
              </a:lnSpc>
              <a:spcBef>
                <a:spcPts val="90"/>
              </a:spcBef>
              <a:buFont typeface="Arial" panose="020B0604020202020204" pitchFamily="34" charset="0"/>
              <a:buChar char="•"/>
              <a:tabLst>
                <a:tab pos="238719" algn="l"/>
              </a:tabLst>
            </a:pPr>
            <a:endParaRPr lang="en-US" sz="1450" noProof="0" dirty="0">
              <a:latin typeface="+mj-lt"/>
            </a:endParaRPr>
          </a:p>
        </p:txBody>
      </p:sp>
      <p:sp>
        <p:nvSpPr>
          <p:cNvPr id="2" name="object 19">
            <a:extLst>
              <a:ext uri="{FF2B5EF4-FFF2-40B4-BE49-F238E27FC236}">
                <a16:creationId xmlns:a16="http://schemas.microsoft.com/office/drawing/2014/main" id="{E0A0535A-E1F5-F8CF-48EF-A0F07D0B4EC8}"/>
              </a:ext>
            </a:extLst>
          </p:cNvPr>
          <p:cNvSpPr txBox="1"/>
          <p:nvPr/>
        </p:nvSpPr>
        <p:spPr>
          <a:xfrm>
            <a:off x="586271" y="16558060"/>
            <a:ext cx="8019731" cy="1384995"/>
          </a:xfrm>
          <a:prstGeom prst="rect">
            <a:avLst/>
          </a:prstGeom>
        </p:spPr>
        <p:txBody>
          <a:bodyPr vert="horz" wrap="square" lIns="0" tIns="0" rIns="0" bIns="0" rtlCol="0">
            <a:spAutoFit/>
          </a:bodyPr>
          <a:lstStyle/>
          <a:p>
            <a:pPr marL="285750" lvl="0" indent="-285750">
              <a:buFont typeface="Arial" panose="020B0604020202020204" pitchFamily="34" charset="0"/>
              <a:buChar char="•"/>
            </a:pPr>
            <a:r>
              <a:rPr lang="en-US" sz="1450" noProof="0" dirty="0">
                <a:latin typeface="+mj-lt"/>
              </a:rPr>
              <a:t>Nivolumab was given over a 30-minute infusion as 240 mg every 2 weeks or 480 mg every</a:t>
            </a:r>
            <a:br>
              <a:rPr lang="en-US" sz="1450" noProof="0" dirty="0">
                <a:latin typeface="+mj-lt"/>
              </a:rPr>
            </a:br>
            <a:r>
              <a:rPr lang="en-US" sz="1450" noProof="0" dirty="0">
                <a:latin typeface="+mj-lt"/>
              </a:rPr>
              <a:t>4 weeks, as per local labelling.</a:t>
            </a:r>
          </a:p>
          <a:p>
            <a:pPr marL="285750" lvl="0" indent="-285750">
              <a:buFont typeface="Arial" panose="020B0604020202020204" pitchFamily="34" charset="0"/>
              <a:buChar char="•"/>
            </a:pPr>
            <a:r>
              <a:rPr lang="en-US" sz="1450" spc="-30" noProof="0" dirty="0">
                <a:latin typeface="+mj-lt"/>
              </a:rPr>
              <a:t>The </a:t>
            </a:r>
            <a:r>
              <a:rPr lang="en-US" sz="1450" spc="-30" dirty="0">
                <a:latin typeface="+mj-lt"/>
              </a:rPr>
              <a:t>primary outcome was DFS and secondary outcomes included overall survival (OS) and safety.</a:t>
            </a:r>
          </a:p>
          <a:p>
            <a:pPr marL="285750" lvl="0" indent="-285750">
              <a:buFont typeface="Arial" panose="020B0604020202020204" pitchFamily="34" charset="0"/>
              <a:buChar char="•"/>
            </a:pPr>
            <a:r>
              <a:rPr lang="en-US" sz="1450" spc="-30" dirty="0">
                <a:latin typeface="+mj-lt"/>
              </a:rPr>
              <a:t>Efficacy analyses were conducted in the full analysis set (FAS, defined as all patients receiving ≥1 dose of nivolumab) and safety analyses were conducted in the safety analysis set (SAS, all patients receiving ≥1 dose of nivolumab and meeting inclusion criteria).</a:t>
            </a:r>
          </a:p>
        </p:txBody>
      </p:sp>
      <p:sp>
        <p:nvSpPr>
          <p:cNvPr id="493" name="object 288">
            <a:extLst>
              <a:ext uri="{FF2B5EF4-FFF2-40B4-BE49-F238E27FC236}">
                <a16:creationId xmlns:a16="http://schemas.microsoft.com/office/drawing/2014/main" id="{7CCEF190-1529-6349-A5E7-8D8C1F24D19E}"/>
              </a:ext>
            </a:extLst>
          </p:cNvPr>
          <p:cNvSpPr txBox="1"/>
          <p:nvPr/>
        </p:nvSpPr>
        <p:spPr>
          <a:xfrm>
            <a:off x="586271" y="9793858"/>
            <a:ext cx="7325172" cy="278134"/>
          </a:xfrm>
          <a:prstGeom prst="rect">
            <a:avLst/>
          </a:prstGeom>
        </p:spPr>
        <p:txBody>
          <a:bodyPr vert="horz" wrap="square" lIns="0" tIns="21063" rIns="0" bIns="0" rtlCol="0">
            <a:spAutoFit/>
          </a:bodyPr>
          <a:lstStyle/>
          <a:p>
            <a:pPr>
              <a:spcBef>
                <a:spcPts val="1058"/>
              </a:spcBef>
            </a:pPr>
            <a:r>
              <a:rPr lang="en-US" sz="1669" b="1" noProof="0" dirty="0">
                <a:solidFill>
                  <a:srgbClr val="000000"/>
                </a:solidFill>
                <a:latin typeface="Trebuchet MS"/>
              </a:rPr>
              <a:t>Figure 1. URADJ study design</a:t>
            </a:r>
          </a:p>
        </p:txBody>
      </p:sp>
      <p:grpSp>
        <p:nvGrpSpPr>
          <p:cNvPr id="9" name="Group 8">
            <a:extLst>
              <a:ext uri="{FF2B5EF4-FFF2-40B4-BE49-F238E27FC236}">
                <a16:creationId xmlns:a16="http://schemas.microsoft.com/office/drawing/2014/main" id="{63528C05-3D45-57E8-3C69-82B27FF34C1B}"/>
              </a:ext>
            </a:extLst>
          </p:cNvPr>
          <p:cNvGrpSpPr/>
          <p:nvPr/>
        </p:nvGrpSpPr>
        <p:grpSpPr>
          <a:xfrm>
            <a:off x="574212" y="10273477"/>
            <a:ext cx="7936878" cy="6206220"/>
            <a:chOff x="574212" y="10173787"/>
            <a:chExt cx="7936878" cy="6206220"/>
          </a:xfrm>
        </p:grpSpPr>
        <p:cxnSp>
          <p:nvCxnSpPr>
            <p:cNvPr id="467" name="Connecteur droit avec flèche 5">
              <a:extLst>
                <a:ext uri="{FF2B5EF4-FFF2-40B4-BE49-F238E27FC236}">
                  <a16:creationId xmlns:a16="http://schemas.microsoft.com/office/drawing/2014/main" id="{8A8AC23E-98DB-B899-FFB7-6A8D0D1FF1A8}"/>
                </a:ext>
              </a:extLst>
            </p:cNvPr>
            <p:cNvCxnSpPr>
              <a:cxnSpLocks/>
              <a:stCxn id="468" idx="6"/>
            </p:cNvCxnSpPr>
            <p:nvPr/>
          </p:nvCxnSpPr>
          <p:spPr>
            <a:xfrm>
              <a:off x="1636465" y="11231566"/>
              <a:ext cx="6338600" cy="8185"/>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468" name="Organigramme : Connecteur 6">
              <a:extLst>
                <a:ext uri="{FF2B5EF4-FFF2-40B4-BE49-F238E27FC236}">
                  <a16:creationId xmlns:a16="http://schemas.microsoft.com/office/drawing/2014/main" id="{4D3291D4-9632-6FA5-68A8-138E81567377}"/>
                </a:ext>
              </a:extLst>
            </p:cNvPr>
            <p:cNvSpPr/>
            <p:nvPr/>
          </p:nvSpPr>
          <p:spPr>
            <a:xfrm>
              <a:off x="1464117" y="11148583"/>
              <a:ext cx="172348" cy="165965"/>
            </a:xfrm>
            <a:prstGeom prst="flowChartConnector">
              <a:avLst/>
            </a:prstGeom>
            <a:solidFill>
              <a:schemeClr val="tx1"/>
            </a:solidFill>
            <a:ln>
              <a:solidFill>
                <a:schemeClr val="tx1"/>
              </a:solidFill>
            </a:ln>
          </p:spPr>
          <p:style>
            <a:lnRef idx="0">
              <a:schemeClr val="accent1"/>
            </a:lnRef>
            <a:fillRef idx="1">
              <a:schemeClr val="accent1"/>
            </a:fillRef>
            <a:effectRef idx="0">
              <a:srgbClr val="000000"/>
            </a:effectRef>
            <a:fontRef idx="minor">
              <a:schemeClr val="lt1"/>
            </a:fontRef>
          </p:style>
          <p:txBody>
            <a:bodyPr rtlCol="0" anchor="ctr"/>
            <a:lstStyle/>
            <a:p>
              <a:pPr algn="ctr">
                <a:lnSpc>
                  <a:spcPct val="100000"/>
                </a:lnSpc>
              </a:pPr>
              <a:endParaRPr lang="en-US" sz="2000" noProof="0" dirty="0">
                <a:latin typeface="Trebuchet MS" panose="020B0603020202020204" pitchFamily="34" charset="0"/>
              </a:endParaRPr>
            </a:p>
          </p:txBody>
        </p:sp>
        <p:sp>
          <p:nvSpPr>
            <p:cNvPr id="469" name="Organigramme : Connecteur 9">
              <a:extLst>
                <a:ext uri="{FF2B5EF4-FFF2-40B4-BE49-F238E27FC236}">
                  <a16:creationId xmlns:a16="http://schemas.microsoft.com/office/drawing/2014/main" id="{6D1A8B7F-0E5F-790F-831F-F27D5850E3AF}"/>
                </a:ext>
              </a:extLst>
            </p:cNvPr>
            <p:cNvSpPr/>
            <p:nvPr/>
          </p:nvSpPr>
          <p:spPr>
            <a:xfrm>
              <a:off x="3012170" y="11148583"/>
              <a:ext cx="172348" cy="165965"/>
            </a:xfrm>
            <a:prstGeom prst="flowChartConnector">
              <a:avLst/>
            </a:prstGeom>
            <a:solidFill>
              <a:schemeClr val="tx1"/>
            </a:solidFill>
            <a:ln>
              <a:solidFill>
                <a:schemeClr val="tx1"/>
              </a:solidFill>
            </a:ln>
          </p:spPr>
          <p:style>
            <a:lnRef idx="0">
              <a:schemeClr val="accent1"/>
            </a:lnRef>
            <a:fillRef idx="1">
              <a:schemeClr val="accent1"/>
            </a:fillRef>
            <a:effectRef idx="0">
              <a:srgbClr val="000000"/>
            </a:effectRef>
            <a:fontRef idx="minor">
              <a:schemeClr val="lt1"/>
            </a:fontRef>
          </p:style>
          <p:txBody>
            <a:bodyPr rtlCol="0" anchor="ctr"/>
            <a:lstStyle/>
            <a:p>
              <a:pPr algn="ctr">
                <a:lnSpc>
                  <a:spcPct val="100000"/>
                </a:lnSpc>
              </a:pPr>
              <a:endParaRPr lang="en-US" sz="2000" noProof="0" dirty="0">
                <a:latin typeface="Trebuchet MS" panose="020B0603020202020204" pitchFamily="34" charset="0"/>
              </a:endParaRPr>
            </a:p>
          </p:txBody>
        </p:sp>
        <p:sp>
          <p:nvSpPr>
            <p:cNvPr id="470" name="Organigramme : Connecteur 10">
              <a:extLst>
                <a:ext uri="{FF2B5EF4-FFF2-40B4-BE49-F238E27FC236}">
                  <a16:creationId xmlns:a16="http://schemas.microsoft.com/office/drawing/2014/main" id="{3071F88D-A1EC-75F9-AB37-C95EFEAA9744}"/>
                </a:ext>
              </a:extLst>
            </p:cNvPr>
            <p:cNvSpPr/>
            <p:nvPr/>
          </p:nvSpPr>
          <p:spPr>
            <a:xfrm>
              <a:off x="6461957" y="11148583"/>
              <a:ext cx="172348" cy="165965"/>
            </a:xfrm>
            <a:prstGeom prst="flowChartConnector">
              <a:avLst/>
            </a:prstGeom>
            <a:solidFill>
              <a:schemeClr val="tx1"/>
            </a:solidFill>
            <a:ln>
              <a:solidFill>
                <a:schemeClr val="tx1"/>
              </a:solidFill>
            </a:ln>
          </p:spPr>
          <p:style>
            <a:lnRef idx="0">
              <a:schemeClr val="accent1"/>
            </a:lnRef>
            <a:fillRef idx="1">
              <a:schemeClr val="accent1"/>
            </a:fillRef>
            <a:effectRef idx="0">
              <a:srgbClr val="000000"/>
            </a:effectRef>
            <a:fontRef idx="minor">
              <a:schemeClr val="lt1"/>
            </a:fontRef>
          </p:style>
          <p:txBody>
            <a:bodyPr rtlCol="0" anchor="ctr"/>
            <a:lstStyle/>
            <a:p>
              <a:pPr algn="ctr">
                <a:lnSpc>
                  <a:spcPct val="100000"/>
                </a:lnSpc>
              </a:pPr>
              <a:endParaRPr lang="en-US" sz="2000" noProof="0" dirty="0">
                <a:latin typeface="Trebuchet MS" panose="020B0603020202020204" pitchFamily="34" charset="0"/>
              </a:endParaRPr>
            </a:p>
          </p:txBody>
        </p:sp>
        <p:sp>
          <p:nvSpPr>
            <p:cNvPr id="471" name="ZoneTexte 11">
              <a:extLst>
                <a:ext uri="{FF2B5EF4-FFF2-40B4-BE49-F238E27FC236}">
                  <a16:creationId xmlns:a16="http://schemas.microsoft.com/office/drawing/2014/main" id="{E0EA460D-8D59-752B-8FEF-B13D50DDE21C}"/>
                </a:ext>
              </a:extLst>
            </p:cNvPr>
            <p:cNvSpPr txBox="1"/>
            <p:nvPr/>
          </p:nvSpPr>
          <p:spPr>
            <a:xfrm>
              <a:off x="1069709" y="10597479"/>
              <a:ext cx="979024" cy="430887"/>
            </a:xfrm>
            <a:prstGeom prst="rect">
              <a:avLst/>
            </a:prstGeom>
            <a:solidFill>
              <a:schemeClr val="bg1"/>
            </a:solidFill>
          </p:spPr>
          <p:txBody>
            <a:bodyPr wrap="square" rtlCol="0">
              <a:spAutoFit/>
            </a:bodyPr>
            <a:lstStyle/>
            <a:p>
              <a:pPr algn="ctr"/>
              <a:r>
                <a:rPr lang="en-US" sz="1100" b="1" noProof="0" dirty="0">
                  <a:latin typeface="Trebuchet MS" panose="020B0603020202020204" pitchFamily="34" charset="0"/>
                </a:rPr>
                <a:t>Early access nivolumab</a:t>
              </a:r>
            </a:p>
          </p:txBody>
        </p:sp>
        <p:sp>
          <p:nvSpPr>
            <p:cNvPr id="472" name="ZoneTexte 13">
              <a:extLst>
                <a:ext uri="{FF2B5EF4-FFF2-40B4-BE49-F238E27FC236}">
                  <a16:creationId xmlns:a16="http://schemas.microsoft.com/office/drawing/2014/main" id="{E52EC619-2DA6-4306-99F8-05F85B53D6DF}"/>
                </a:ext>
              </a:extLst>
            </p:cNvPr>
            <p:cNvSpPr txBox="1"/>
            <p:nvPr/>
          </p:nvSpPr>
          <p:spPr>
            <a:xfrm>
              <a:off x="2594558" y="10597479"/>
              <a:ext cx="1039655" cy="600164"/>
            </a:xfrm>
            <a:prstGeom prst="rect">
              <a:avLst/>
            </a:prstGeom>
            <a:noFill/>
          </p:spPr>
          <p:txBody>
            <a:bodyPr wrap="square" rtlCol="0">
              <a:spAutoFit/>
            </a:bodyPr>
            <a:lstStyle/>
            <a:p>
              <a:pPr algn="ctr"/>
              <a:r>
                <a:rPr lang="en-US" sz="1100" b="1" noProof="0" dirty="0">
                  <a:latin typeface="Trebuchet MS" panose="020B0603020202020204" pitchFamily="34" charset="0"/>
                </a:rPr>
                <a:t>Start of the recruitment period</a:t>
              </a:r>
            </a:p>
          </p:txBody>
        </p:sp>
        <p:sp>
          <p:nvSpPr>
            <p:cNvPr id="473" name="ZoneTexte 14">
              <a:extLst>
                <a:ext uri="{FF2B5EF4-FFF2-40B4-BE49-F238E27FC236}">
                  <a16:creationId xmlns:a16="http://schemas.microsoft.com/office/drawing/2014/main" id="{46EA185A-4967-C986-3DD4-0746E22DA57C}"/>
                </a:ext>
              </a:extLst>
            </p:cNvPr>
            <p:cNvSpPr txBox="1"/>
            <p:nvPr/>
          </p:nvSpPr>
          <p:spPr>
            <a:xfrm>
              <a:off x="5430863" y="10597479"/>
              <a:ext cx="2253588" cy="600164"/>
            </a:xfrm>
            <a:prstGeom prst="rect">
              <a:avLst/>
            </a:prstGeom>
            <a:noFill/>
          </p:spPr>
          <p:txBody>
            <a:bodyPr wrap="square" rtlCol="0">
              <a:spAutoFit/>
            </a:bodyPr>
            <a:lstStyle/>
            <a:p>
              <a:pPr algn="ctr"/>
              <a:r>
                <a:rPr lang="en-US" sz="1100" b="1" noProof="0" dirty="0">
                  <a:latin typeface="Trebuchet MS" panose="020B0603020202020204" pitchFamily="34" charset="0"/>
                </a:rPr>
                <a:t>Early termination of the study </a:t>
              </a:r>
            </a:p>
            <a:p>
              <a:pPr algn="ctr"/>
              <a:r>
                <a:rPr lang="en-US" sz="1100" b="1" noProof="0" dirty="0">
                  <a:latin typeface="Trebuchet MS" panose="020B0603020202020204" pitchFamily="34" charset="0"/>
                </a:rPr>
                <a:t>End of the recruitment period End of study </a:t>
              </a:r>
            </a:p>
          </p:txBody>
        </p:sp>
        <p:sp>
          <p:nvSpPr>
            <p:cNvPr id="474" name="ZoneTexte 16">
              <a:extLst>
                <a:ext uri="{FF2B5EF4-FFF2-40B4-BE49-F238E27FC236}">
                  <a16:creationId xmlns:a16="http://schemas.microsoft.com/office/drawing/2014/main" id="{6DD18C84-2D57-2F77-DFEB-45DC204D39D9}"/>
                </a:ext>
              </a:extLst>
            </p:cNvPr>
            <p:cNvSpPr txBox="1"/>
            <p:nvPr/>
          </p:nvSpPr>
          <p:spPr>
            <a:xfrm>
              <a:off x="901998" y="11392077"/>
              <a:ext cx="1296585" cy="237150"/>
            </a:xfrm>
            <a:prstGeom prst="rect">
              <a:avLst/>
            </a:prstGeom>
            <a:noFill/>
          </p:spPr>
          <p:txBody>
            <a:bodyPr wrap="square" rtlCol="0">
              <a:spAutoFit/>
            </a:bodyPr>
            <a:lstStyle/>
            <a:p>
              <a:pPr algn="ctr"/>
              <a:r>
                <a:rPr lang="en-US" sz="1100" b="1" noProof="0" dirty="0">
                  <a:latin typeface="Trebuchet MS" panose="020B0603020202020204" pitchFamily="34" charset="0"/>
                </a:rPr>
                <a:t>September 2022</a:t>
              </a:r>
            </a:p>
          </p:txBody>
        </p:sp>
        <p:sp>
          <p:nvSpPr>
            <p:cNvPr id="476" name="ZoneTexte 17">
              <a:extLst>
                <a:ext uri="{FF2B5EF4-FFF2-40B4-BE49-F238E27FC236}">
                  <a16:creationId xmlns:a16="http://schemas.microsoft.com/office/drawing/2014/main" id="{4C277226-84D7-F67C-2D22-10E09E116389}"/>
                </a:ext>
              </a:extLst>
            </p:cNvPr>
            <p:cNvSpPr txBox="1"/>
            <p:nvPr/>
          </p:nvSpPr>
          <p:spPr>
            <a:xfrm>
              <a:off x="2608061" y="11385114"/>
              <a:ext cx="1044000" cy="237150"/>
            </a:xfrm>
            <a:prstGeom prst="rect">
              <a:avLst/>
            </a:prstGeom>
            <a:solidFill>
              <a:schemeClr val="bg1"/>
            </a:solidFill>
          </p:spPr>
          <p:txBody>
            <a:bodyPr wrap="square" rtlCol="0">
              <a:spAutoFit/>
            </a:bodyPr>
            <a:lstStyle/>
            <a:p>
              <a:pPr algn="ctr"/>
              <a:r>
                <a:rPr lang="en-US" sz="1100" b="1" noProof="0" dirty="0">
                  <a:latin typeface="Trebuchet MS" panose="020B0603020202020204" pitchFamily="34" charset="0"/>
                </a:rPr>
                <a:t>31 July 2024</a:t>
              </a:r>
            </a:p>
          </p:txBody>
        </p:sp>
        <p:sp>
          <p:nvSpPr>
            <p:cNvPr id="478" name="ZoneTexte 18">
              <a:extLst>
                <a:ext uri="{FF2B5EF4-FFF2-40B4-BE49-F238E27FC236}">
                  <a16:creationId xmlns:a16="http://schemas.microsoft.com/office/drawing/2014/main" id="{1A0062D6-D458-8F8F-777F-FA6CC6F574F2}"/>
                </a:ext>
              </a:extLst>
            </p:cNvPr>
            <p:cNvSpPr txBox="1"/>
            <p:nvPr/>
          </p:nvSpPr>
          <p:spPr>
            <a:xfrm>
              <a:off x="6038758" y="11363075"/>
              <a:ext cx="1080000" cy="237150"/>
            </a:xfrm>
            <a:prstGeom prst="rect">
              <a:avLst/>
            </a:prstGeom>
            <a:solidFill>
              <a:schemeClr val="bg1"/>
            </a:solidFill>
          </p:spPr>
          <p:txBody>
            <a:bodyPr wrap="square" rtlCol="0">
              <a:spAutoFit/>
            </a:bodyPr>
            <a:lstStyle/>
            <a:p>
              <a:pPr algn="ctr"/>
              <a:r>
                <a:rPr lang="en-US" sz="1100" b="1" noProof="0" dirty="0">
                  <a:latin typeface="Trebuchet MS" panose="020B0603020202020204" pitchFamily="34" charset="0"/>
                </a:rPr>
                <a:t>18 April 2025</a:t>
              </a:r>
            </a:p>
          </p:txBody>
        </p:sp>
        <p:sp>
          <p:nvSpPr>
            <p:cNvPr id="480" name="Accolade ouvrante 20">
              <a:extLst>
                <a:ext uri="{FF2B5EF4-FFF2-40B4-BE49-F238E27FC236}">
                  <a16:creationId xmlns:a16="http://schemas.microsoft.com/office/drawing/2014/main" id="{B61F6502-73AE-380B-794F-B269CDA5A057}"/>
                </a:ext>
              </a:extLst>
            </p:cNvPr>
            <p:cNvSpPr/>
            <p:nvPr/>
          </p:nvSpPr>
          <p:spPr>
            <a:xfrm rot="16200000">
              <a:off x="2165986" y="10961169"/>
              <a:ext cx="234413" cy="1638151"/>
            </a:xfrm>
            <a:prstGeom prst="leftBrace">
              <a:avLst/>
            </a:prstGeom>
            <a:ln w="28575" cap="rnd"/>
          </p:spPr>
          <p:style>
            <a:lnRef idx="1">
              <a:srgbClr val="BE2BBB"/>
            </a:lnRef>
            <a:fillRef idx="0">
              <a:schemeClr val="accent1"/>
            </a:fillRef>
            <a:effectRef idx="0">
              <a:srgbClr val="000000"/>
            </a:effectRef>
            <a:fontRef idx="minor">
              <a:schemeClr val="lt1"/>
            </a:fontRef>
          </p:style>
          <p:txBody>
            <a:bodyPr rtlCol="0" anchor="ctr"/>
            <a:lstStyle/>
            <a:p>
              <a:pPr algn="ctr"/>
              <a:endParaRPr lang="en-US" sz="2000" noProof="0" dirty="0">
                <a:latin typeface="Trebuchet MS" panose="020B0603020202020204" pitchFamily="34" charset="0"/>
              </a:endParaRPr>
            </a:p>
          </p:txBody>
        </p:sp>
        <p:sp>
          <p:nvSpPr>
            <p:cNvPr id="481" name="ZoneTexte 21">
              <a:extLst>
                <a:ext uri="{FF2B5EF4-FFF2-40B4-BE49-F238E27FC236}">
                  <a16:creationId xmlns:a16="http://schemas.microsoft.com/office/drawing/2014/main" id="{85A3A055-AF6E-B5E2-0C68-88AB27028A62}"/>
                </a:ext>
              </a:extLst>
            </p:cNvPr>
            <p:cNvSpPr txBox="1"/>
            <p:nvPr/>
          </p:nvSpPr>
          <p:spPr>
            <a:xfrm>
              <a:off x="1005086" y="11879407"/>
              <a:ext cx="2520000" cy="523220"/>
            </a:xfrm>
            <a:prstGeom prst="rect">
              <a:avLst/>
            </a:prstGeom>
            <a:solidFill>
              <a:schemeClr val="bg1"/>
            </a:solidFill>
          </p:spPr>
          <p:txBody>
            <a:bodyPr wrap="square" rtlCol="0">
              <a:spAutoFit/>
            </a:bodyPr>
            <a:lstStyle/>
            <a:p>
              <a:pPr algn="ctr"/>
              <a:r>
                <a:rPr lang="en-US" sz="1400" b="1" noProof="0" dirty="0">
                  <a:solidFill>
                    <a:srgbClr val="595454"/>
                  </a:solidFill>
                  <a:latin typeface="Trebuchet MS" panose="020B0603020202020204" pitchFamily="34" charset="0"/>
                </a:rPr>
                <a:t>Retrospective patient data</a:t>
              </a:r>
            </a:p>
          </p:txBody>
        </p:sp>
        <p:sp>
          <p:nvSpPr>
            <p:cNvPr id="483" name="Accolade ouvrante 22">
              <a:extLst>
                <a:ext uri="{FF2B5EF4-FFF2-40B4-BE49-F238E27FC236}">
                  <a16:creationId xmlns:a16="http://schemas.microsoft.com/office/drawing/2014/main" id="{CB16A462-0356-12FD-F554-5A9885B5D289}"/>
                </a:ext>
              </a:extLst>
            </p:cNvPr>
            <p:cNvSpPr/>
            <p:nvPr/>
          </p:nvSpPr>
          <p:spPr>
            <a:xfrm rot="16200000">
              <a:off x="4740201" y="10015432"/>
              <a:ext cx="256173" cy="3532036"/>
            </a:xfrm>
            <a:prstGeom prst="leftBrace">
              <a:avLst/>
            </a:prstGeom>
            <a:ln w="28575" cap="rnd">
              <a:solidFill>
                <a:schemeClr val="accent1"/>
              </a:solidFill>
            </a:ln>
          </p:spPr>
          <p:style>
            <a:lnRef idx="1">
              <a:srgbClr val="BE2BBB"/>
            </a:lnRef>
            <a:fillRef idx="0">
              <a:schemeClr val="accent1"/>
            </a:fillRef>
            <a:effectRef idx="0">
              <a:srgbClr val="000000"/>
            </a:effectRef>
            <a:fontRef idx="minor">
              <a:schemeClr val="lt1"/>
            </a:fontRef>
          </p:style>
          <p:txBody>
            <a:bodyPr rtlCol="0" anchor="ctr"/>
            <a:lstStyle/>
            <a:p>
              <a:pPr algn="ctr"/>
              <a:endParaRPr lang="en-US" sz="2000" noProof="0" dirty="0">
                <a:latin typeface="Trebuchet MS" panose="020B0603020202020204" pitchFamily="34" charset="0"/>
              </a:endParaRPr>
            </a:p>
          </p:txBody>
        </p:sp>
        <p:sp>
          <p:nvSpPr>
            <p:cNvPr id="485" name="ZoneTexte 23">
              <a:extLst>
                <a:ext uri="{FF2B5EF4-FFF2-40B4-BE49-F238E27FC236}">
                  <a16:creationId xmlns:a16="http://schemas.microsoft.com/office/drawing/2014/main" id="{7D768580-8BEC-CDFD-3EA1-2450C619AEDF}"/>
                </a:ext>
              </a:extLst>
            </p:cNvPr>
            <p:cNvSpPr txBox="1"/>
            <p:nvPr/>
          </p:nvSpPr>
          <p:spPr>
            <a:xfrm>
              <a:off x="3381657" y="11879407"/>
              <a:ext cx="2987065" cy="307777"/>
            </a:xfrm>
            <a:prstGeom prst="rect">
              <a:avLst/>
            </a:prstGeom>
            <a:solidFill>
              <a:schemeClr val="bg1"/>
            </a:solidFill>
          </p:spPr>
          <p:txBody>
            <a:bodyPr wrap="square" rtlCol="0">
              <a:spAutoFit/>
            </a:bodyPr>
            <a:lstStyle/>
            <a:p>
              <a:pPr algn="ctr"/>
              <a:r>
                <a:rPr lang="en-US" sz="1400" b="1" noProof="0" dirty="0">
                  <a:solidFill>
                    <a:srgbClr val="595454"/>
                  </a:solidFill>
                  <a:latin typeface="Trebuchet MS" panose="020B0603020202020204" pitchFamily="34" charset="0"/>
                </a:rPr>
                <a:t>Prospective patient data</a:t>
              </a:r>
            </a:p>
          </p:txBody>
        </p:sp>
        <p:sp>
          <p:nvSpPr>
            <p:cNvPr id="486" name="ZoneTexte 24">
              <a:extLst>
                <a:ext uri="{FF2B5EF4-FFF2-40B4-BE49-F238E27FC236}">
                  <a16:creationId xmlns:a16="http://schemas.microsoft.com/office/drawing/2014/main" id="{00130B45-02F8-E82D-AD22-C7F3DE071369}"/>
                </a:ext>
              </a:extLst>
            </p:cNvPr>
            <p:cNvSpPr txBox="1"/>
            <p:nvPr/>
          </p:nvSpPr>
          <p:spPr>
            <a:xfrm>
              <a:off x="3097949" y="10173787"/>
              <a:ext cx="2924074" cy="830997"/>
            </a:xfrm>
            <a:prstGeom prst="rect">
              <a:avLst/>
            </a:prstGeom>
            <a:noFill/>
          </p:spPr>
          <p:txBody>
            <a:bodyPr wrap="square" rtlCol="0">
              <a:spAutoFit/>
            </a:bodyPr>
            <a:lstStyle/>
            <a:p>
              <a:pPr algn="ctr"/>
              <a:r>
                <a:rPr lang="en-US" sz="800" b="1" noProof="0" dirty="0">
                  <a:latin typeface="Trebuchet MS" panose="020B0603020202020204" pitchFamily="34" charset="0"/>
                </a:rPr>
                <a:t>EXPECTED INCLUSION PERIOD: 1 YEAR</a:t>
              </a:r>
              <a:br>
                <a:rPr lang="en-US" sz="800" b="1" noProof="0" dirty="0">
                  <a:latin typeface="Trebuchet MS" panose="020B0603020202020204" pitchFamily="34" charset="0"/>
                </a:rPr>
              </a:br>
              <a:r>
                <a:rPr lang="en-US" sz="800" b="1" noProof="0" dirty="0">
                  <a:solidFill>
                    <a:srgbClr val="BE2BBB"/>
                  </a:solidFill>
                  <a:latin typeface="Trebuchet MS" panose="020B0603020202020204" pitchFamily="34" charset="0"/>
                </a:rPr>
                <a:t>ACTUAL INCLUSION PERIOD: 8.8 MONTHS</a:t>
              </a:r>
            </a:p>
            <a:p>
              <a:pPr algn="ctr"/>
              <a:r>
                <a:rPr lang="en-US" sz="800" b="1" noProof="0" dirty="0">
                  <a:latin typeface="Trebuchet MS" panose="020B0603020202020204" pitchFamily="34" charset="0"/>
                </a:rPr>
                <a:t>300 PATIENTS EXPECTED </a:t>
              </a:r>
            </a:p>
            <a:p>
              <a:pPr algn="ctr"/>
              <a:r>
                <a:rPr lang="en-US" sz="800" b="1" i="1" noProof="0" dirty="0">
                  <a:latin typeface="Trebuchet MS" panose="020B0603020202020204" pitchFamily="34" charset="0"/>
                </a:rPr>
                <a:t>(200 retrospective + 100 prospective)</a:t>
              </a:r>
            </a:p>
            <a:p>
              <a:pPr algn="ctr"/>
              <a:r>
                <a:rPr lang="en-US" sz="800" b="1" noProof="0" dirty="0">
                  <a:solidFill>
                    <a:srgbClr val="BE2BBB"/>
                  </a:solidFill>
                  <a:latin typeface="Trebuchet MS" panose="020B0603020202020204" pitchFamily="34" charset="0"/>
                </a:rPr>
                <a:t>176 PATIENTS INCLUDED </a:t>
              </a:r>
            </a:p>
            <a:p>
              <a:pPr algn="ctr"/>
              <a:r>
                <a:rPr lang="en-US" sz="800" b="1" i="1" noProof="0" dirty="0">
                  <a:solidFill>
                    <a:srgbClr val="BE2BBB"/>
                  </a:solidFill>
                  <a:latin typeface="Trebuchet MS" panose="020B0603020202020204" pitchFamily="34" charset="0"/>
                </a:rPr>
                <a:t>(137 retrospective + 39 prospective)</a:t>
              </a:r>
            </a:p>
          </p:txBody>
        </p:sp>
        <p:sp>
          <p:nvSpPr>
            <p:cNvPr id="487" name="ZoneTexte 25">
              <a:extLst>
                <a:ext uri="{FF2B5EF4-FFF2-40B4-BE49-F238E27FC236}">
                  <a16:creationId xmlns:a16="http://schemas.microsoft.com/office/drawing/2014/main" id="{E7A1CE39-7DE4-5816-701D-37CD0A93D419}"/>
                </a:ext>
              </a:extLst>
            </p:cNvPr>
            <p:cNvSpPr txBox="1"/>
            <p:nvPr/>
          </p:nvSpPr>
          <p:spPr>
            <a:xfrm>
              <a:off x="1107809" y="12141193"/>
              <a:ext cx="2484000" cy="504000"/>
            </a:xfrm>
            <a:prstGeom prst="rect">
              <a:avLst/>
            </a:prstGeom>
            <a:solidFill>
              <a:schemeClr val="bg1"/>
            </a:solidFill>
            <a:ln>
              <a:solidFill>
                <a:srgbClr val="595454"/>
              </a:solidFill>
              <a:prstDash val="dash"/>
            </a:ln>
          </p:spPr>
          <p:txBody>
            <a:bodyPr wrap="square" lIns="91440" tIns="45720" rIns="91440" bIns="45720" rtlCol="0" anchor="ctr">
              <a:spAutoFit/>
            </a:bodyPr>
            <a:lstStyle/>
            <a:p>
              <a:pPr algn="ctr"/>
              <a:r>
                <a:rPr lang="en-US" sz="1100" b="1" noProof="0" dirty="0">
                  <a:latin typeface="Trebuchet MS" panose="020B0603020202020204" pitchFamily="34" charset="0"/>
                </a:rPr>
                <a:t>Patients who started nivolumab before the study initiation (n=137)</a:t>
              </a:r>
            </a:p>
          </p:txBody>
        </p:sp>
        <p:sp>
          <p:nvSpPr>
            <p:cNvPr id="488" name="ZoneTexte 26">
              <a:extLst>
                <a:ext uri="{FF2B5EF4-FFF2-40B4-BE49-F238E27FC236}">
                  <a16:creationId xmlns:a16="http://schemas.microsoft.com/office/drawing/2014/main" id="{E95B07C1-61A1-34E9-B55C-F44A8B137EC5}"/>
                </a:ext>
              </a:extLst>
            </p:cNvPr>
            <p:cNvSpPr txBox="1"/>
            <p:nvPr/>
          </p:nvSpPr>
          <p:spPr>
            <a:xfrm>
              <a:off x="3698264" y="12141193"/>
              <a:ext cx="2520000" cy="504000"/>
            </a:xfrm>
            <a:prstGeom prst="rect">
              <a:avLst/>
            </a:prstGeom>
            <a:solidFill>
              <a:schemeClr val="bg1"/>
            </a:solidFill>
            <a:ln>
              <a:solidFill>
                <a:srgbClr val="595454"/>
              </a:solidFill>
              <a:prstDash val="dash"/>
            </a:ln>
          </p:spPr>
          <p:txBody>
            <a:bodyPr wrap="square" lIns="91440" tIns="45720" rIns="91440" bIns="45720" rtlCol="0" anchor="ctr">
              <a:spAutoFit/>
            </a:bodyPr>
            <a:lstStyle/>
            <a:p>
              <a:pPr algn="ctr"/>
              <a:r>
                <a:rPr lang="en-US" sz="1100" b="1" noProof="0" dirty="0">
                  <a:latin typeface="Trebuchet MS" panose="020B0603020202020204" pitchFamily="34" charset="0"/>
                </a:rPr>
                <a:t>Patients who started nivolumab (&lt;2 doses) after study initiation (n=39)</a:t>
              </a:r>
            </a:p>
          </p:txBody>
        </p:sp>
        <p:sp>
          <p:nvSpPr>
            <p:cNvPr id="489" name="ZoneTexte 85">
              <a:extLst>
                <a:ext uri="{FF2B5EF4-FFF2-40B4-BE49-F238E27FC236}">
                  <a16:creationId xmlns:a16="http://schemas.microsoft.com/office/drawing/2014/main" id="{9AF85660-9A12-D5F6-4486-970B4147F611}"/>
                </a:ext>
              </a:extLst>
            </p:cNvPr>
            <p:cNvSpPr txBox="1"/>
            <p:nvPr/>
          </p:nvSpPr>
          <p:spPr>
            <a:xfrm>
              <a:off x="705210" y="12697891"/>
              <a:ext cx="7621706" cy="276999"/>
            </a:xfrm>
            <a:prstGeom prst="rect">
              <a:avLst/>
            </a:prstGeom>
            <a:noFill/>
          </p:spPr>
          <p:txBody>
            <a:bodyPr wrap="square">
              <a:spAutoFit/>
            </a:bodyPr>
            <a:lstStyle/>
            <a:p>
              <a:pPr algn="ctr"/>
              <a:r>
                <a:rPr lang="en-US" sz="1200" noProof="0" dirty="0">
                  <a:latin typeface="Trebuchet MS" panose="020B0603020202020204" pitchFamily="34" charset="0"/>
                </a:rPr>
                <a:t>Patients who were included retrospectively continued to be followed up prospectively</a:t>
              </a:r>
            </a:p>
          </p:txBody>
        </p:sp>
        <p:sp>
          <p:nvSpPr>
            <p:cNvPr id="490" name="ZoneTexte 88">
              <a:extLst>
                <a:ext uri="{FF2B5EF4-FFF2-40B4-BE49-F238E27FC236}">
                  <a16:creationId xmlns:a16="http://schemas.microsoft.com/office/drawing/2014/main" id="{8291A5ED-F674-539A-0D66-DDE13C25FB2D}"/>
                </a:ext>
              </a:extLst>
            </p:cNvPr>
            <p:cNvSpPr txBox="1"/>
            <p:nvPr/>
          </p:nvSpPr>
          <p:spPr>
            <a:xfrm>
              <a:off x="586271" y="13010463"/>
              <a:ext cx="7907280" cy="723275"/>
            </a:xfrm>
            <a:prstGeom prst="rect">
              <a:avLst/>
            </a:prstGeom>
            <a:solidFill>
              <a:srgbClr val="EEE7E7"/>
            </a:solidFill>
            <a:ln w="19050">
              <a:solidFill>
                <a:schemeClr val="tx1"/>
              </a:solidFill>
              <a:prstDash val="solid"/>
            </a:ln>
          </p:spPr>
          <p:txBody>
            <a:bodyPr wrap="square" rtlCol="0">
              <a:spAutoFit/>
            </a:bodyPr>
            <a:lstStyle/>
            <a:p>
              <a:r>
                <a:rPr lang="en-US" sz="1200" b="1" u="sng" noProof="0" dirty="0">
                  <a:latin typeface="Trebuchet MS" panose="020B0603020202020204" pitchFamily="34" charset="0"/>
                </a:rPr>
                <a:t>Planned study visits</a:t>
              </a:r>
              <a:r>
                <a:rPr lang="en-US" sz="1200" noProof="0" dirty="0">
                  <a:latin typeface="Trebuchet MS" panose="020B0603020202020204" pitchFamily="34" charset="0"/>
                </a:rPr>
                <a:t>: D0, M3, M6, M9, M12, M18, M24, M30, M36, M48, M60</a:t>
              </a:r>
            </a:p>
            <a:p>
              <a:pPr>
                <a:spcBef>
                  <a:spcPts val="600"/>
                </a:spcBef>
              </a:pPr>
              <a:r>
                <a:rPr lang="en-US" sz="1200" noProof="0" dirty="0">
                  <a:latin typeface="Trebuchet MS" panose="020B0603020202020204" pitchFamily="34" charset="0"/>
                </a:rPr>
                <a:t>Planned minimum follow-up period: 3 years / Planned maximum follow-up period: 5 years</a:t>
              </a:r>
            </a:p>
            <a:p>
              <a:pPr>
                <a:spcAft>
                  <a:spcPts val="600"/>
                </a:spcAft>
              </a:pPr>
              <a:r>
                <a:rPr lang="en-US" sz="1200" b="1" noProof="0" dirty="0">
                  <a:solidFill>
                    <a:srgbClr val="BE2BBB"/>
                  </a:solidFill>
                  <a:latin typeface="Trebuchet MS" panose="020B0603020202020204" pitchFamily="34" charset="0"/>
                </a:rPr>
                <a:t>Actual follow-up period: 0–24.8 months</a:t>
              </a:r>
              <a:endParaRPr lang="en-US" sz="1200" noProof="0" dirty="0">
                <a:latin typeface="Trebuchet MS" panose="020B0603020202020204" pitchFamily="34" charset="0"/>
              </a:endParaRPr>
            </a:p>
          </p:txBody>
        </p:sp>
        <p:sp>
          <p:nvSpPr>
            <p:cNvPr id="491" name="ZoneTexte 4">
              <a:extLst>
                <a:ext uri="{FF2B5EF4-FFF2-40B4-BE49-F238E27FC236}">
                  <a16:creationId xmlns:a16="http://schemas.microsoft.com/office/drawing/2014/main" id="{298ADC39-B910-CCC5-0B91-6E7407CB4AD3}"/>
                </a:ext>
              </a:extLst>
            </p:cNvPr>
            <p:cNvSpPr txBox="1"/>
            <p:nvPr/>
          </p:nvSpPr>
          <p:spPr>
            <a:xfrm>
              <a:off x="574212" y="13814113"/>
              <a:ext cx="7920484" cy="2400657"/>
            </a:xfrm>
            <a:prstGeom prst="rect">
              <a:avLst/>
            </a:prstGeom>
            <a:noFill/>
            <a:ln>
              <a:solidFill>
                <a:srgbClr val="BE2BBB"/>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FDA97D"/>
                </a:buClr>
                <a:buSzTx/>
                <a:buFontTx/>
                <a:buNone/>
                <a:tabLst/>
                <a:defRPr/>
              </a:pPr>
              <a:r>
                <a:rPr kumimoji="0" lang="en-US" sz="1000" b="1" i="0" u="none" strike="noStrike" kern="1200" cap="none" spc="0" normalizeH="0" baseline="0" noProof="0" dirty="0">
                  <a:ln>
                    <a:noFill/>
                  </a:ln>
                  <a:solidFill>
                    <a:srgbClr val="BE2BBB"/>
                  </a:solidFill>
                  <a:effectLst/>
                  <a:uLnTx/>
                  <a:uFillTx/>
                  <a:latin typeface="Trebuchet MS" panose="020B0603020202020204" pitchFamily="34" charset="0"/>
                </a:rPr>
                <a:t>INCLUSION CRITERIA</a:t>
              </a:r>
            </a:p>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effectLst/>
                  <a:uLnTx/>
                  <a:uFillTx/>
                  <a:latin typeface="Trebuchet MS" panose="020B0603020202020204" pitchFamily="34" charset="0"/>
                </a:rPr>
                <a:t>≥18 years </a:t>
              </a:r>
            </a:p>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effectLst/>
                  <a:uLnTx/>
                  <a:uFillTx/>
                  <a:latin typeface="Trebuchet MS" panose="020B0603020202020204" pitchFamily="34" charset="0"/>
                </a:rPr>
                <a:t>Pathological evidence of MIUC (originating in bladder, ureter, or renal pelvis) at high risk of recurrence after radical resection with PD-L1 tumor cell expression ≥1% in patients who received neoadjuvant chemotherapy OR who did not receive neoadjuvant chemotherapy and who are not eligible or refusing adjuvant cisplatin chemotherapy</a:t>
              </a:r>
            </a:p>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noProof="0" dirty="0">
                  <a:latin typeface="Trebuchet MS" panose="020B0603020202020204" pitchFamily="34" charset="0"/>
                </a:rPr>
                <a:t>Provide o</a:t>
              </a:r>
              <a:r>
                <a:rPr kumimoji="0" lang="en-US" sz="1000" b="0" i="0" u="none" strike="noStrike" kern="1200" cap="none" spc="0" normalizeH="0" baseline="0" noProof="0" dirty="0">
                  <a:ln>
                    <a:noFill/>
                  </a:ln>
                  <a:effectLst/>
                  <a:uLnTx/>
                  <a:uFillTx/>
                  <a:latin typeface="Trebuchet MS" panose="020B0603020202020204" pitchFamily="34" charset="0"/>
                </a:rPr>
                <a:t>ral informed consent to participate in the study (or express non-opposition to data collection during their lifetime for deceased patients enrolled retrospectively)</a:t>
              </a:r>
            </a:p>
            <a:p>
              <a:pPr marL="285750" indent="-285750">
                <a:buFont typeface="Arial" panose="020B0604020202020204" pitchFamily="34" charset="0"/>
                <a:buChar char="•"/>
                <a:defRPr/>
              </a:pPr>
              <a:r>
                <a:rPr lang="en-US" sz="1000" spc="-30" noProof="0" dirty="0">
                  <a:latin typeface="Trebuchet MS" panose="020B0603020202020204" pitchFamily="34" charset="0"/>
                </a:rPr>
                <a:t>Could include patients who completed participation in an interventional trial or no longer receiving study drug (only followed-up for OS) OR enrolled in a clinical trial not evaluating an investigational drug (e.g., a trial investigating novel imaging modalities)</a:t>
              </a:r>
            </a:p>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00" noProof="0" dirty="0">
                <a:solidFill>
                  <a:srgbClr val="595454"/>
                </a:solidFill>
                <a:latin typeface="Trebuchet MS" panose="020B0603020202020204" pitchFamily="34" charset="0"/>
              </a:endParaRPr>
            </a:p>
            <a:p>
              <a:pPr algn="ctr">
                <a:defRPr/>
              </a:pPr>
              <a:r>
                <a:rPr lang="en-US" sz="1000" b="1" noProof="0" dirty="0">
                  <a:solidFill>
                    <a:srgbClr val="BE2BBB"/>
                  </a:solidFill>
                  <a:latin typeface="Trebuchet MS" panose="020B0603020202020204" pitchFamily="34" charset="0"/>
                </a:rPr>
                <a:t>EXCLUSION CRITERIA</a:t>
              </a:r>
            </a:p>
            <a:p>
              <a:pPr marL="285750" lvl="0" indent="-285750">
                <a:buFont typeface="Arial" panose="020B0604020202020204" pitchFamily="34" charset="0"/>
                <a:buChar char="•"/>
                <a:defRPr/>
              </a:pPr>
              <a:r>
                <a:rPr lang="en-US" sz="1000" noProof="0" dirty="0">
                  <a:latin typeface="Trebuchet MS" panose="020B0603020202020204" pitchFamily="34" charset="0"/>
                </a:rPr>
                <a:t>Other active or non-curatively treated malignancy within the past 5 years (except muscle-invasive urothelial carcinoma)</a:t>
              </a:r>
            </a:p>
            <a:p>
              <a:pPr marL="285750" lvl="0" indent="-285750">
                <a:buFont typeface="Arial" panose="020B0604020202020204" pitchFamily="34" charset="0"/>
                <a:buChar char="•"/>
                <a:defRPr/>
              </a:pPr>
              <a:r>
                <a:rPr lang="en-US" sz="1000" noProof="0" dirty="0">
                  <a:latin typeface="Trebuchet MS" panose="020B0603020202020204" pitchFamily="34" charset="0"/>
                </a:rPr>
                <a:t>Enrolled in another interventional clinical trial for urothelial carcinoma</a:t>
              </a:r>
            </a:p>
            <a:p>
              <a:pPr marL="285750" lvl="0" indent="-285750">
                <a:buFont typeface="Arial" panose="020B0604020202020204" pitchFamily="34" charset="0"/>
                <a:buChar char="•"/>
                <a:defRPr/>
              </a:pPr>
              <a:r>
                <a:rPr lang="en-US" sz="1000" noProof="0" dirty="0">
                  <a:latin typeface="Trebuchet MS" panose="020B0603020202020204" pitchFamily="34" charset="0"/>
                </a:rPr>
                <a:t>Pregnant women </a:t>
              </a:r>
            </a:p>
            <a:p>
              <a:pPr marL="285750" lvl="0" indent="-285750">
                <a:buFont typeface="Arial" panose="020B0604020202020204" pitchFamily="34" charset="0"/>
                <a:buChar char="•"/>
                <a:defRPr/>
              </a:pPr>
              <a:r>
                <a:rPr lang="en-US" sz="1000" noProof="0" dirty="0">
                  <a:latin typeface="Trebuchet MS" panose="020B0603020202020204" pitchFamily="34" charset="0"/>
                </a:rPr>
                <a:t>Patients under guardianship</a:t>
              </a:r>
            </a:p>
          </p:txBody>
        </p:sp>
        <p:sp>
          <p:nvSpPr>
            <p:cNvPr id="494" name="object 289">
              <a:extLst>
                <a:ext uri="{FF2B5EF4-FFF2-40B4-BE49-F238E27FC236}">
                  <a16:creationId xmlns:a16="http://schemas.microsoft.com/office/drawing/2014/main" id="{15A92452-2EEE-93EA-3179-3E8CCF0E46CE}"/>
                </a:ext>
              </a:extLst>
            </p:cNvPr>
            <p:cNvSpPr txBox="1"/>
            <p:nvPr/>
          </p:nvSpPr>
          <p:spPr>
            <a:xfrm>
              <a:off x="590607" y="16226473"/>
              <a:ext cx="7920483" cy="153534"/>
            </a:xfrm>
            <a:prstGeom prst="rect">
              <a:avLst/>
            </a:prstGeom>
          </p:spPr>
          <p:txBody>
            <a:bodyPr vert="horz" wrap="square" lIns="0" tIns="27081" rIns="0" bIns="0" rtlCol="0">
              <a:spAutoFit/>
            </a:bodyPr>
            <a:lstStyle/>
            <a:p>
              <a:pPr>
                <a:spcBef>
                  <a:spcPts val="213"/>
                </a:spcBef>
              </a:pPr>
              <a:r>
                <a:rPr lang="en-US" sz="820" noProof="0" dirty="0">
                  <a:solidFill>
                    <a:srgbClr val="000000"/>
                  </a:solidFill>
                  <a:latin typeface="Trebuchet MS"/>
                </a:rPr>
                <a:t>D, day; M, month; MIUC, </a:t>
              </a:r>
              <a:r>
                <a:rPr lang="en-US" sz="820" dirty="0"/>
                <a:t>muscle-invasive urothelial carcinoma; </a:t>
              </a:r>
              <a:r>
                <a:rPr lang="en-US" sz="820" noProof="0" dirty="0">
                  <a:solidFill>
                    <a:srgbClr val="000000"/>
                  </a:solidFill>
                  <a:latin typeface="Trebuchet MS"/>
                </a:rPr>
                <a:t>OS, overall survival; PD-L1, programmed death-ligand 1. </a:t>
              </a:r>
            </a:p>
          </p:txBody>
        </p:sp>
      </p:grpSp>
      <p:sp>
        <p:nvSpPr>
          <p:cNvPr id="459" name="object 288">
            <a:extLst>
              <a:ext uri="{FF2B5EF4-FFF2-40B4-BE49-F238E27FC236}">
                <a16:creationId xmlns:a16="http://schemas.microsoft.com/office/drawing/2014/main" id="{331737DA-4452-7309-17BE-2C135D21D44F}"/>
              </a:ext>
            </a:extLst>
          </p:cNvPr>
          <p:cNvSpPr txBox="1"/>
          <p:nvPr/>
        </p:nvSpPr>
        <p:spPr>
          <a:xfrm>
            <a:off x="9437130" y="4407818"/>
            <a:ext cx="7325172" cy="298268"/>
          </a:xfrm>
          <a:prstGeom prst="rect">
            <a:avLst/>
          </a:prstGeom>
        </p:spPr>
        <p:txBody>
          <a:bodyPr vert="horz" wrap="square" lIns="0" tIns="21063" rIns="0" bIns="0" rtlCol="0">
            <a:spAutoFit/>
          </a:bodyPr>
          <a:lstStyle/>
          <a:p>
            <a:pPr>
              <a:spcBef>
                <a:spcPts val="1058"/>
              </a:spcBef>
            </a:pPr>
            <a:r>
              <a:rPr lang="en-US" b="1" noProof="0" dirty="0">
                <a:solidFill>
                  <a:srgbClr val="000000"/>
                </a:solidFill>
                <a:latin typeface="Trebuchet MS"/>
              </a:rPr>
              <a:t>Key Figure A. Disease-free survival since initiation of nivolumab</a:t>
            </a:r>
          </a:p>
        </p:txBody>
      </p:sp>
      <p:sp>
        <p:nvSpPr>
          <p:cNvPr id="460" name="object 288">
            <a:extLst>
              <a:ext uri="{FF2B5EF4-FFF2-40B4-BE49-F238E27FC236}">
                <a16:creationId xmlns:a16="http://schemas.microsoft.com/office/drawing/2014/main" id="{BEA1D7D3-3D1E-45D2-A8DA-B6C352F9BA3C}"/>
              </a:ext>
            </a:extLst>
          </p:cNvPr>
          <p:cNvSpPr txBox="1"/>
          <p:nvPr/>
        </p:nvSpPr>
        <p:spPr>
          <a:xfrm>
            <a:off x="27472495" y="9131904"/>
            <a:ext cx="6048000" cy="5232202"/>
          </a:xfrm>
          <a:prstGeom prst="rect">
            <a:avLst/>
          </a:prstGeom>
        </p:spPr>
        <p:txBody>
          <a:bodyPr vert="horz" wrap="square" lIns="0" tIns="0" rIns="0" bIns="0" rtlCol="0">
            <a:spAutoFit/>
          </a:bodyPr>
          <a:lstStyle/>
          <a:p>
            <a:pPr>
              <a:spcBef>
                <a:spcPts val="600"/>
              </a:spcBef>
              <a:defRPr/>
            </a:pPr>
            <a:r>
              <a:rPr lang="en-US" sz="1450" b="1" dirty="0">
                <a:solidFill>
                  <a:srgbClr val="000000"/>
                </a:solidFill>
                <a:latin typeface="Trebuchet MS (Body)"/>
              </a:rPr>
              <a:t>Previous radical surgery</a:t>
            </a:r>
            <a:endParaRPr kumimoji="0" lang="en-US" sz="1450" b="0" i="0" u="none" strike="noStrike" kern="0" cap="none" spc="0" normalizeH="0" baseline="0" noProof="0" dirty="0">
              <a:ln>
                <a:noFill/>
              </a:ln>
              <a:solidFill>
                <a:sysClr val="windowText" lastClr="000000"/>
              </a:solidFill>
              <a:effectLst/>
              <a:uLnTx/>
              <a:uFillTx/>
              <a:latin typeface="Trebuchet MS (Body)"/>
            </a:endParaRPr>
          </a:p>
          <a:p>
            <a:pPr marL="285750" marR="0" lvl="0" indent="-285750" defTabSz="914400" eaLnBrk="1" fontAlgn="auto" latinLnBrk="0" hangingPunct="1">
              <a:spcBef>
                <a:spcPts val="600"/>
              </a:spcBef>
              <a:spcAft>
                <a:spcPts val="0"/>
              </a:spcAft>
              <a:buClrTx/>
              <a:buSzTx/>
              <a:buFont typeface="Arial" panose="020B0604020202020204" pitchFamily="34" charset="0"/>
              <a:buChar char="•"/>
              <a:tabLst/>
              <a:defRPr/>
            </a:pPr>
            <a:r>
              <a:rPr kumimoji="0" lang="en-US" sz="1450" b="0" i="0" u="none" strike="noStrike" kern="0" cap="none" spc="0" normalizeH="0" baseline="0" noProof="0" dirty="0">
                <a:ln>
                  <a:noFill/>
                </a:ln>
                <a:solidFill>
                  <a:sysClr val="windowText" lastClr="000000"/>
                </a:solidFill>
                <a:effectLst/>
                <a:uLnTx/>
                <a:uFillTx/>
                <a:latin typeface="Trebuchet MS (Body)"/>
              </a:rPr>
              <a:t>Radical surgery was cystectomy (87.8</a:t>
            </a:r>
            <a:r>
              <a:rPr lang="en-US" sz="1450" dirty="0">
                <a:latin typeface="Trebuchet MS (Body)"/>
              </a:rPr>
              <a:t>%), n</a:t>
            </a:r>
            <a:r>
              <a:rPr kumimoji="0" lang="en-US" sz="1450" b="0" i="0" u="none" strike="noStrike" kern="0" cap="none" spc="0" normalizeH="0" baseline="0" noProof="0" dirty="0" err="1">
                <a:ln>
                  <a:noFill/>
                </a:ln>
                <a:solidFill>
                  <a:sysClr val="windowText" lastClr="000000"/>
                </a:solidFill>
                <a:effectLst/>
                <a:uLnTx/>
                <a:uFillTx/>
                <a:latin typeface="Trebuchet MS (Body)"/>
              </a:rPr>
              <a:t>ephro-ureterectomy</a:t>
            </a:r>
            <a:r>
              <a:rPr kumimoji="0" lang="en-US" sz="1450" b="0" i="0" u="none" strike="noStrike" kern="0" cap="none" spc="0" normalizeH="0" baseline="0" noProof="0" dirty="0">
                <a:ln>
                  <a:noFill/>
                </a:ln>
                <a:solidFill>
                  <a:sysClr val="windowText" lastClr="000000"/>
                </a:solidFill>
                <a:effectLst/>
                <a:uLnTx/>
                <a:uFillTx/>
                <a:latin typeface="Trebuchet MS (Body)"/>
              </a:rPr>
              <a:t> (7.3%), or both (4.9%); median (range) number of lymph nodes </a:t>
            </a:r>
            <a:r>
              <a:rPr lang="en-US" sz="1450" dirty="0">
                <a:latin typeface="Trebuchet MS (Body)"/>
              </a:rPr>
              <a:t>removed was </a:t>
            </a:r>
            <a:r>
              <a:rPr kumimoji="0" lang="en-US" sz="1450" b="0" i="0" u="none" strike="noStrike" kern="0" cap="none" spc="0" normalizeH="0" baseline="0" noProof="0" dirty="0">
                <a:ln>
                  <a:noFill/>
                </a:ln>
                <a:solidFill>
                  <a:sysClr val="windowText" lastClr="000000"/>
                </a:solidFill>
                <a:effectLst/>
                <a:uLnTx/>
                <a:uFillTx/>
                <a:latin typeface="Trebuchet MS (Body)"/>
              </a:rPr>
              <a:t>8 (0-50); surgical margins were R0 in 87.3% (</a:t>
            </a:r>
            <a:r>
              <a:rPr kumimoji="0" lang="en-US" sz="1450" b="1" i="0" u="none" strike="noStrike" kern="0" cap="none" spc="0" normalizeH="0" baseline="0" noProof="0" dirty="0">
                <a:ln>
                  <a:noFill/>
                </a:ln>
                <a:solidFill>
                  <a:sysClr val="windowText" lastClr="000000"/>
                </a:solidFill>
                <a:effectLst/>
                <a:uLnTx/>
                <a:uFillTx/>
                <a:latin typeface="Trebuchet MS (Body)"/>
              </a:rPr>
              <a:t>Table 2</a:t>
            </a:r>
            <a:r>
              <a:rPr kumimoji="0" lang="en-US" sz="1450" b="0" i="0" u="none" strike="noStrike" kern="0" cap="none" spc="0" normalizeH="0" baseline="0" noProof="0" dirty="0">
                <a:ln>
                  <a:noFill/>
                </a:ln>
                <a:solidFill>
                  <a:sysClr val="windowText" lastClr="000000"/>
                </a:solidFill>
                <a:effectLst/>
                <a:uLnTx/>
                <a:uFillTx/>
                <a:latin typeface="Trebuchet MS (Body)"/>
              </a:rPr>
              <a:t>).</a:t>
            </a:r>
          </a:p>
          <a:p>
            <a:pPr>
              <a:spcBef>
                <a:spcPts val="600"/>
              </a:spcBef>
            </a:pPr>
            <a:r>
              <a:rPr lang="en-US" sz="1450" b="1" noProof="0" dirty="0">
                <a:solidFill>
                  <a:srgbClr val="000000"/>
                </a:solidFill>
                <a:latin typeface="Trebuchet MS (Body)"/>
              </a:rPr>
              <a:t>Clinical outcomes </a:t>
            </a:r>
          </a:p>
          <a:p>
            <a:pPr marL="285750" lvl="0" indent="-285750">
              <a:spcBef>
                <a:spcPts val="600"/>
              </a:spcBef>
              <a:buFont typeface="Arial" panose="020B0604020202020204" pitchFamily="34" charset="0"/>
              <a:buChar char="•"/>
            </a:pPr>
            <a:r>
              <a:rPr lang="en-US" sz="1450" dirty="0">
                <a:latin typeface="Trebuchet MS (Body)"/>
              </a:rPr>
              <a:t>The 6-month DFS rate was 82.1% (95% CI 74.4, 87.6), and the 12-month DFS rate was 69.2% (95% CI 60.1, 76.7; Key Figure A).</a:t>
            </a:r>
          </a:p>
          <a:p>
            <a:pPr marL="573750" lvl="0" indent="-285750">
              <a:spcBef>
                <a:spcPts val="600"/>
              </a:spcBef>
              <a:buFont typeface="Courier New" panose="02070309020205020404" pitchFamily="49" charset="0"/>
              <a:buChar char="o"/>
            </a:pPr>
            <a:r>
              <a:rPr lang="en-US" sz="1450" dirty="0">
                <a:latin typeface="Trebuchet MS (Body)"/>
              </a:rPr>
              <a:t>Distant disease recurrence (i.e., any non-local recurrence)</a:t>
            </a:r>
            <a:br>
              <a:rPr lang="en-US" sz="1450" dirty="0">
                <a:latin typeface="Trebuchet MS (Body)"/>
              </a:rPr>
            </a:br>
            <a:r>
              <a:rPr lang="en-US" sz="1450" dirty="0">
                <a:latin typeface="Trebuchet MS (Body)"/>
              </a:rPr>
              <a:t>was observed in the bones, lung, and distant lymph nodes</a:t>
            </a:r>
            <a:br>
              <a:rPr lang="en-US" sz="1450" dirty="0">
                <a:latin typeface="Trebuchet MS (Body)"/>
              </a:rPr>
            </a:br>
            <a:r>
              <a:rPr lang="en-US" sz="1450" dirty="0">
                <a:latin typeface="Trebuchet MS (Body)"/>
              </a:rPr>
              <a:t>(each 26.8%; n=11) and in the liver (24.4%; n=10).</a:t>
            </a:r>
          </a:p>
          <a:p>
            <a:pPr marL="573750" lvl="0" indent="-285750">
              <a:spcBef>
                <a:spcPts val="600"/>
              </a:spcBef>
              <a:buFont typeface="Courier New" panose="02070309020205020404" pitchFamily="49" charset="0"/>
              <a:buChar char="o"/>
            </a:pPr>
            <a:r>
              <a:rPr lang="en-US" sz="1450" dirty="0">
                <a:latin typeface="Trebuchet MS (Body)"/>
              </a:rPr>
              <a:t>Overall survival data were immature.</a:t>
            </a:r>
          </a:p>
          <a:p>
            <a:pPr>
              <a:spcBef>
                <a:spcPts val="600"/>
              </a:spcBef>
            </a:pPr>
            <a:r>
              <a:rPr lang="en-US" sz="1450" b="1" dirty="0">
                <a:solidFill>
                  <a:srgbClr val="000000"/>
                </a:solidFill>
                <a:latin typeface="Trebuchet MS (Body)"/>
              </a:rPr>
              <a:t>Safety </a:t>
            </a:r>
          </a:p>
          <a:p>
            <a:pPr marL="285750" lvl="0" indent="-285750">
              <a:spcBef>
                <a:spcPts val="600"/>
              </a:spcBef>
              <a:buFont typeface="Arial" panose="020B0604020202020204" pitchFamily="34" charset="0"/>
              <a:buChar char="•"/>
            </a:pPr>
            <a:r>
              <a:rPr lang="en-US" sz="1450" noProof="0" dirty="0">
                <a:solidFill>
                  <a:schemeClr val="tx1">
                    <a:lumMod val="50000"/>
                  </a:schemeClr>
                </a:solidFill>
                <a:latin typeface="Trebuchet MS (Body)"/>
              </a:rPr>
              <a:t>Overall, 44.4% of patients experienced at least one treatment-related adverse event (TRAE) and 7.9% experienced Grade 3/4 TRAEs (</a:t>
            </a:r>
            <a:r>
              <a:rPr lang="en-US" sz="1450" b="1" noProof="0" dirty="0">
                <a:solidFill>
                  <a:schemeClr val="tx1">
                    <a:lumMod val="50000"/>
                  </a:schemeClr>
                </a:solidFill>
                <a:latin typeface="Trebuchet MS (Body)"/>
              </a:rPr>
              <a:t>Table 3</a:t>
            </a:r>
            <a:r>
              <a:rPr lang="en-US" sz="1450" noProof="0" dirty="0">
                <a:solidFill>
                  <a:schemeClr val="tx1">
                    <a:lumMod val="50000"/>
                  </a:schemeClr>
                </a:solidFill>
                <a:latin typeface="Trebuchet MS (Body)"/>
              </a:rPr>
              <a:t>).</a:t>
            </a:r>
          </a:p>
          <a:p>
            <a:pPr marL="573750" lvl="0" indent="-285750">
              <a:spcBef>
                <a:spcPts val="600"/>
              </a:spcBef>
              <a:buFont typeface="Courier New" panose="02070309020205020404" pitchFamily="49" charset="0"/>
              <a:buChar char="o"/>
            </a:pPr>
            <a:r>
              <a:rPr lang="en-US" sz="1450" noProof="0" dirty="0">
                <a:solidFill>
                  <a:schemeClr val="tx1">
                    <a:lumMod val="50000"/>
                  </a:schemeClr>
                </a:solidFill>
                <a:latin typeface="Trebuchet MS (Body)"/>
              </a:rPr>
              <a:t>The most frequent TRAEs were pruritus (n=18), asthenia (12), diarrhea (9), hypothyroidism (7), and acute kidney injury (5).</a:t>
            </a:r>
          </a:p>
          <a:p>
            <a:pPr marL="573750" lvl="0" indent="-285750">
              <a:spcBef>
                <a:spcPts val="600"/>
              </a:spcBef>
              <a:buFont typeface="Courier New" panose="02070309020205020404" pitchFamily="49" charset="0"/>
              <a:buChar char="o"/>
            </a:pPr>
            <a:r>
              <a:rPr lang="en-US" sz="1450" noProof="0" dirty="0">
                <a:solidFill>
                  <a:schemeClr val="tx1">
                    <a:lumMod val="50000"/>
                  </a:schemeClr>
                </a:solidFill>
                <a:latin typeface="Trebuchet MS (Body)"/>
              </a:rPr>
              <a:t>By system organ class, skin and subcutaneous tissue disorders occurred most frequently (n=30).</a:t>
            </a:r>
          </a:p>
          <a:p>
            <a:pPr marL="573750" lvl="0" indent="-285750">
              <a:spcBef>
                <a:spcPts val="600"/>
              </a:spcBef>
              <a:buFont typeface="Courier New" panose="02070309020205020404" pitchFamily="49" charset="0"/>
              <a:buChar char="o"/>
            </a:pPr>
            <a:r>
              <a:rPr lang="en-US" sz="1450" noProof="0" dirty="0">
                <a:solidFill>
                  <a:schemeClr val="tx1">
                    <a:lumMod val="50000"/>
                  </a:schemeClr>
                </a:solidFill>
                <a:latin typeface="Trebuchet MS (Body)"/>
              </a:rPr>
              <a:t>One fatal TRAE occurred due to myositis.</a:t>
            </a:r>
            <a:endParaRPr lang="en-US" sz="1450" noProof="0" dirty="0">
              <a:latin typeface="Trebuchet MS (Body)"/>
            </a:endParaRPr>
          </a:p>
        </p:txBody>
      </p:sp>
      <p:grpSp>
        <p:nvGrpSpPr>
          <p:cNvPr id="477" name="Groupe 476">
            <a:extLst>
              <a:ext uri="{FF2B5EF4-FFF2-40B4-BE49-F238E27FC236}">
                <a16:creationId xmlns:a16="http://schemas.microsoft.com/office/drawing/2014/main" id="{C45B8A80-5171-9C3A-BF5A-CFEE59861857}"/>
              </a:ext>
            </a:extLst>
          </p:cNvPr>
          <p:cNvGrpSpPr/>
          <p:nvPr/>
        </p:nvGrpSpPr>
        <p:grpSpPr>
          <a:xfrm>
            <a:off x="20886224" y="3582304"/>
            <a:ext cx="12833075" cy="14360752"/>
            <a:chOff x="441771" y="3478650"/>
            <a:chExt cx="12833075" cy="14626000"/>
          </a:xfrm>
        </p:grpSpPr>
        <p:sp>
          <p:nvSpPr>
            <p:cNvPr id="479" name="object 11">
              <a:extLst>
                <a:ext uri="{FF2B5EF4-FFF2-40B4-BE49-F238E27FC236}">
                  <a16:creationId xmlns:a16="http://schemas.microsoft.com/office/drawing/2014/main" id="{5FBF812E-1C75-E808-D743-62976959230D}"/>
                </a:ext>
              </a:extLst>
            </p:cNvPr>
            <p:cNvSpPr/>
            <p:nvPr/>
          </p:nvSpPr>
          <p:spPr>
            <a:xfrm>
              <a:off x="441771" y="3478650"/>
              <a:ext cx="12830961" cy="14626000"/>
            </a:xfrm>
            <a:prstGeom prst="roundRect">
              <a:avLst>
                <a:gd name="adj" fmla="val 2104"/>
              </a:avLst>
            </a:prstGeom>
            <a:ln w="7252">
              <a:solidFill>
                <a:srgbClr val="B9348B"/>
              </a:solidFill>
            </a:ln>
          </p:spPr>
          <p:txBody>
            <a:bodyPr wrap="square" lIns="0" tIns="0" rIns="0" bIns="0" rtlCol="0"/>
            <a:lstStyle/>
            <a:p>
              <a:endParaRPr lang="en-US" noProof="0" dirty="0"/>
            </a:p>
          </p:txBody>
        </p:sp>
        <p:grpSp>
          <p:nvGrpSpPr>
            <p:cNvPr id="482" name="Groupe 481">
              <a:extLst>
                <a:ext uri="{FF2B5EF4-FFF2-40B4-BE49-F238E27FC236}">
                  <a16:creationId xmlns:a16="http://schemas.microsoft.com/office/drawing/2014/main" id="{5916867B-F182-7F62-95F6-3F94FD45238E}"/>
                </a:ext>
              </a:extLst>
            </p:cNvPr>
            <p:cNvGrpSpPr/>
            <p:nvPr/>
          </p:nvGrpSpPr>
          <p:grpSpPr>
            <a:xfrm>
              <a:off x="443885" y="3481006"/>
              <a:ext cx="12830961" cy="481442"/>
              <a:chOff x="443885" y="3521786"/>
              <a:chExt cx="12830961" cy="481442"/>
            </a:xfrm>
          </p:grpSpPr>
          <p:sp>
            <p:nvSpPr>
              <p:cNvPr id="484" name="object 12">
                <a:extLst>
                  <a:ext uri="{FF2B5EF4-FFF2-40B4-BE49-F238E27FC236}">
                    <a16:creationId xmlns:a16="http://schemas.microsoft.com/office/drawing/2014/main" id="{15DDCA26-C11A-5C9A-30A5-CBE4D858FD4C}"/>
                  </a:ext>
                </a:extLst>
              </p:cNvPr>
              <p:cNvSpPr/>
              <p:nvPr/>
            </p:nvSpPr>
            <p:spPr>
              <a:xfrm>
                <a:off x="443885" y="3521786"/>
                <a:ext cx="12830961" cy="481442"/>
              </a:xfrm>
              <a:prstGeom prst="round2SameRect">
                <a:avLst>
                  <a:gd name="adj1" fmla="val 30580"/>
                  <a:gd name="adj2" fmla="val 0"/>
                </a:avLst>
              </a:prstGeom>
              <a:solidFill>
                <a:srgbClr val="B9348B"/>
              </a:solidFill>
              <a:ln>
                <a:solidFill>
                  <a:srgbClr val="B9348B"/>
                </a:solidFill>
              </a:ln>
            </p:spPr>
            <p:txBody>
              <a:bodyPr wrap="square" lIns="0" tIns="0" rIns="0" bIns="0" rtlCol="0"/>
              <a:lstStyle/>
              <a:p>
                <a:endParaRPr lang="en-US" noProof="0" dirty="0"/>
              </a:p>
            </p:txBody>
          </p:sp>
          <p:sp>
            <p:nvSpPr>
              <p:cNvPr id="495" name="object 18">
                <a:extLst>
                  <a:ext uri="{FF2B5EF4-FFF2-40B4-BE49-F238E27FC236}">
                    <a16:creationId xmlns:a16="http://schemas.microsoft.com/office/drawing/2014/main" id="{1A431291-4451-B713-3A7C-4AC3575A8184}"/>
                  </a:ext>
                </a:extLst>
              </p:cNvPr>
              <p:cNvSpPr txBox="1"/>
              <p:nvPr/>
            </p:nvSpPr>
            <p:spPr>
              <a:xfrm>
                <a:off x="550149" y="3586431"/>
                <a:ext cx="7776767" cy="332772"/>
              </a:xfrm>
              <a:prstGeom prst="rect">
                <a:avLst/>
              </a:prstGeom>
            </p:spPr>
            <p:txBody>
              <a:bodyPr vert="horz" wrap="square" lIns="0" tIns="21063" rIns="0" bIns="0" rtlCol="0">
                <a:spAutoFit/>
              </a:bodyPr>
              <a:lstStyle/>
              <a:p>
                <a:pPr marL="68206">
                  <a:spcBef>
                    <a:spcPts val="166"/>
                  </a:spcBef>
                </a:pPr>
                <a:r>
                  <a:rPr lang="en-US" sz="1985" b="1" noProof="0" dirty="0">
                    <a:solidFill>
                      <a:srgbClr val="FFFFFF"/>
                    </a:solidFill>
                    <a:latin typeface="Trebuchet MS"/>
                    <a:cs typeface="Trebuchet MS"/>
                  </a:rPr>
                  <a:t>Results (cont.)</a:t>
                </a:r>
                <a:endParaRPr lang="en-US" sz="1985" noProof="0" dirty="0">
                  <a:latin typeface="Trebuchet MS"/>
                  <a:cs typeface="Trebuchet MS"/>
                </a:endParaRPr>
              </a:p>
            </p:txBody>
          </p:sp>
        </p:grpSp>
      </p:grpSp>
      <p:grpSp>
        <p:nvGrpSpPr>
          <p:cNvPr id="6" name="Group 5">
            <a:extLst>
              <a:ext uri="{FF2B5EF4-FFF2-40B4-BE49-F238E27FC236}">
                <a16:creationId xmlns:a16="http://schemas.microsoft.com/office/drawing/2014/main" id="{9823D114-04E1-58E7-2D1E-68A1628D3178}"/>
              </a:ext>
            </a:extLst>
          </p:cNvPr>
          <p:cNvGrpSpPr/>
          <p:nvPr/>
        </p:nvGrpSpPr>
        <p:grpSpPr>
          <a:xfrm>
            <a:off x="14834327" y="12855873"/>
            <a:ext cx="5607504" cy="4709431"/>
            <a:chOff x="14834327" y="11760971"/>
            <a:chExt cx="5607504" cy="4709431"/>
          </a:xfrm>
        </p:grpSpPr>
        <p:grpSp>
          <p:nvGrpSpPr>
            <p:cNvPr id="4" name="Group 3">
              <a:extLst>
                <a:ext uri="{FF2B5EF4-FFF2-40B4-BE49-F238E27FC236}">
                  <a16:creationId xmlns:a16="http://schemas.microsoft.com/office/drawing/2014/main" id="{A608F7A1-12B4-AC76-2BEA-EE9EAB5E506E}"/>
                </a:ext>
              </a:extLst>
            </p:cNvPr>
            <p:cNvGrpSpPr/>
            <p:nvPr/>
          </p:nvGrpSpPr>
          <p:grpSpPr>
            <a:xfrm>
              <a:off x="14834327" y="11760971"/>
              <a:ext cx="5607504" cy="4709431"/>
              <a:chOff x="14834327" y="11760971"/>
              <a:chExt cx="5607504" cy="4709431"/>
            </a:xfrm>
          </p:grpSpPr>
          <p:sp>
            <p:nvSpPr>
              <p:cNvPr id="496" name="object 288">
                <a:extLst>
                  <a:ext uri="{FF2B5EF4-FFF2-40B4-BE49-F238E27FC236}">
                    <a16:creationId xmlns:a16="http://schemas.microsoft.com/office/drawing/2014/main" id="{3F29E979-A210-DD2D-4880-196BD2FCD412}"/>
                  </a:ext>
                </a:extLst>
              </p:cNvPr>
              <p:cNvSpPr txBox="1"/>
              <p:nvPr/>
            </p:nvSpPr>
            <p:spPr>
              <a:xfrm>
                <a:off x="14881246" y="11760971"/>
                <a:ext cx="5560585" cy="256993"/>
              </a:xfrm>
              <a:prstGeom prst="rect">
                <a:avLst/>
              </a:prstGeom>
            </p:spPr>
            <p:txBody>
              <a:bodyPr vert="horz" wrap="square" lIns="0" tIns="0" rIns="0" bIns="0" rtlCol="0">
                <a:spAutoFit/>
              </a:bodyPr>
              <a:lstStyle/>
              <a:p>
                <a:r>
                  <a:rPr lang="en-US" sz="1670" b="1" noProof="0" dirty="0">
                    <a:solidFill>
                      <a:srgbClr val="000000"/>
                    </a:solidFill>
                    <a:latin typeface="Trebuchet MS"/>
                  </a:rPr>
                  <a:t>Figure 2. Previous systemic neoadjuvant treatments</a:t>
                </a:r>
              </a:p>
            </p:txBody>
          </p:sp>
          <p:graphicFrame>
            <p:nvGraphicFramePr>
              <p:cNvPr id="8" name="Graphique 10" descr="Chart">
                <a:extLst>
                  <a:ext uri="{FF2B5EF4-FFF2-40B4-BE49-F238E27FC236}">
                    <a16:creationId xmlns:a16="http://schemas.microsoft.com/office/drawing/2014/main" id="{89E64B9B-90F2-A175-D650-6BD84B371457}"/>
                  </a:ext>
                </a:extLst>
              </p:cNvPr>
              <p:cNvGraphicFramePr/>
              <p:nvPr/>
            </p:nvGraphicFramePr>
            <p:xfrm>
              <a:off x="14834327" y="12206292"/>
              <a:ext cx="5366698" cy="4264110"/>
            </p:xfrm>
            <a:graphic>
              <a:graphicData uri="http://schemas.openxmlformats.org/drawingml/2006/chart">
                <c:chart xmlns:c="http://schemas.openxmlformats.org/drawingml/2006/chart" xmlns:r="http://schemas.openxmlformats.org/officeDocument/2006/relationships" r:id="rId6"/>
              </a:graphicData>
            </a:graphic>
          </p:graphicFrame>
          <p:sp>
            <p:nvSpPr>
              <p:cNvPr id="10" name="ZoneTexte 11">
                <a:extLst>
                  <a:ext uri="{FF2B5EF4-FFF2-40B4-BE49-F238E27FC236}">
                    <a16:creationId xmlns:a16="http://schemas.microsoft.com/office/drawing/2014/main" id="{522D4A09-C6AE-5310-76B4-8C3FB7CC8A39}"/>
                  </a:ext>
                </a:extLst>
              </p:cNvPr>
              <p:cNvSpPr txBox="1"/>
              <p:nvPr/>
            </p:nvSpPr>
            <p:spPr>
              <a:xfrm>
                <a:off x="14945855" y="12506124"/>
                <a:ext cx="184666" cy="2231136"/>
              </a:xfrm>
              <a:prstGeom prst="rect">
                <a:avLst/>
              </a:prstGeom>
              <a:noFill/>
            </p:spPr>
            <p:txBody>
              <a:bodyPr vert="vert270" wrap="square" lIns="0" tIns="0" rIns="0" bIns="0" rtlCol="0" anchor="ctr">
                <a:spAutoFit/>
              </a:bodyPr>
              <a:lstStyle/>
              <a:p>
                <a:pPr algn="ctr"/>
                <a:r>
                  <a:rPr lang="en-US" sz="1200" noProof="0" dirty="0">
                    <a:solidFill>
                      <a:srgbClr val="000000"/>
                    </a:solidFill>
                    <a:latin typeface="Trebuchet MS" panose="020B0603020202020204" pitchFamily="34" charset="0"/>
                    <a:cs typeface="Arial" panose="020B0604020202020204" pitchFamily="34" charset="0"/>
                  </a:rPr>
                  <a:t>Proportion of patients (%)</a:t>
                </a:r>
              </a:p>
            </p:txBody>
          </p:sp>
          <p:sp>
            <p:nvSpPr>
              <p:cNvPr id="14" name="TextBox 13">
                <a:extLst>
                  <a:ext uri="{FF2B5EF4-FFF2-40B4-BE49-F238E27FC236}">
                    <a16:creationId xmlns:a16="http://schemas.microsoft.com/office/drawing/2014/main" id="{5F71B173-1EDE-0D7B-157A-4073CCBA99D8}"/>
                  </a:ext>
                </a:extLst>
              </p:cNvPr>
              <p:cNvSpPr txBox="1"/>
              <p:nvPr/>
            </p:nvSpPr>
            <p:spPr>
              <a:xfrm>
                <a:off x="15283388" y="15713097"/>
                <a:ext cx="1517904" cy="184666"/>
              </a:xfrm>
              <a:prstGeom prst="rect">
                <a:avLst/>
              </a:prstGeom>
              <a:noFill/>
            </p:spPr>
            <p:txBody>
              <a:bodyPr wrap="square" lIns="0" tIns="0" rIns="0" bIns="0">
                <a:spAutoFit/>
              </a:bodyPr>
              <a:lstStyle/>
              <a:p>
                <a:pPr algn="ctr"/>
                <a:r>
                  <a:rPr lang="en-US" sz="1200" noProof="0" dirty="0">
                    <a:solidFill>
                      <a:srgbClr val="000000"/>
                    </a:solidFill>
                    <a:latin typeface="Trebuchet MS"/>
                  </a:rPr>
                  <a:t>Treatment</a:t>
                </a:r>
              </a:p>
            </p:txBody>
          </p:sp>
          <p:sp>
            <p:nvSpPr>
              <p:cNvPr id="17" name="TextBox 16">
                <a:extLst>
                  <a:ext uri="{FF2B5EF4-FFF2-40B4-BE49-F238E27FC236}">
                    <a16:creationId xmlns:a16="http://schemas.microsoft.com/office/drawing/2014/main" id="{B92AADD7-8B80-BCE7-1CC8-84F48489B944}"/>
                  </a:ext>
                </a:extLst>
              </p:cNvPr>
              <p:cNvSpPr txBox="1"/>
              <p:nvPr/>
            </p:nvSpPr>
            <p:spPr>
              <a:xfrm>
                <a:off x="17259300" y="15797321"/>
                <a:ext cx="2560320" cy="369332"/>
              </a:xfrm>
              <a:prstGeom prst="rect">
                <a:avLst/>
              </a:prstGeom>
              <a:noFill/>
            </p:spPr>
            <p:txBody>
              <a:bodyPr wrap="square" lIns="0" tIns="0" rIns="0" bIns="0">
                <a:spAutoFit/>
              </a:bodyPr>
              <a:lstStyle/>
              <a:p>
                <a:pPr algn="ctr"/>
                <a:r>
                  <a:rPr lang="en-US" sz="1200" noProof="0" dirty="0">
                    <a:solidFill>
                      <a:srgbClr val="000000"/>
                    </a:solidFill>
                    <a:latin typeface="Trebuchet MS"/>
                  </a:rPr>
                  <a:t>Neoadjuvant regimen among</a:t>
                </a:r>
              </a:p>
              <a:p>
                <a:pPr algn="ctr"/>
                <a:r>
                  <a:rPr lang="en-US" sz="1200" noProof="0" dirty="0">
                    <a:solidFill>
                      <a:srgbClr val="000000"/>
                    </a:solidFill>
                    <a:latin typeface="Trebuchet MS"/>
                  </a:rPr>
                  <a:t>treated patients*</a:t>
                </a:r>
              </a:p>
            </p:txBody>
          </p:sp>
        </p:grpSp>
        <p:sp>
          <p:nvSpPr>
            <p:cNvPr id="500" name="object 289">
              <a:extLst>
                <a:ext uri="{FF2B5EF4-FFF2-40B4-BE49-F238E27FC236}">
                  <a16:creationId xmlns:a16="http://schemas.microsoft.com/office/drawing/2014/main" id="{39A88090-5308-8452-3670-7593BA8AE130}"/>
                </a:ext>
              </a:extLst>
            </p:cNvPr>
            <p:cNvSpPr txBox="1"/>
            <p:nvPr/>
          </p:nvSpPr>
          <p:spPr>
            <a:xfrm>
              <a:off x="14881245" y="16266578"/>
              <a:ext cx="4937465" cy="153534"/>
            </a:xfrm>
            <a:prstGeom prst="rect">
              <a:avLst/>
            </a:prstGeom>
          </p:spPr>
          <p:txBody>
            <a:bodyPr vert="horz" wrap="square" lIns="0" tIns="27081" rIns="0" bIns="0" rtlCol="0">
              <a:spAutoFit/>
            </a:bodyPr>
            <a:lstStyle/>
            <a:p>
              <a:pPr>
                <a:spcBef>
                  <a:spcPts val="213"/>
                </a:spcBef>
              </a:pPr>
              <a:r>
                <a:rPr lang="en-US" sz="820" dirty="0">
                  <a:solidFill>
                    <a:srgbClr val="000000"/>
                  </a:solidFill>
                  <a:latin typeface="Trebuchet MS"/>
                </a:rPr>
                <a:t>* Multiple possible answers; Gem, gemcitabine; </a:t>
              </a:r>
              <a:r>
                <a:rPr lang="en-US" sz="820" noProof="0" dirty="0">
                  <a:solidFill>
                    <a:srgbClr val="000000"/>
                  </a:solidFill>
                  <a:latin typeface="Trebuchet MS"/>
                </a:rPr>
                <a:t>MVAC, methotrexate, vinblastine, doxorubicin, cisplatin</a:t>
              </a:r>
            </a:p>
          </p:txBody>
        </p:sp>
      </p:grpSp>
      <p:sp>
        <p:nvSpPr>
          <p:cNvPr id="506" name="object 289">
            <a:extLst>
              <a:ext uri="{FF2B5EF4-FFF2-40B4-BE49-F238E27FC236}">
                <a16:creationId xmlns:a16="http://schemas.microsoft.com/office/drawing/2014/main" id="{65357BA8-89F9-9380-CB23-29162DA6BCD3}"/>
              </a:ext>
            </a:extLst>
          </p:cNvPr>
          <p:cNvSpPr txBox="1"/>
          <p:nvPr/>
        </p:nvSpPr>
        <p:spPr>
          <a:xfrm>
            <a:off x="21047285" y="17129078"/>
            <a:ext cx="6041882" cy="378565"/>
          </a:xfrm>
          <a:prstGeom prst="rect">
            <a:avLst/>
          </a:prstGeom>
        </p:spPr>
        <p:txBody>
          <a:bodyPr vert="horz" wrap="square" lIns="0" tIns="0" rIns="0" bIns="0" rtlCol="0">
            <a:spAutoFit/>
          </a:bodyPr>
          <a:lstStyle/>
          <a:p>
            <a:pPr algn="just">
              <a:spcBef>
                <a:spcPts val="213"/>
              </a:spcBef>
            </a:pPr>
            <a:r>
              <a:rPr lang="en-US" sz="820" spc="-20" noProof="0" dirty="0">
                <a:solidFill>
                  <a:srgbClr val="000000"/>
                </a:solidFill>
                <a:latin typeface="Trebuchet MS"/>
              </a:rPr>
              <a:t>ECOG PS, Eastern Cooperative Oncology Group performance status; FAS, full analysis set; GFR, glomerular filtration rate; N, regional lymph node involvement; PD-L1, programmed death-ligand 1; </a:t>
            </a:r>
            <a:r>
              <a:rPr lang="en-US" sz="820" spc="-20" noProof="0" dirty="0" err="1">
                <a:solidFill>
                  <a:srgbClr val="000000"/>
                </a:solidFill>
                <a:latin typeface="Trebuchet MS"/>
              </a:rPr>
              <a:t>pT</a:t>
            </a:r>
            <a:r>
              <a:rPr lang="en-US" sz="820" spc="-20" noProof="0" dirty="0">
                <a:solidFill>
                  <a:srgbClr val="000000"/>
                </a:solidFill>
                <a:latin typeface="Trebuchet MS"/>
              </a:rPr>
              <a:t>, pathological tumor; Q2W, every 2 weeks; Q4W, every 4 weeks; </a:t>
            </a:r>
            <a:br>
              <a:rPr lang="en-US" sz="820" spc="-20" noProof="0" dirty="0">
                <a:solidFill>
                  <a:srgbClr val="000000"/>
                </a:solidFill>
                <a:latin typeface="Trebuchet MS"/>
              </a:rPr>
            </a:br>
            <a:r>
              <a:rPr lang="en-US" sz="820" spc="-20" noProof="0" dirty="0">
                <a:solidFill>
                  <a:srgbClr val="000000"/>
                </a:solidFill>
                <a:latin typeface="Trebuchet MS"/>
              </a:rPr>
              <a:t>TC, tumor cell; TURBT, transurethral resection of bladder tumor; y, staging after neoadjuvant systemic therapy.</a:t>
            </a:r>
          </a:p>
        </p:txBody>
      </p:sp>
      <p:graphicFrame>
        <p:nvGraphicFramePr>
          <p:cNvPr id="505" name="Tableau 504">
            <a:extLst>
              <a:ext uri="{FF2B5EF4-FFF2-40B4-BE49-F238E27FC236}">
                <a16:creationId xmlns:a16="http://schemas.microsoft.com/office/drawing/2014/main" id="{263F3240-B2E5-E0B2-A5F5-EA38A84F56DB}"/>
              </a:ext>
            </a:extLst>
          </p:cNvPr>
          <p:cNvGraphicFramePr>
            <a:graphicFrameLocks noGrp="1"/>
          </p:cNvGraphicFramePr>
          <p:nvPr/>
        </p:nvGraphicFramePr>
        <p:xfrm>
          <a:off x="21059317" y="5069310"/>
          <a:ext cx="6048000" cy="12006624"/>
        </p:xfrm>
        <a:graphic>
          <a:graphicData uri="http://schemas.openxmlformats.org/drawingml/2006/table">
            <a:tbl>
              <a:tblPr firstRow="1" bandRow="1">
                <a:tableStyleId>{5C22544A-7EE6-4342-B048-85BDC9FD1C3A}</a:tableStyleId>
              </a:tblPr>
              <a:tblGrid>
                <a:gridCol w="5097336">
                  <a:extLst>
                    <a:ext uri="{9D8B030D-6E8A-4147-A177-3AD203B41FA5}">
                      <a16:colId xmlns:a16="http://schemas.microsoft.com/office/drawing/2014/main" val="4137550583"/>
                    </a:ext>
                  </a:extLst>
                </a:gridCol>
                <a:gridCol w="950664">
                  <a:extLst>
                    <a:ext uri="{9D8B030D-6E8A-4147-A177-3AD203B41FA5}">
                      <a16:colId xmlns:a16="http://schemas.microsoft.com/office/drawing/2014/main" val="448543802"/>
                    </a:ext>
                  </a:extLst>
                </a:gridCol>
              </a:tblGrid>
              <a:tr h="227004">
                <a:tc>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150" noProof="0" dirty="0"/>
                    </a:p>
                  </a:txBody>
                  <a:tcPr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9348B"/>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150" b="1" noProof="0" dirty="0">
                          <a:solidFill>
                            <a:schemeClr val="bg1"/>
                          </a:solidFill>
                          <a:latin typeface="+mn-lt"/>
                        </a:rPr>
                        <a:t>FAS (N=164)</a:t>
                      </a:r>
                    </a:p>
                  </a:txBody>
                  <a:tcPr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9348B"/>
                    </a:solidFill>
                  </a:tcPr>
                </a:tc>
                <a:extLst>
                  <a:ext uri="{0D108BD9-81ED-4DB2-BD59-A6C34878D82A}">
                    <a16:rowId xmlns:a16="http://schemas.microsoft.com/office/drawing/2014/main" val="1130416418"/>
                  </a:ext>
                </a:extLst>
              </a:tr>
              <a:tr h="227004">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Male sex, n (%)</a:t>
                      </a:r>
                      <a:endParaRPr lang="en-US" sz="1150" b="0" noProof="0" dirty="0"/>
                    </a:p>
                  </a:txBody>
                  <a:tcPr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125 (76.2)</a:t>
                      </a:r>
                      <a:endParaRPr lang="en-US" sz="1150" b="0" noProof="0" dirty="0"/>
                    </a:p>
                  </a:txBody>
                  <a:tcPr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22027387"/>
                  </a:ext>
                </a:extLst>
              </a:tr>
              <a:tr h="227004">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Age, median (range), years</a:t>
                      </a:r>
                      <a:endParaRPr lang="en-US" sz="1150" b="0" noProof="0" dirty="0"/>
                    </a:p>
                  </a:txBody>
                  <a:tcPr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70 (39–89)</a:t>
                      </a:r>
                      <a:endParaRPr lang="en-US" sz="1150" b="0" noProof="0" dirty="0"/>
                    </a:p>
                  </a:txBody>
                  <a:tcPr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52183260"/>
                  </a:ext>
                </a:extLst>
              </a:tr>
              <a:tr h="703629">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ECOG PS, n (%)</a:t>
                      </a:r>
                    </a:p>
                    <a:p>
                      <a:pPr marL="10800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0</a:t>
                      </a:r>
                    </a:p>
                    <a:p>
                      <a:pPr marL="10800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1</a:t>
                      </a:r>
                    </a:p>
                    <a:p>
                      <a:pPr marL="10800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≥2</a:t>
                      </a:r>
                    </a:p>
                  </a:txBody>
                  <a:tcPr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n=161</a:t>
                      </a:r>
                    </a:p>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72 (44.7)</a:t>
                      </a:r>
                    </a:p>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71 (44.1)</a:t>
                      </a:r>
                    </a:p>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18 (11.2)</a:t>
                      </a:r>
                    </a:p>
                  </a:txBody>
                  <a:tcPr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46577443"/>
                  </a:ext>
                </a:extLst>
              </a:tr>
              <a:tr h="1023919">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Tumor origin at initial diagnosis, n (%)</a:t>
                      </a:r>
                    </a:p>
                    <a:p>
                      <a:pPr marL="10800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Bladder</a:t>
                      </a:r>
                    </a:p>
                    <a:p>
                      <a:pPr marL="10800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Upper tract disease</a:t>
                      </a:r>
                    </a:p>
                    <a:p>
                      <a:pPr marL="28800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Renal pelvis</a:t>
                      </a:r>
                    </a:p>
                    <a:p>
                      <a:pPr marL="28800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Ureter</a:t>
                      </a:r>
                    </a:p>
                    <a:p>
                      <a:pPr marL="28800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Other</a:t>
                      </a:r>
                    </a:p>
                  </a:txBody>
                  <a:tcPr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en-US" sz="1150" b="0" noProof="0" dirty="0">
                        <a:solidFill>
                          <a:srgbClr val="000000"/>
                        </a:solidFill>
                        <a:latin typeface="+mn-lt"/>
                      </a:endParaRPr>
                    </a:p>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146 (89.0)</a:t>
                      </a:r>
                    </a:p>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28 (17.1)</a:t>
                      </a:r>
                    </a:p>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5 (3.0)</a:t>
                      </a:r>
                    </a:p>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23 (14.0)</a:t>
                      </a:r>
                    </a:p>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3 (1.8)</a:t>
                      </a:r>
                    </a:p>
                  </a:txBody>
                  <a:tcPr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66267742"/>
                  </a:ext>
                </a:extLst>
              </a:tr>
              <a:tr h="543484">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Material used for PD-L1 testing, n (%)</a:t>
                      </a:r>
                    </a:p>
                    <a:p>
                      <a:pPr marL="10800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TURBT</a:t>
                      </a:r>
                    </a:p>
                    <a:p>
                      <a:pPr marL="10800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Radical surgery</a:t>
                      </a:r>
                    </a:p>
                  </a:txBody>
                  <a:tcPr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n=159</a:t>
                      </a:r>
                    </a:p>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52 (32.7)</a:t>
                      </a:r>
                    </a:p>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107 (67.3)</a:t>
                      </a:r>
                    </a:p>
                  </a:txBody>
                  <a:tcPr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23107657"/>
                  </a:ext>
                </a:extLst>
              </a:tr>
              <a:tr h="703629">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PD-L1 expression level (TC scoring), n (%)</a:t>
                      </a:r>
                    </a:p>
                    <a:p>
                      <a:pPr marL="10800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&lt;10%</a:t>
                      </a:r>
                    </a:p>
                    <a:p>
                      <a:pPr marL="10800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≥10%</a:t>
                      </a:r>
                    </a:p>
                    <a:p>
                      <a:pPr marL="10800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Missing</a:t>
                      </a:r>
                    </a:p>
                  </a:txBody>
                  <a:tcPr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en-US" sz="1150" b="0" noProof="0" dirty="0">
                        <a:solidFill>
                          <a:srgbClr val="000000"/>
                        </a:solidFill>
                        <a:latin typeface="+mn-lt"/>
                      </a:endParaRPr>
                    </a:p>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55 (33.5)</a:t>
                      </a:r>
                    </a:p>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97 (59.1)</a:t>
                      </a:r>
                    </a:p>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12 (7.3)</a:t>
                      </a:r>
                    </a:p>
                  </a:txBody>
                  <a:tcPr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97534722"/>
                  </a:ext>
                </a:extLst>
              </a:tr>
              <a:tr h="383339">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Prior neoadjuvant systemic treatment, n (%)</a:t>
                      </a:r>
                    </a:p>
                    <a:p>
                      <a:pPr marL="10800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Cisplatin-based regimen</a:t>
                      </a:r>
                    </a:p>
                  </a:txBody>
                  <a:tcPr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68 (41.5)</a:t>
                      </a:r>
                    </a:p>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63 (92.6)</a:t>
                      </a:r>
                    </a:p>
                  </a:txBody>
                  <a:tcPr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07238081"/>
                  </a:ext>
                </a:extLst>
              </a:tr>
              <a:tr h="1504354">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Tumor stage post radical surgery with neoadjuvant systemic treatment, </a:t>
                      </a:r>
                      <a:br>
                        <a:rPr lang="en-US" sz="1150" b="0" noProof="0" dirty="0">
                          <a:solidFill>
                            <a:srgbClr val="000000"/>
                          </a:solidFill>
                          <a:latin typeface="+mn-lt"/>
                        </a:rPr>
                      </a:br>
                      <a:r>
                        <a:rPr lang="en-US" sz="1150" b="0" noProof="0" dirty="0">
                          <a:solidFill>
                            <a:srgbClr val="000000"/>
                          </a:solidFill>
                          <a:latin typeface="+mn-lt"/>
                        </a:rPr>
                        <a:t>n (%)</a:t>
                      </a:r>
                    </a:p>
                    <a:p>
                      <a:pPr marL="10800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ypT0-1 N1-2</a:t>
                      </a:r>
                    </a:p>
                    <a:p>
                      <a:pPr marL="10800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ypT2 N0</a:t>
                      </a:r>
                    </a:p>
                    <a:p>
                      <a:pPr marL="10800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ypT2 N1-3</a:t>
                      </a:r>
                    </a:p>
                    <a:p>
                      <a:pPr marL="10800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ypT3 N0</a:t>
                      </a:r>
                    </a:p>
                    <a:p>
                      <a:pPr marL="10800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ypT3 N1-3</a:t>
                      </a:r>
                    </a:p>
                    <a:p>
                      <a:pPr marL="10800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ypT4 N0</a:t>
                      </a:r>
                    </a:p>
                    <a:p>
                      <a:pPr marL="10800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ypT4 N1-2</a:t>
                      </a:r>
                    </a:p>
                    <a:p>
                      <a:pPr marL="10800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Other </a:t>
                      </a:r>
                    </a:p>
                  </a:txBody>
                  <a:tcPr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en-US" sz="1150" b="0" noProof="0" dirty="0">
                        <a:solidFill>
                          <a:srgbClr val="000000"/>
                        </a:solidFill>
                        <a:latin typeface="+mn-lt"/>
                      </a:endParaRPr>
                    </a:p>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n=65</a:t>
                      </a:r>
                    </a:p>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6 (9.2)</a:t>
                      </a:r>
                    </a:p>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18 (27.7)</a:t>
                      </a:r>
                    </a:p>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7 (10.8)</a:t>
                      </a:r>
                    </a:p>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19 (29.2)</a:t>
                      </a:r>
                    </a:p>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8 (12.3)</a:t>
                      </a:r>
                    </a:p>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3 (4.6)</a:t>
                      </a:r>
                    </a:p>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2 (3.1)</a:t>
                      </a:r>
                    </a:p>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2 (3.1)</a:t>
                      </a:r>
                    </a:p>
                  </a:txBody>
                  <a:tcPr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44742447"/>
                  </a:ext>
                </a:extLst>
              </a:tr>
              <a:tr h="1504354">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Tumor stage post radical surgery without neoadjuvant systemic treatment, n (%)</a:t>
                      </a:r>
                    </a:p>
                    <a:p>
                      <a:pPr marL="10800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pTx-2 Nx-0</a:t>
                      </a:r>
                    </a:p>
                    <a:p>
                      <a:pPr marL="10800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pTx-2 N1-3</a:t>
                      </a:r>
                    </a:p>
                    <a:p>
                      <a:pPr marL="10800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pT3 Nx-0</a:t>
                      </a:r>
                    </a:p>
                    <a:p>
                      <a:pPr marL="10800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pT3 N1-2</a:t>
                      </a:r>
                    </a:p>
                    <a:p>
                      <a:pPr marL="10800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pT4 Nx-0</a:t>
                      </a:r>
                    </a:p>
                    <a:p>
                      <a:pPr marL="10800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pT4 N1-2</a:t>
                      </a:r>
                    </a:p>
                    <a:p>
                      <a:pPr marL="10800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Other</a:t>
                      </a:r>
                    </a:p>
                  </a:txBody>
                  <a:tcPr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en-US" sz="1150" b="0" noProof="0" dirty="0">
                        <a:solidFill>
                          <a:srgbClr val="000000"/>
                        </a:solidFill>
                        <a:latin typeface="+mn-lt"/>
                      </a:endParaRPr>
                    </a:p>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n=87</a:t>
                      </a:r>
                    </a:p>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3 (3.4)</a:t>
                      </a:r>
                    </a:p>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10 (11.5)</a:t>
                      </a:r>
                    </a:p>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42 (48.3)</a:t>
                      </a:r>
                    </a:p>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17 (19.5)</a:t>
                      </a:r>
                    </a:p>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6 (6.9)</a:t>
                      </a:r>
                    </a:p>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7 (8.0)</a:t>
                      </a:r>
                    </a:p>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2 (2.3)</a:t>
                      </a:r>
                    </a:p>
                  </a:txBody>
                  <a:tcPr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74713249"/>
                  </a:ext>
                </a:extLst>
              </a:tr>
              <a:tr h="703629">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Main comorbidities at nivolumab initiation, n (%)</a:t>
                      </a:r>
                    </a:p>
                    <a:p>
                      <a:pPr marL="10800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Cardio-/</a:t>
                      </a:r>
                      <a:r>
                        <a:rPr lang="en-US" sz="1150" b="0" noProof="0" dirty="0" err="1">
                          <a:solidFill>
                            <a:srgbClr val="000000"/>
                          </a:solidFill>
                          <a:latin typeface="+mn-lt"/>
                        </a:rPr>
                        <a:t>cerebro</a:t>
                      </a:r>
                      <a:r>
                        <a:rPr lang="en-US" sz="1150" b="0" noProof="0" dirty="0">
                          <a:solidFill>
                            <a:srgbClr val="000000"/>
                          </a:solidFill>
                          <a:latin typeface="+mn-lt"/>
                        </a:rPr>
                        <a:t>-vascular diseases</a:t>
                      </a:r>
                    </a:p>
                    <a:p>
                      <a:pPr marL="10800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Diabetes</a:t>
                      </a:r>
                    </a:p>
                    <a:p>
                      <a:pPr marL="10800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Pulmonary disorders</a:t>
                      </a:r>
                    </a:p>
                  </a:txBody>
                  <a:tcPr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en-US" sz="1150" b="0" noProof="0" dirty="0">
                        <a:solidFill>
                          <a:srgbClr val="000000"/>
                        </a:solidFill>
                        <a:latin typeface="+mn-lt"/>
                      </a:endParaRPr>
                    </a:p>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83 (50.6)</a:t>
                      </a:r>
                    </a:p>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34 (20.7)</a:t>
                      </a:r>
                    </a:p>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20 (12.2)</a:t>
                      </a:r>
                    </a:p>
                  </a:txBody>
                  <a:tcPr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48408452"/>
                  </a:ext>
                </a:extLst>
              </a:tr>
              <a:tr h="1184064">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GFR at treatment initiation, n (%)</a:t>
                      </a:r>
                    </a:p>
                    <a:p>
                      <a:pPr marL="10800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ea typeface="+mn-ea"/>
                          <a:cs typeface="+mn-cs"/>
                        </a:rPr>
                        <a:t>Normal (≥60 mL/min/1.73m2)</a:t>
                      </a:r>
                    </a:p>
                    <a:p>
                      <a:pPr marL="10800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Mildly to moderately decreased (45–59 mL/min/1.73m</a:t>
                      </a:r>
                      <a:r>
                        <a:rPr lang="en-US" sz="1150" b="0" baseline="30000" noProof="0" dirty="0">
                          <a:solidFill>
                            <a:srgbClr val="000000"/>
                          </a:solidFill>
                          <a:latin typeface="+mn-lt"/>
                        </a:rPr>
                        <a:t>2</a:t>
                      </a:r>
                      <a:r>
                        <a:rPr lang="en-US" sz="1150" b="0" noProof="0" dirty="0">
                          <a:solidFill>
                            <a:srgbClr val="000000"/>
                          </a:solidFill>
                          <a:latin typeface="+mn-lt"/>
                        </a:rPr>
                        <a:t>)</a:t>
                      </a:r>
                    </a:p>
                    <a:p>
                      <a:pPr marL="10800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Moderately to severely decreased (30–44 mL/min/1.73m</a:t>
                      </a:r>
                      <a:r>
                        <a:rPr lang="en-US" sz="1150" b="0" baseline="30000" noProof="0" dirty="0">
                          <a:solidFill>
                            <a:srgbClr val="000000"/>
                          </a:solidFill>
                          <a:latin typeface="+mn-lt"/>
                        </a:rPr>
                        <a:t>2</a:t>
                      </a:r>
                      <a:r>
                        <a:rPr lang="en-US" sz="1150" b="0" noProof="0" dirty="0">
                          <a:solidFill>
                            <a:srgbClr val="000000"/>
                          </a:solidFill>
                          <a:latin typeface="+mn-lt"/>
                        </a:rPr>
                        <a:t>)</a:t>
                      </a:r>
                    </a:p>
                    <a:p>
                      <a:pPr marL="10800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Severely decreased (15–29 mL/min/1.73m</a:t>
                      </a:r>
                      <a:r>
                        <a:rPr lang="en-US" sz="1150" b="0" baseline="30000" noProof="0" dirty="0">
                          <a:solidFill>
                            <a:srgbClr val="000000"/>
                          </a:solidFill>
                          <a:latin typeface="+mn-lt"/>
                        </a:rPr>
                        <a:t>2</a:t>
                      </a:r>
                      <a:r>
                        <a:rPr lang="en-US" sz="1150" b="0" noProof="0" dirty="0">
                          <a:solidFill>
                            <a:srgbClr val="000000"/>
                          </a:solidFill>
                          <a:latin typeface="+mn-lt"/>
                        </a:rPr>
                        <a:t>)</a:t>
                      </a:r>
                    </a:p>
                    <a:p>
                      <a:pPr marL="10800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Kidney failure (&lt;15 mL/min/1.73m</a:t>
                      </a:r>
                      <a:r>
                        <a:rPr lang="en-US" sz="1150" b="0" baseline="30000" noProof="0" dirty="0">
                          <a:solidFill>
                            <a:srgbClr val="000000"/>
                          </a:solidFill>
                          <a:latin typeface="+mn-lt"/>
                        </a:rPr>
                        <a:t>2</a:t>
                      </a:r>
                      <a:r>
                        <a:rPr lang="en-US" sz="1150" b="0" noProof="0" dirty="0">
                          <a:solidFill>
                            <a:srgbClr val="000000"/>
                          </a:solidFill>
                          <a:latin typeface="+mn-lt"/>
                        </a:rPr>
                        <a:t>)</a:t>
                      </a:r>
                    </a:p>
                  </a:txBody>
                  <a:tcPr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n=160</a:t>
                      </a:r>
                    </a:p>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ea typeface="+mn-ea"/>
                          <a:cs typeface="+mn-cs"/>
                        </a:rPr>
                        <a:t>81 (50.6</a:t>
                      </a:r>
                      <a:r>
                        <a:rPr lang="en-US" sz="1150" b="0" noProof="0" dirty="0">
                          <a:solidFill>
                            <a:srgbClr val="000000"/>
                          </a:solidFill>
                          <a:latin typeface="+mn-lt"/>
                        </a:rPr>
                        <a:t>)</a:t>
                      </a:r>
                    </a:p>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46 (28.8)</a:t>
                      </a:r>
                    </a:p>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26 (16.3)</a:t>
                      </a:r>
                    </a:p>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5 (3.1)</a:t>
                      </a:r>
                    </a:p>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2 (1.3)</a:t>
                      </a:r>
                    </a:p>
                  </a:txBody>
                  <a:tcPr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76873867"/>
                  </a:ext>
                </a:extLst>
              </a:tr>
              <a:tr h="703629">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Time from radical surgery to nivolumab initiation, n (%)</a:t>
                      </a:r>
                    </a:p>
                    <a:p>
                      <a:pPr marL="10800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≤60 days</a:t>
                      </a:r>
                    </a:p>
                    <a:p>
                      <a:pPr marL="10800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&gt;60–90 days</a:t>
                      </a:r>
                    </a:p>
                    <a:p>
                      <a:pPr marL="10800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&gt;90 days</a:t>
                      </a:r>
                    </a:p>
                  </a:txBody>
                  <a:tcPr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en-US" sz="1150" b="0" noProof="0" dirty="0">
                        <a:solidFill>
                          <a:srgbClr val="000000"/>
                        </a:solidFill>
                        <a:latin typeface="+mn-lt"/>
                      </a:endParaRPr>
                    </a:p>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59 (36.0)</a:t>
                      </a:r>
                    </a:p>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70 (42.7)</a:t>
                      </a:r>
                    </a:p>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35 (21.3)</a:t>
                      </a:r>
                    </a:p>
                  </a:txBody>
                  <a:tcPr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19172435"/>
                  </a:ext>
                </a:extLst>
              </a:tr>
              <a:tr h="543484">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Adjuvant nivolumab exposure, n (%)</a:t>
                      </a:r>
                    </a:p>
                    <a:p>
                      <a:pPr marL="10800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Nivolumab 240 mg Q2W</a:t>
                      </a:r>
                    </a:p>
                    <a:p>
                      <a:pPr marL="10800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Nivolumab 480 mg Q4W</a:t>
                      </a:r>
                    </a:p>
                  </a:txBody>
                  <a:tcPr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	</a:t>
                      </a:r>
                    </a:p>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124 (75.6)</a:t>
                      </a:r>
                    </a:p>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40 (24.4)</a:t>
                      </a:r>
                    </a:p>
                  </a:txBody>
                  <a:tcPr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93946377"/>
                  </a:ext>
                </a:extLst>
              </a:tr>
              <a:tr h="543484">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Received nivolumab &gt;12 months, n (%)</a:t>
                      </a:r>
                    </a:p>
                    <a:p>
                      <a:pPr marL="10800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Nivolumab 240 mg Q2W</a:t>
                      </a:r>
                    </a:p>
                    <a:p>
                      <a:pPr marL="10800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Nivolumab 480 mg Q4W</a:t>
                      </a:r>
                    </a:p>
                  </a:txBody>
                  <a:tcPr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22 (13.4)</a:t>
                      </a:r>
                    </a:p>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18 (14.5)</a:t>
                      </a:r>
                    </a:p>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4 (10.0)</a:t>
                      </a:r>
                    </a:p>
                  </a:txBody>
                  <a:tcPr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2844458"/>
                  </a:ext>
                </a:extLst>
              </a:tr>
            </a:tbl>
          </a:graphicData>
        </a:graphic>
      </p:graphicFrame>
      <p:sp>
        <p:nvSpPr>
          <p:cNvPr id="507" name="object 288">
            <a:extLst>
              <a:ext uri="{FF2B5EF4-FFF2-40B4-BE49-F238E27FC236}">
                <a16:creationId xmlns:a16="http://schemas.microsoft.com/office/drawing/2014/main" id="{A4BF5AAF-08D3-491C-0FF4-9ECA398E836B}"/>
              </a:ext>
            </a:extLst>
          </p:cNvPr>
          <p:cNvSpPr txBox="1"/>
          <p:nvPr/>
        </p:nvSpPr>
        <p:spPr>
          <a:xfrm>
            <a:off x="27472495" y="4472839"/>
            <a:ext cx="6041883" cy="278134"/>
          </a:xfrm>
          <a:prstGeom prst="rect">
            <a:avLst/>
          </a:prstGeom>
        </p:spPr>
        <p:txBody>
          <a:bodyPr vert="horz" wrap="square" lIns="0" tIns="21063" rIns="0" bIns="0" rtlCol="0">
            <a:spAutoFit/>
          </a:bodyPr>
          <a:lstStyle/>
          <a:p>
            <a:pPr>
              <a:spcBef>
                <a:spcPts val="1058"/>
              </a:spcBef>
            </a:pPr>
            <a:r>
              <a:rPr lang="en-US" sz="1669" b="1" noProof="0" dirty="0">
                <a:solidFill>
                  <a:srgbClr val="000000"/>
                </a:solidFill>
                <a:latin typeface="Trebuchet MS"/>
              </a:rPr>
              <a:t>Table 2. Previous radical surgery</a:t>
            </a:r>
          </a:p>
        </p:txBody>
      </p:sp>
      <p:graphicFrame>
        <p:nvGraphicFramePr>
          <p:cNvPr id="508" name="Tableau 507">
            <a:extLst>
              <a:ext uri="{FF2B5EF4-FFF2-40B4-BE49-F238E27FC236}">
                <a16:creationId xmlns:a16="http://schemas.microsoft.com/office/drawing/2014/main" id="{16FFF489-B869-483F-1037-39A6286E65C0}"/>
              </a:ext>
            </a:extLst>
          </p:cNvPr>
          <p:cNvGraphicFramePr>
            <a:graphicFrameLocks noGrp="1"/>
          </p:cNvGraphicFramePr>
          <p:nvPr/>
        </p:nvGraphicFramePr>
        <p:xfrm>
          <a:off x="27472495" y="5069311"/>
          <a:ext cx="6048000" cy="3761940"/>
        </p:xfrm>
        <a:graphic>
          <a:graphicData uri="http://schemas.openxmlformats.org/drawingml/2006/table">
            <a:tbl>
              <a:tblPr firstRow="1" bandRow="1">
                <a:tableStyleId>{5C22544A-7EE6-4342-B048-85BDC9FD1C3A}</a:tableStyleId>
              </a:tblPr>
              <a:tblGrid>
                <a:gridCol w="4957972">
                  <a:extLst>
                    <a:ext uri="{9D8B030D-6E8A-4147-A177-3AD203B41FA5}">
                      <a16:colId xmlns:a16="http://schemas.microsoft.com/office/drawing/2014/main" val="4137550583"/>
                    </a:ext>
                  </a:extLst>
                </a:gridCol>
                <a:gridCol w="1090028">
                  <a:extLst>
                    <a:ext uri="{9D8B030D-6E8A-4147-A177-3AD203B41FA5}">
                      <a16:colId xmlns:a16="http://schemas.microsoft.com/office/drawing/2014/main" val="448543802"/>
                    </a:ext>
                  </a:extLst>
                </a:gridCol>
              </a:tblGrid>
              <a:tr h="201813">
                <a:tc>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150" noProof="0" dirty="0"/>
                    </a:p>
                  </a:txBody>
                  <a:tcPr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9348B"/>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150" b="1" noProof="0" dirty="0">
                          <a:solidFill>
                            <a:schemeClr val="bg1"/>
                          </a:solidFill>
                          <a:latin typeface="+mn-lt"/>
                        </a:rPr>
                        <a:t>FAS </a:t>
                      </a:r>
                      <a:br>
                        <a:rPr lang="en-US" sz="1150" b="1" noProof="0" dirty="0">
                          <a:solidFill>
                            <a:schemeClr val="bg1"/>
                          </a:solidFill>
                          <a:latin typeface="+mn-lt"/>
                        </a:rPr>
                      </a:br>
                      <a:r>
                        <a:rPr lang="en-US" sz="1150" b="1" noProof="0" dirty="0">
                          <a:solidFill>
                            <a:schemeClr val="bg1"/>
                          </a:solidFill>
                          <a:latin typeface="+mn-lt"/>
                        </a:rPr>
                        <a:t>(N=164)</a:t>
                      </a:r>
                    </a:p>
                  </a:txBody>
                  <a:tcPr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9348B"/>
                    </a:solidFill>
                  </a:tcPr>
                </a:tc>
                <a:extLst>
                  <a:ext uri="{0D108BD9-81ED-4DB2-BD59-A6C34878D82A}">
                    <a16:rowId xmlns:a16="http://schemas.microsoft.com/office/drawing/2014/main" val="1130416418"/>
                  </a:ext>
                </a:extLst>
              </a:tr>
              <a:tr h="201813">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150" b="0" spc="-10" baseline="0" noProof="0" dirty="0">
                          <a:solidFill>
                            <a:srgbClr val="000000"/>
                          </a:solidFill>
                          <a:latin typeface="+mn-lt"/>
                        </a:rPr>
                        <a:t>Time from radical surgery to nivolumab initiation, median (range), days</a:t>
                      </a:r>
                      <a:endParaRPr lang="en-US" sz="1150" b="0" spc="-10" baseline="0" noProof="0" dirty="0"/>
                    </a:p>
                  </a:txBody>
                  <a:tcPr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69.5 (25–464)</a:t>
                      </a:r>
                      <a:endParaRPr lang="en-US" sz="1150" b="0" noProof="0" dirty="0"/>
                    </a:p>
                  </a:txBody>
                  <a:tcPr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22027387"/>
                  </a:ext>
                </a:extLst>
              </a:tr>
              <a:tr h="630953">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Type of radical surgery, n (%)</a:t>
                      </a:r>
                    </a:p>
                    <a:p>
                      <a:pPr marL="10800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Cystectomy</a:t>
                      </a:r>
                    </a:p>
                    <a:p>
                      <a:pPr marL="10800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Nephroureterectomy</a:t>
                      </a:r>
                    </a:p>
                    <a:p>
                      <a:pPr marL="10800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Both cystectomy and nephroureterectomy</a:t>
                      </a:r>
                    </a:p>
                  </a:txBody>
                  <a:tcPr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	</a:t>
                      </a:r>
                    </a:p>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144 (87.8)</a:t>
                      </a:r>
                    </a:p>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12 (7.3)</a:t>
                      </a:r>
                    </a:p>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8 (4.9)</a:t>
                      </a:r>
                    </a:p>
                  </a:txBody>
                  <a:tcPr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52183260"/>
                  </a:ext>
                </a:extLst>
              </a:tr>
              <a:tr h="630953">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Number of lymph nodes resected, n (%)</a:t>
                      </a:r>
                    </a:p>
                    <a:p>
                      <a:pPr marL="10800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0</a:t>
                      </a:r>
                    </a:p>
                    <a:p>
                      <a:pPr marL="10800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1–10</a:t>
                      </a:r>
                    </a:p>
                    <a:p>
                      <a:pPr marL="10800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&gt;10</a:t>
                      </a:r>
                    </a:p>
                  </a:txBody>
                  <a:tcPr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n=160</a:t>
                      </a:r>
                    </a:p>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12 (7.5)</a:t>
                      </a:r>
                    </a:p>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95 (59.4)</a:t>
                      </a:r>
                    </a:p>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53 (33.1)</a:t>
                      </a:r>
                    </a:p>
                  </a:txBody>
                  <a:tcPr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46577443"/>
                  </a:ext>
                </a:extLst>
              </a:tr>
              <a:tr h="630953">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Surgical margins, n (%)</a:t>
                      </a:r>
                    </a:p>
                    <a:p>
                      <a:pPr marL="10800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R0</a:t>
                      </a:r>
                    </a:p>
                    <a:p>
                      <a:pPr marL="10800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R1</a:t>
                      </a:r>
                    </a:p>
                    <a:p>
                      <a:pPr marL="10800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R2</a:t>
                      </a:r>
                    </a:p>
                  </a:txBody>
                  <a:tcPr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n=150</a:t>
                      </a:r>
                    </a:p>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131 (87.3)</a:t>
                      </a:r>
                    </a:p>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17 (11.3)</a:t>
                      </a:r>
                    </a:p>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2 (1.3)</a:t>
                      </a:r>
                    </a:p>
                  </a:txBody>
                  <a:tcPr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66267742"/>
                  </a:ext>
                </a:extLst>
              </a:tr>
              <a:tr h="630953">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Type of urinary diversion, n (%)</a:t>
                      </a:r>
                    </a:p>
                    <a:p>
                      <a:pPr marL="10800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Bricker</a:t>
                      </a:r>
                    </a:p>
                    <a:p>
                      <a:pPr marL="10800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Neobladder</a:t>
                      </a:r>
                    </a:p>
                    <a:p>
                      <a:pPr marL="10800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Other</a:t>
                      </a:r>
                    </a:p>
                  </a:txBody>
                  <a:tcPr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113 (68.9)</a:t>
                      </a:r>
                    </a:p>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30 (18.3)</a:t>
                      </a:r>
                    </a:p>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21 (12.8)</a:t>
                      </a:r>
                    </a:p>
                  </a:txBody>
                  <a:tcPr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23107657"/>
                  </a:ext>
                </a:extLst>
              </a:tr>
            </a:tbl>
          </a:graphicData>
        </a:graphic>
      </p:graphicFrame>
      <p:sp>
        <p:nvSpPr>
          <p:cNvPr id="509" name="object 289">
            <a:extLst>
              <a:ext uri="{FF2B5EF4-FFF2-40B4-BE49-F238E27FC236}">
                <a16:creationId xmlns:a16="http://schemas.microsoft.com/office/drawing/2014/main" id="{55B345B0-7D65-3644-2FBA-6750588506B0}"/>
              </a:ext>
            </a:extLst>
          </p:cNvPr>
          <p:cNvSpPr txBox="1"/>
          <p:nvPr/>
        </p:nvSpPr>
        <p:spPr>
          <a:xfrm>
            <a:off x="27472495" y="8883883"/>
            <a:ext cx="5952958" cy="126188"/>
          </a:xfrm>
          <a:prstGeom prst="rect">
            <a:avLst/>
          </a:prstGeom>
        </p:spPr>
        <p:txBody>
          <a:bodyPr vert="horz" wrap="square" lIns="0" tIns="0" rIns="0" bIns="0" rtlCol="0">
            <a:spAutoFit/>
          </a:bodyPr>
          <a:lstStyle/>
          <a:p>
            <a:pPr algn="just">
              <a:spcBef>
                <a:spcPts val="213"/>
              </a:spcBef>
            </a:pPr>
            <a:r>
              <a:rPr lang="en-US" sz="820" spc="-20" noProof="0" dirty="0">
                <a:solidFill>
                  <a:srgbClr val="000000"/>
                </a:solidFill>
                <a:latin typeface="Trebuchet MS"/>
              </a:rPr>
              <a:t>FAS, full analysis set; R, residual tumor classification</a:t>
            </a:r>
          </a:p>
        </p:txBody>
      </p:sp>
      <p:sp>
        <p:nvSpPr>
          <p:cNvPr id="510" name="object 289">
            <a:extLst>
              <a:ext uri="{FF2B5EF4-FFF2-40B4-BE49-F238E27FC236}">
                <a16:creationId xmlns:a16="http://schemas.microsoft.com/office/drawing/2014/main" id="{E02F0E5D-A4B5-0D3C-D8A3-16950B5E12D8}"/>
              </a:ext>
            </a:extLst>
          </p:cNvPr>
          <p:cNvSpPr txBox="1"/>
          <p:nvPr/>
        </p:nvSpPr>
        <p:spPr>
          <a:xfrm>
            <a:off x="9437130" y="10912313"/>
            <a:ext cx="5952958" cy="126188"/>
          </a:xfrm>
          <a:prstGeom prst="rect">
            <a:avLst/>
          </a:prstGeom>
        </p:spPr>
        <p:txBody>
          <a:bodyPr vert="horz" wrap="square" lIns="0" tIns="0" rIns="0" bIns="0" rtlCol="0">
            <a:spAutoFit/>
          </a:bodyPr>
          <a:lstStyle/>
          <a:p>
            <a:pPr algn="just">
              <a:spcBef>
                <a:spcPts val="213"/>
              </a:spcBef>
            </a:pPr>
            <a:r>
              <a:rPr lang="en-US" sz="820" spc="-20" noProof="0" dirty="0">
                <a:solidFill>
                  <a:srgbClr val="000000"/>
                </a:solidFill>
                <a:latin typeface="Trebuchet MS"/>
              </a:rPr>
              <a:t>CI, confidence interval; DFS, disease-free survival</a:t>
            </a:r>
          </a:p>
        </p:txBody>
      </p:sp>
      <p:sp>
        <p:nvSpPr>
          <p:cNvPr id="511" name="Rectangle : coins arrondis 510">
            <a:extLst>
              <a:ext uri="{FF2B5EF4-FFF2-40B4-BE49-F238E27FC236}">
                <a16:creationId xmlns:a16="http://schemas.microsoft.com/office/drawing/2014/main" id="{2606975B-A414-9047-0EFA-46F4CA1691A9}"/>
              </a:ext>
            </a:extLst>
          </p:cNvPr>
          <p:cNvSpPr/>
          <p:nvPr/>
        </p:nvSpPr>
        <p:spPr>
          <a:xfrm>
            <a:off x="27472495" y="11956725"/>
            <a:ext cx="5952958" cy="2877109"/>
          </a:xfrm>
          <a:prstGeom prst="roundRect">
            <a:avLst>
              <a:gd name="adj" fmla="val 8901"/>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22" name="object 288">
            <a:extLst>
              <a:ext uri="{FF2B5EF4-FFF2-40B4-BE49-F238E27FC236}">
                <a16:creationId xmlns:a16="http://schemas.microsoft.com/office/drawing/2014/main" id="{74B29EC8-E95D-EC20-2B87-7A1549B970ED}"/>
              </a:ext>
            </a:extLst>
          </p:cNvPr>
          <p:cNvSpPr txBox="1"/>
          <p:nvPr/>
        </p:nvSpPr>
        <p:spPr>
          <a:xfrm>
            <a:off x="27472495" y="14528708"/>
            <a:ext cx="6041883" cy="278134"/>
          </a:xfrm>
          <a:prstGeom prst="rect">
            <a:avLst/>
          </a:prstGeom>
        </p:spPr>
        <p:txBody>
          <a:bodyPr vert="horz" wrap="square" lIns="0" tIns="21063" rIns="0" bIns="0" rtlCol="0">
            <a:spAutoFit/>
          </a:bodyPr>
          <a:lstStyle/>
          <a:p>
            <a:pPr>
              <a:spcBef>
                <a:spcPts val="1058"/>
              </a:spcBef>
            </a:pPr>
            <a:r>
              <a:rPr lang="en-US" sz="1669" b="1" noProof="0" dirty="0">
                <a:solidFill>
                  <a:srgbClr val="000000"/>
                </a:solidFill>
                <a:latin typeface="Trebuchet MS"/>
              </a:rPr>
              <a:t>Table 3. Treatment-related adverse events</a:t>
            </a:r>
          </a:p>
        </p:txBody>
      </p:sp>
      <p:graphicFrame>
        <p:nvGraphicFramePr>
          <p:cNvPr id="323" name="Tableau 322">
            <a:extLst>
              <a:ext uri="{FF2B5EF4-FFF2-40B4-BE49-F238E27FC236}">
                <a16:creationId xmlns:a16="http://schemas.microsoft.com/office/drawing/2014/main" id="{5515977E-C2C2-BB59-7D25-C47362BF3905}"/>
              </a:ext>
            </a:extLst>
          </p:cNvPr>
          <p:cNvGraphicFramePr>
            <a:graphicFrameLocks noGrp="1"/>
          </p:cNvGraphicFramePr>
          <p:nvPr/>
        </p:nvGraphicFramePr>
        <p:xfrm>
          <a:off x="27472495" y="14851885"/>
          <a:ext cx="6048000" cy="2566380"/>
        </p:xfrm>
        <a:graphic>
          <a:graphicData uri="http://schemas.openxmlformats.org/drawingml/2006/table">
            <a:tbl>
              <a:tblPr firstRow="1" bandRow="1">
                <a:tableStyleId>{5C22544A-7EE6-4342-B048-85BDC9FD1C3A}</a:tableStyleId>
              </a:tblPr>
              <a:tblGrid>
                <a:gridCol w="4957972">
                  <a:extLst>
                    <a:ext uri="{9D8B030D-6E8A-4147-A177-3AD203B41FA5}">
                      <a16:colId xmlns:a16="http://schemas.microsoft.com/office/drawing/2014/main" val="4137550583"/>
                    </a:ext>
                  </a:extLst>
                </a:gridCol>
                <a:gridCol w="1090028">
                  <a:extLst>
                    <a:ext uri="{9D8B030D-6E8A-4147-A177-3AD203B41FA5}">
                      <a16:colId xmlns:a16="http://schemas.microsoft.com/office/drawing/2014/main" val="448543802"/>
                    </a:ext>
                  </a:extLst>
                </a:gridCol>
              </a:tblGrid>
              <a:tr h="201813">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150" b="1" noProof="0" dirty="0">
                          <a:solidFill>
                            <a:schemeClr val="bg1"/>
                          </a:solidFill>
                          <a:latin typeface="+mn-lt"/>
                        </a:rPr>
                        <a:t>n (%)</a:t>
                      </a:r>
                      <a:endParaRPr lang="en-US" sz="1150" noProof="0" dirty="0"/>
                    </a:p>
                  </a:txBody>
                  <a:tcPr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9348B"/>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150" b="1" noProof="0" dirty="0">
                          <a:solidFill>
                            <a:schemeClr val="bg1"/>
                          </a:solidFill>
                          <a:latin typeface="+mn-lt"/>
                        </a:rPr>
                        <a:t>SAS (N=168)</a:t>
                      </a:r>
                    </a:p>
                  </a:txBody>
                  <a:tcPr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9348B"/>
                    </a:solidFill>
                  </a:tcPr>
                </a:tc>
                <a:extLst>
                  <a:ext uri="{0D108BD9-81ED-4DB2-BD59-A6C34878D82A}">
                    <a16:rowId xmlns:a16="http://schemas.microsoft.com/office/drawing/2014/main" val="1130416418"/>
                  </a:ext>
                </a:extLst>
              </a:tr>
              <a:tr h="630953">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At least one TRAE</a:t>
                      </a:r>
                    </a:p>
                    <a:p>
                      <a:pPr marL="10800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Yes</a:t>
                      </a:r>
                    </a:p>
                    <a:p>
                      <a:pPr marL="10800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No</a:t>
                      </a:r>
                    </a:p>
                    <a:p>
                      <a:pPr marL="10800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Missing</a:t>
                      </a:r>
                    </a:p>
                  </a:txBody>
                  <a:tcPr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	</a:t>
                      </a:r>
                    </a:p>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67 (44.4)</a:t>
                      </a:r>
                    </a:p>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84 (55.6)</a:t>
                      </a:r>
                    </a:p>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17</a:t>
                      </a:r>
                    </a:p>
                  </a:txBody>
                  <a:tcPr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52183260"/>
                  </a:ext>
                </a:extLst>
              </a:tr>
              <a:tr h="630953">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At least one Grade 3 or 4 TRAE</a:t>
                      </a:r>
                    </a:p>
                    <a:p>
                      <a:pPr marL="10800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Yes</a:t>
                      </a:r>
                    </a:p>
                    <a:p>
                      <a:pPr marL="10800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No</a:t>
                      </a:r>
                    </a:p>
                    <a:p>
                      <a:pPr marL="10800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Missing</a:t>
                      </a:r>
                    </a:p>
                  </a:txBody>
                  <a:tcPr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en-US" sz="1150" b="0" noProof="0" dirty="0">
                        <a:solidFill>
                          <a:srgbClr val="000000"/>
                        </a:solidFill>
                        <a:latin typeface="+mn-lt"/>
                      </a:endParaRPr>
                    </a:p>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12 (7.9)</a:t>
                      </a:r>
                    </a:p>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139 (92.1)</a:t>
                      </a:r>
                    </a:p>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17</a:t>
                      </a:r>
                    </a:p>
                  </a:txBody>
                  <a:tcPr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46577443"/>
                  </a:ext>
                </a:extLst>
              </a:tr>
              <a:tr h="630953">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At least one serious TRAE that resulted in death</a:t>
                      </a:r>
                    </a:p>
                    <a:p>
                      <a:pPr marL="10800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Yes</a:t>
                      </a:r>
                    </a:p>
                    <a:p>
                      <a:pPr marL="10800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No</a:t>
                      </a:r>
                    </a:p>
                    <a:p>
                      <a:pPr marL="108000" marR="0" lvl="0" indent="0"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Missing</a:t>
                      </a:r>
                    </a:p>
                  </a:txBody>
                  <a:tcPr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en-US" sz="1150" b="0" noProof="0" dirty="0">
                        <a:solidFill>
                          <a:srgbClr val="000000"/>
                        </a:solidFill>
                        <a:latin typeface="+mn-lt"/>
                      </a:endParaRPr>
                    </a:p>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1 (</a:t>
                      </a:r>
                      <a:r>
                        <a:rPr lang="en-US" sz="1150" b="0" noProof="0" dirty="0">
                          <a:solidFill>
                            <a:srgbClr val="000000"/>
                          </a:solidFill>
                          <a:latin typeface="+mn-lt"/>
                          <a:ea typeface="+mn-ea"/>
                          <a:cs typeface="+mn-cs"/>
                        </a:rPr>
                        <a:t>0.7)</a:t>
                      </a:r>
                    </a:p>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150 (99.3)</a:t>
                      </a:r>
                    </a:p>
                    <a:p>
                      <a:pPr marL="0" marR="0" lvl="0" indent="0" algn="ctr" defTabSz="914400" eaLnBrk="1" fontAlgn="auto" latinLnBrk="0" hangingPunct="1">
                        <a:lnSpc>
                          <a:spcPct val="100000"/>
                        </a:lnSpc>
                        <a:spcBef>
                          <a:spcPts val="0"/>
                        </a:spcBef>
                        <a:spcAft>
                          <a:spcPts val="0"/>
                        </a:spcAft>
                        <a:buClrTx/>
                        <a:buSzTx/>
                        <a:buFontTx/>
                        <a:buNone/>
                        <a:tabLst/>
                        <a:defRPr/>
                      </a:pPr>
                      <a:r>
                        <a:rPr lang="en-US" sz="1150" b="0" noProof="0" dirty="0">
                          <a:solidFill>
                            <a:srgbClr val="000000"/>
                          </a:solidFill>
                          <a:latin typeface="+mn-lt"/>
                        </a:rPr>
                        <a:t>17</a:t>
                      </a:r>
                    </a:p>
                  </a:txBody>
                  <a:tcPr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66267742"/>
                  </a:ext>
                </a:extLst>
              </a:tr>
            </a:tbl>
          </a:graphicData>
        </a:graphic>
      </p:graphicFrame>
      <p:sp>
        <p:nvSpPr>
          <p:cNvPr id="324" name="object 289">
            <a:extLst>
              <a:ext uri="{FF2B5EF4-FFF2-40B4-BE49-F238E27FC236}">
                <a16:creationId xmlns:a16="http://schemas.microsoft.com/office/drawing/2014/main" id="{61F87E0B-7D20-CB3A-941D-2A01512A4D68}"/>
              </a:ext>
            </a:extLst>
          </p:cNvPr>
          <p:cNvSpPr txBox="1"/>
          <p:nvPr/>
        </p:nvSpPr>
        <p:spPr>
          <a:xfrm>
            <a:off x="27472495" y="17473574"/>
            <a:ext cx="5952958" cy="126188"/>
          </a:xfrm>
          <a:prstGeom prst="rect">
            <a:avLst/>
          </a:prstGeom>
        </p:spPr>
        <p:txBody>
          <a:bodyPr vert="horz" wrap="square" lIns="0" tIns="0" rIns="0" bIns="0" rtlCol="0">
            <a:spAutoFit/>
          </a:bodyPr>
          <a:lstStyle/>
          <a:p>
            <a:pPr algn="just">
              <a:spcBef>
                <a:spcPts val="213"/>
              </a:spcBef>
            </a:pPr>
            <a:r>
              <a:rPr lang="en-US" sz="820" spc="-20" noProof="0" dirty="0">
                <a:solidFill>
                  <a:srgbClr val="000000"/>
                </a:solidFill>
                <a:latin typeface="Trebuchet MS"/>
              </a:rPr>
              <a:t>SAS, safety analysis set; TRAE, treatment-related adverse event</a:t>
            </a:r>
          </a:p>
        </p:txBody>
      </p:sp>
      <p:sp>
        <p:nvSpPr>
          <p:cNvPr id="7" name="object 288">
            <a:extLst>
              <a:ext uri="{FF2B5EF4-FFF2-40B4-BE49-F238E27FC236}">
                <a16:creationId xmlns:a16="http://schemas.microsoft.com/office/drawing/2014/main" id="{C6372C94-1ABB-6393-0C2B-B23DB2DF4DB9}"/>
              </a:ext>
            </a:extLst>
          </p:cNvPr>
          <p:cNvSpPr txBox="1"/>
          <p:nvPr/>
        </p:nvSpPr>
        <p:spPr>
          <a:xfrm>
            <a:off x="14678439" y="12121522"/>
            <a:ext cx="5560585" cy="446276"/>
          </a:xfrm>
          <a:prstGeom prst="rect">
            <a:avLst/>
          </a:prstGeom>
        </p:spPr>
        <p:txBody>
          <a:bodyPr vert="horz" wrap="square" lIns="0" tIns="0" rIns="0" bIns="0" rtlCol="0">
            <a:spAutoFit/>
          </a:bodyPr>
          <a:lstStyle/>
          <a:p>
            <a:pPr marL="285750" indent="-285750">
              <a:spcBef>
                <a:spcPts val="600"/>
              </a:spcBef>
              <a:buFont typeface="Arial" panose="020B0604020202020204" pitchFamily="34" charset="0"/>
              <a:buChar char="•"/>
            </a:pPr>
            <a:r>
              <a:rPr lang="en-US" sz="1450" spc="-20" dirty="0">
                <a:latin typeface="+mn-lt"/>
              </a:rPr>
              <a:t>The most frequent neoadjuvant regimens were MVAC-based (75.7%) and gemcitabine-cisplatin (15.7%; </a:t>
            </a:r>
            <a:r>
              <a:rPr lang="en-US" sz="1450" b="1" spc="-20" dirty="0">
                <a:latin typeface="+mn-lt"/>
              </a:rPr>
              <a:t>Figure 2</a:t>
            </a:r>
            <a:r>
              <a:rPr lang="en-US" sz="1450" spc="-20" dirty="0">
                <a:latin typeface="+mn-lt"/>
              </a:rPr>
              <a:t>).</a:t>
            </a:r>
          </a:p>
        </p:txBody>
      </p:sp>
    </p:spTree>
    <p:custDataLst>
      <p:tags r:id="rId1"/>
    </p:custDataLst>
    <p:extLst>
      <p:ext uri="{BB962C8B-B14F-4D97-AF65-F5344CB8AC3E}">
        <p14:creationId xmlns:p14="http://schemas.microsoft.com/office/powerpoint/2010/main" val="301027940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dBt4MtHh"/>
  <p:tag name="ARTICULATE_PROJECT_OPEN" val="0"/>
  <p:tag name="ARTICULATE_SLIDE_COUNT"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 name="BRIGHTSLIDE_SLIDE_COLLAPSED" val="TRUE"/>
</p:tagLst>
</file>

<file path=ppt/theme/theme1.xml><?xml version="1.0" encoding="utf-8"?>
<a:theme xmlns:a="http://schemas.openxmlformats.org/drawingml/2006/main" name="Office Theme">
  <a:themeElements>
    <a:clrScheme name="BMS posters">
      <a:dk1>
        <a:srgbClr val="4F4A4A"/>
      </a:dk1>
      <a:lt1>
        <a:srgbClr val="FFFFFF"/>
      </a:lt1>
      <a:dk2>
        <a:srgbClr val="4F4A4A"/>
      </a:dk2>
      <a:lt2>
        <a:srgbClr val="F0EFEA"/>
      </a:lt2>
      <a:accent1>
        <a:srgbClr val="BE2BBB"/>
      </a:accent1>
      <a:accent2>
        <a:srgbClr val="ADA599"/>
      </a:accent2>
      <a:accent3>
        <a:srgbClr val="A9FA17"/>
      </a:accent3>
      <a:accent4>
        <a:srgbClr val="496FE3"/>
      </a:accent4>
      <a:accent5>
        <a:srgbClr val="4F4949"/>
      </a:accent5>
      <a:accent6>
        <a:srgbClr val="2CF181"/>
      </a:accent6>
      <a:hlink>
        <a:srgbClr val="BE2BBB"/>
      </a:hlink>
      <a:folHlink>
        <a:srgbClr val="496FE3"/>
      </a:folHlink>
    </a:clrScheme>
    <a:fontScheme name="Office">
      <a:majorFont>
        <a:latin typeface="Trebuchet MS"/>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Trebuchet MS"/>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92dd3154-eeee-4010-9448-7d129f33e12f" xsi:nil="true"/>
    <lcf76f155ced4ddcb4097134ff3c332f xmlns="cc04e1e6-71af-4351-a84c-6bf991172af3">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6F64F3A035C784E83AB0500D5A4703A" ma:contentTypeVersion="14" ma:contentTypeDescription="Crée un document." ma:contentTypeScope="" ma:versionID="7bc4b15c030c8638b4bdcbc67c00f9df">
  <xsd:schema xmlns:xsd="http://www.w3.org/2001/XMLSchema" xmlns:xs="http://www.w3.org/2001/XMLSchema" xmlns:p="http://schemas.microsoft.com/office/2006/metadata/properties" xmlns:ns2="cc04e1e6-71af-4351-a84c-6bf991172af3" xmlns:ns3="92dd3154-eeee-4010-9448-7d129f33e12f" targetNamespace="http://schemas.microsoft.com/office/2006/metadata/properties" ma:root="true" ma:fieldsID="2166a874478e64d609522c9273734957" ns2:_="" ns3:_="">
    <xsd:import namespace="cc04e1e6-71af-4351-a84c-6bf991172af3"/>
    <xsd:import namespace="92dd3154-eeee-4010-9448-7d129f33e12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c04e1e6-71af-4351-a84c-6bf991172af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descrip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Balises d’images" ma:readOnly="false" ma:fieldId="{5cf76f15-5ced-4ddc-b409-7134ff3c332f}" ma:taxonomyMulti="true" ma:sspId="4fb58666-e629-4e5a-b780-b8dcc15b318b"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2dd3154-eeee-4010-9448-7d129f33e12f"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6dcfd1ad-035d-400a-97b9-acdeb380dbcd}" ma:internalName="TaxCatchAll" ma:showField="CatchAllData" ma:web="92dd3154-eeee-4010-9448-7d129f33e12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B251231-3CD3-4F7F-BF52-422C27FD77E4}">
  <ds:schemaRefs>
    <ds:schemaRef ds:uri="5fd73f81-e661-40d0-9c7f-821f2b09df6a"/>
    <ds:schemaRef ds:uri="cb909718-c4c5-461c-97ad-bb5337e5074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92dd3154-eeee-4010-9448-7d129f33e12f"/>
    <ds:schemaRef ds:uri="cc04e1e6-71af-4351-a84c-6bf991172af3"/>
    <ds:schemaRef ds:uri="1fa4b94e-d40c-40e8-b5fe-b363037196e6"/>
    <ds:schemaRef ds:uri="b366acfb-a5f7-48ad-bca4-d6563ac4dee9"/>
  </ds:schemaRefs>
</ds:datastoreItem>
</file>

<file path=customXml/itemProps2.xml><?xml version="1.0" encoding="utf-8"?>
<ds:datastoreItem xmlns:ds="http://schemas.openxmlformats.org/officeDocument/2006/customXml" ds:itemID="{EFF4B351-11C7-4FC4-8AAA-37AF91ECC3C7}">
  <ds:schemaRefs>
    <ds:schemaRef ds:uri="http://schemas.microsoft.com/sharepoint/v3/contenttype/forms"/>
  </ds:schemaRefs>
</ds:datastoreItem>
</file>

<file path=customXml/itemProps3.xml><?xml version="1.0" encoding="utf-8"?>
<ds:datastoreItem xmlns:ds="http://schemas.openxmlformats.org/officeDocument/2006/customXml" ds:itemID="{EA333345-628D-43B7-B467-A902C7E8AB3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c04e1e6-71af-4351-a84c-6bf991172af3"/>
    <ds:schemaRef ds:uri="92dd3154-eeee-4010-9448-7d129f33e12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28bc7f0c-fab1-4d9f-be15-08a5c5f72fab}" enabled="1" method="Privileged" siteId="{71e34cb8-3a56-4fd5-a259-4acadab6e4ac}" removed="0"/>
</clbl:labelList>
</file>

<file path=docProps/app.xml><?xml version="1.0" encoding="utf-8"?>
<Properties xmlns="http://schemas.openxmlformats.org/officeDocument/2006/extended-properties" xmlns:vt="http://schemas.openxmlformats.org/officeDocument/2006/docPropsVTypes">
  <Template/>
  <TotalTime>18</TotalTime>
  <Words>2674</Words>
  <Application>Microsoft Office PowerPoint</Application>
  <PresentationFormat>Custom</PresentationFormat>
  <Paragraphs>283</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Real-world outcomes of adjuvant nivolumab in patients with localized muscle invasive urothelial carcinoma: the ambispective URADJ study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Emma Gallant</dc:creator>
  <cp:lastModifiedBy>Chaar, Vicky</cp:lastModifiedBy>
  <cp:revision>64</cp:revision>
  <dcterms:created xsi:type="dcterms:W3CDTF">2026-07-08T12:33:59Z</dcterms:created>
  <dcterms:modified xsi:type="dcterms:W3CDTF">2026-10-16T14:48:13Z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2026-07-03T00:00:00Z</vt:filetime>
  </property>
  <property fmtid="{D5CDD505-2E9C-101B-9397-08002B2CF9AE}" pid="3" name="Creator">
    <vt:lpwstr>Adobe InDesign 21.4 (Macintosh)</vt:lpwstr>
  </property>
  <property fmtid="{D5CDD505-2E9C-101B-9397-08002B2CF9AE}" pid="4" name="LastSaved">
    <vt:filetime>2026-07-08T00:00:00Z</vt:filetime>
  </property>
  <property fmtid="{D5CDD505-2E9C-101B-9397-08002B2CF9AE}" pid="5" name="Producer">
    <vt:lpwstr>Adobe PDF Library 18.0</vt:lpwstr>
  </property>
  <property fmtid="{D5CDD505-2E9C-101B-9397-08002B2CF9AE}" pid="6" name="ArticulateGUID">
    <vt:lpwstr>A29F9381-B6BD-44DB-8097-C9CB85CB0191</vt:lpwstr>
  </property>
  <property fmtid="{D5CDD505-2E9C-101B-9397-08002B2CF9AE}" pid="7" name="ArticulatePath">
    <vt:lpwstr>18029582 ASCPT 77x48 lorem ipsum template v5</vt:lpwstr>
  </property>
  <property fmtid="{D5CDD505-2E9C-101B-9397-08002B2CF9AE}" pid="8" name="MediaServiceImageTags">
    <vt:lpwstr/>
  </property>
  <property fmtid="{D5CDD505-2E9C-101B-9397-08002B2CF9AE}" pid="9" name="ClassificationContentMarkingFooterLocations">
    <vt:lpwstr>Office Theme:7</vt:lpwstr>
  </property>
  <property fmtid="{D5CDD505-2E9C-101B-9397-08002B2CF9AE}" pid="10" name="ClassificationContentMarkingFooterText">
    <vt:lpwstr>BMS Strictly Confidential</vt:lpwstr>
  </property>
  <property fmtid="{D5CDD505-2E9C-101B-9397-08002B2CF9AE}" pid="11" name="ContentTypeId">
    <vt:lpwstr>0x010100F6F64F3A035C784E83AB0500D5A4703A</vt:lpwstr>
  </property>
</Properties>
</file>