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8"/>
  </p:notesMasterIdLst>
  <p:sldIdLst>
    <p:sldId id="301" r:id="rId6"/>
    <p:sldId id="278" r:id="rId7"/>
    <p:sldId id="262" r:id="rId8"/>
    <p:sldId id="263" r:id="rId9"/>
    <p:sldId id="292" r:id="rId10"/>
    <p:sldId id="303" r:id="rId11"/>
    <p:sldId id="302" r:id="rId12"/>
    <p:sldId id="300" r:id="rId13"/>
    <p:sldId id="305" r:id="rId14"/>
    <p:sldId id="267" r:id="rId15"/>
    <p:sldId id="304" r:id="rId16"/>
    <p:sldId id="285"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305D"/>
    <a:srgbClr val="D39F2A"/>
    <a:srgbClr val="17AD86"/>
    <a:srgbClr val="D87C3D"/>
    <a:srgbClr val="7F7D36"/>
    <a:srgbClr val="009B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62" autoAdjust="0"/>
    <p:restoredTop sz="82776" autoAdjust="0"/>
  </p:normalViewPr>
  <p:slideViewPr>
    <p:cSldViewPr snapToGrid="0">
      <p:cViewPr varScale="1">
        <p:scale>
          <a:sx n="61" d="100"/>
          <a:sy n="61" d="100"/>
        </p:scale>
        <p:origin x="18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79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1456972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3754401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2124241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2699049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1428198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A16E0-4015-0497-903E-724F146DA0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6BF30E-77F0-CB94-247F-F84FB88CB835}"/>
              </a:ext>
            </a:extLst>
          </p:cNvPr>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a:extLst>
              <a:ext uri="{FF2B5EF4-FFF2-40B4-BE49-F238E27FC236}">
                <a16:creationId xmlns:a16="http://schemas.microsoft.com/office/drawing/2014/main" id="{F53E3BA7-33F9-E8F6-48FB-471049923988}"/>
              </a:ext>
            </a:extLst>
          </p:cNvPr>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1088099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2742409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E59B5-FAFE-C163-E813-347C21315B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31D16B-D11E-A0FF-9ACB-09E0F626B63F}"/>
              </a:ext>
            </a:extLst>
          </p:cNvPr>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a:extLst>
              <a:ext uri="{FF2B5EF4-FFF2-40B4-BE49-F238E27FC236}">
                <a16:creationId xmlns:a16="http://schemas.microsoft.com/office/drawing/2014/main" id="{21D5B14E-95A9-0FD1-27CF-7BFFB2D31793}"/>
              </a:ext>
            </a:extLst>
          </p:cNvPr>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1469902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04C26-9281-3DE7-446E-BD060B558D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F5D7F1-76F0-43AE-15C9-49AFBAF28711}"/>
              </a:ext>
            </a:extLst>
          </p:cNvPr>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Tijdelijke aanduiding voor notities 2">
            <a:extLst>
              <a:ext uri="{FF2B5EF4-FFF2-40B4-BE49-F238E27FC236}">
                <a16:creationId xmlns:a16="http://schemas.microsoft.com/office/drawing/2014/main" id="{A40B9164-5566-13FE-D566-0CE977092D5F}"/>
              </a:ext>
            </a:extLst>
          </p:cNvPr>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680745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txBody>
          <a:bodyPr/>
          <a:lstStyle/>
          <a:p>
            <a:endParaRPr lang="nl-NL"/>
          </a:p>
        </p:txBody>
      </p:sp>
      <p:sp>
        <p:nvSpPr>
          <p:cNvPr id="3" name="Notes Placeholder 2"/>
          <p:cNvSpPr>
            <a:spLocks noGrp="1"/>
          </p:cNvSpPr>
          <p:nvPr>
            <p:ph type="body" idx="1"/>
          </p:nvPr>
        </p:nvSpPr>
        <p:spPr>
          <a:xfrm>
            <a:off x="1028700" y="8801100"/>
            <a:ext cx="8229600" cy="7200900"/>
          </a:xfrm>
          <a:prstGeom prst="rect">
            <a:avLst/>
          </a:prstGeom>
        </p:spPr>
        <p:txBody>
          <a:bodyPr/>
          <a:lstStyle/>
          <a:p>
            <a:endParaRPr lang="en-US" dirty="0"/>
          </a:p>
        </p:txBody>
      </p:sp>
    </p:spTree>
    <p:extLst>
      <p:ext uri="{BB962C8B-B14F-4D97-AF65-F5344CB8AC3E}">
        <p14:creationId xmlns:p14="http://schemas.microsoft.com/office/powerpoint/2010/main" val="3675880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Tijdelijke aanduiding voor notities 2"/>
          <p:cNvSpPr>
            <a:spLocks noGrp="1"/>
          </p:cNvSpPr>
          <p:nvPr>
            <p:ph type="body" idx="1"/>
          </p:nvPr>
        </p:nvSpPr>
        <p:spPr>
          <a:xfrm>
            <a:off x="1028700" y="8801100"/>
            <a:ext cx="8229600" cy="7200900"/>
          </a:xfrm>
          <a:prstGeom prst="rect">
            <a:avLst/>
          </a:prstGeom>
        </p:spPr>
        <p:txBody>
          <a:bodyPr/>
          <a:lstStyle/>
          <a:p>
            <a:endParaRPr lang="nl-NL" dirty="0"/>
          </a:p>
        </p:txBody>
      </p:sp>
    </p:spTree>
    <p:extLst>
      <p:ext uri="{BB962C8B-B14F-4D97-AF65-F5344CB8AC3E}">
        <p14:creationId xmlns:p14="http://schemas.microsoft.com/office/powerpoint/2010/main" val="1255027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31.jpeg"/><Relationship Id="rId26" Type="http://schemas.openxmlformats.org/officeDocument/2006/relationships/image" Target="../media/image39.jpeg"/><Relationship Id="rId39" Type="http://schemas.openxmlformats.org/officeDocument/2006/relationships/image" Target="../media/image52.jpeg"/><Relationship Id="rId3" Type="http://schemas.openxmlformats.org/officeDocument/2006/relationships/image" Target="../media/image16.jpeg"/><Relationship Id="rId21" Type="http://schemas.openxmlformats.org/officeDocument/2006/relationships/image" Target="../media/image34.jpeg"/><Relationship Id="rId34" Type="http://schemas.openxmlformats.org/officeDocument/2006/relationships/image" Target="../media/image47.jpeg"/><Relationship Id="rId42" Type="http://schemas.openxmlformats.org/officeDocument/2006/relationships/image" Target="../media/image55.jpeg"/><Relationship Id="rId47" Type="http://schemas.openxmlformats.org/officeDocument/2006/relationships/image" Target="../media/image60.jpeg"/><Relationship Id="rId50" Type="http://schemas.openxmlformats.org/officeDocument/2006/relationships/image" Target="../media/image63.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5" Type="http://schemas.openxmlformats.org/officeDocument/2006/relationships/image" Target="../media/image38.jpeg"/><Relationship Id="rId33" Type="http://schemas.openxmlformats.org/officeDocument/2006/relationships/image" Target="../media/image46.jpeg"/><Relationship Id="rId38" Type="http://schemas.openxmlformats.org/officeDocument/2006/relationships/image" Target="../media/image51.jpeg"/><Relationship Id="rId46" Type="http://schemas.openxmlformats.org/officeDocument/2006/relationships/image" Target="../media/image59.jpeg"/><Relationship Id="rId2" Type="http://schemas.openxmlformats.org/officeDocument/2006/relationships/image" Target="../media/image15.jpeg"/><Relationship Id="rId16" Type="http://schemas.openxmlformats.org/officeDocument/2006/relationships/image" Target="../media/image29.jpeg"/><Relationship Id="rId20" Type="http://schemas.openxmlformats.org/officeDocument/2006/relationships/image" Target="../media/image33.jpeg"/><Relationship Id="rId29" Type="http://schemas.openxmlformats.org/officeDocument/2006/relationships/image" Target="../media/image42.jpeg"/><Relationship Id="rId41" Type="http://schemas.openxmlformats.org/officeDocument/2006/relationships/image" Target="../media/image54.jpeg"/><Relationship Id="rId54"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jpeg"/><Relationship Id="rId11" Type="http://schemas.openxmlformats.org/officeDocument/2006/relationships/image" Target="../media/image24.jpeg"/><Relationship Id="rId24" Type="http://schemas.openxmlformats.org/officeDocument/2006/relationships/image" Target="../media/image37.jpeg"/><Relationship Id="rId32" Type="http://schemas.openxmlformats.org/officeDocument/2006/relationships/image" Target="../media/image45.jpeg"/><Relationship Id="rId37" Type="http://schemas.openxmlformats.org/officeDocument/2006/relationships/image" Target="../media/image50.jpeg"/><Relationship Id="rId40" Type="http://schemas.openxmlformats.org/officeDocument/2006/relationships/image" Target="../media/image53.jpeg"/><Relationship Id="rId45" Type="http://schemas.openxmlformats.org/officeDocument/2006/relationships/image" Target="../media/image58.jpeg"/><Relationship Id="rId53" Type="http://schemas.openxmlformats.org/officeDocument/2006/relationships/image" Target="../media/image4.png"/><Relationship Id="rId5" Type="http://schemas.openxmlformats.org/officeDocument/2006/relationships/image" Target="../media/image18.jpeg"/><Relationship Id="rId15" Type="http://schemas.openxmlformats.org/officeDocument/2006/relationships/image" Target="../media/image28.jpeg"/><Relationship Id="rId23" Type="http://schemas.openxmlformats.org/officeDocument/2006/relationships/image" Target="../media/image36.jpeg"/><Relationship Id="rId28" Type="http://schemas.openxmlformats.org/officeDocument/2006/relationships/image" Target="../media/image41.jpeg"/><Relationship Id="rId36" Type="http://schemas.openxmlformats.org/officeDocument/2006/relationships/image" Target="../media/image49.jpeg"/><Relationship Id="rId49" Type="http://schemas.openxmlformats.org/officeDocument/2006/relationships/image" Target="../media/image62.jpeg"/><Relationship Id="rId10" Type="http://schemas.openxmlformats.org/officeDocument/2006/relationships/image" Target="../media/image23.jpeg"/><Relationship Id="rId19" Type="http://schemas.openxmlformats.org/officeDocument/2006/relationships/image" Target="../media/image32.jpeg"/><Relationship Id="rId31" Type="http://schemas.openxmlformats.org/officeDocument/2006/relationships/image" Target="../media/image44.jpeg"/><Relationship Id="rId44" Type="http://schemas.openxmlformats.org/officeDocument/2006/relationships/image" Target="../media/image57.jpeg"/><Relationship Id="rId52" Type="http://schemas.openxmlformats.org/officeDocument/2006/relationships/image" Target="../media/image65.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jpeg"/><Relationship Id="rId27" Type="http://schemas.openxmlformats.org/officeDocument/2006/relationships/image" Target="../media/image40.jpeg"/><Relationship Id="rId30" Type="http://schemas.openxmlformats.org/officeDocument/2006/relationships/image" Target="../media/image43.jpeg"/><Relationship Id="rId35" Type="http://schemas.openxmlformats.org/officeDocument/2006/relationships/image" Target="../media/image48.jpeg"/><Relationship Id="rId43" Type="http://schemas.openxmlformats.org/officeDocument/2006/relationships/image" Target="../media/image56.jpeg"/><Relationship Id="rId48" Type="http://schemas.openxmlformats.org/officeDocument/2006/relationships/image" Target="../media/image61.jpeg"/><Relationship Id="rId8" Type="http://schemas.openxmlformats.org/officeDocument/2006/relationships/image" Target="../media/image21.jpeg"/><Relationship Id="rId51" Type="http://schemas.openxmlformats.org/officeDocument/2006/relationships/image" Target="../media/image6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0C98DC6-BF23-5374-F51E-E22BE42D98AA}"/>
              </a:ext>
            </a:extLst>
          </p:cNvPr>
          <p:cNvPicPr>
            <a:picLocks noChangeAspect="1"/>
          </p:cNvPicPr>
          <p:nvPr userDrawn="1"/>
        </p:nvPicPr>
        <p:blipFill>
          <a:blip>
            <a:extLst>
              <a:ext uri="{96DAC541-7B7A-43D3-8B79-37D633B846F1}">
                <asvg:svgBlip xmlns:asvg="http://schemas.microsoft.com/office/drawing/2016/SVG/main" r:embed="rId2"/>
              </a:ext>
            </a:extLst>
          </a:blip>
          <a:srcRect r="5251" b="5297"/>
          <a:stretch/>
        </p:blipFill>
        <p:spPr>
          <a:xfrm>
            <a:off x="6112042" y="4467335"/>
            <a:ext cx="12175958" cy="5822715"/>
          </a:xfrm>
          <a:prstGeom prst="rect">
            <a:avLst/>
          </a:prstGeom>
        </p:spPr>
      </p:pic>
      <p:sp>
        <p:nvSpPr>
          <p:cNvPr id="9" name="Espace réservé du texte 8">
            <a:extLst>
              <a:ext uri="{FF2B5EF4-FFF2-40B4-BE49-F238E27FC236}">
                <a16:creationId xmlns:a16="http://schemas.microsoft.com/office/drawing/2014/main" id="{B9C9DA18-7D6C-795E-EA6E-C8E5EE4F00F6}"/>
              </a:ext>
            </a:extLst>
          </p:cNvPr>
          <p:cNvSpPr>
            <a:spLocks noGrp="1"/>
          </p:cNvSpPr>
          <p:nvPr>
            <p:ph type="body" sz="quarter" idx="10" hasCustomPrompt="1"/>
          </p:nvPr>
        </p:nvSpPr>
        <p:spPr>
          <a:xfrm>
            <a:off x="1428750" y="3877712"/>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PRESENTATION</a:t>
            </a:r>
          </a:p>
        </p:txBody>
      </p:sp>
      <p:sp>
        <p:nvSpPr>
          <p:cNvPr id="11" name="Espace réservé du texte 8">
            <a:extLst>
              <a:ext uri="{FF2B5EF4-FFF2-40B4-BE49-F238E27FC236}">
                <a16:creationId xmlns:a16="http://schemas.microsoft.com/office/drawing/2014/main" id="{F8031B90-170E-5D98-EF42-C140F79DE2F4}"/>
              </a:ext>
            </a:extLst>
          </p:cNvPr>
          <p:cNvSpPr>
            <a:spLocks noGrp="1"/>
          </p:cNvSpPr>
          <p:nvPr>
            <p:ph type="body" sz="quarter" idx="11" hasCustomPrompt="1"/>
          </p:nvPr>
        </p:nvSpPr>
        <p:spPr>
          <a:xfrm>
            <a:off x="1428750" y="5140003"/>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8">
            <a:extLst>
              <a:ext uri="{FF2B5EF4-FFF2-40B4-BE49-F238E27FC236}">
                <a16:creationId xmlns:a16="http://schemas.microsoft.com/office/drawing/2014/main" id="{44893A91-0868-42EB-3E81-2657D83C2A14}"/>
              </a:ext>
            </a:extLst>
          </p:cNvPr>
          <p:cNvSpPr>
            <a:spLocks noGrp="1"/>
          </p:cNvSpPr>
          <p:nvPr>
            <p:ph type="body" sz="quarter" idx="12" hasCustomPrompt="1"/>
          </p:nvPr>
        </p:nvSpPr>
        <p:spPr>
          <a:xfrm>
            <a:off x="1428750" y="7426002"/>
            <a:ext cx="4683292" cy="972041"/>
          </a:xfrm>
          <a:prstGeom prst="rect">
            <a:avLst/>
          </a:prstGeom>
        </p:spPr>
        <p:txBody>
          <a:bodyPr/>
          <a:lstStyle>
            <a:lvl1pPr marL="0" indent="0">
              <a:spcBef>
                <a:spcPts val="100"/>
              </a:spcBef>
              <a:buNone/>
              <a:defRPr sz="2630" b="1" i="0">
                <a:solidFill>
                  <a:srgbClr val="00305D"/>
                </a:solidFill>
                <a:latin typeface="Arial Narrow" panose="020B0604020202020204" pitchFamily="34" charset="0"/>
                <a:cs typeface="Arial Narrow" panose="020B0604020202020204" pitchFamily="34" charset="0"/>
              </a:defRPr>
            </a:lvl1pPr>
          </a:lstStyle>
          <a:p>
            <a:pPr lvl="0"/>
            <a:r>
              <a:rPr lang="fr-FR"/>
              <a:t>Name</a:t>
            </a:r>
          </a:p>
          <a:p>
            <a:pPr lvl="0"/>
            <a:r>
              <a:rPr lang="fr-FR"/>
              <a:t>First </a:t>
            </a:r>
            <a:r>
              <a:rPr lang="fr-FR" err="1"/>
              <a:t>name</a:t>
            </a:r>
            <a:r>
              <a:rPr lang="fr-FR"/>
              <a:t>, last </a:t>
            </a:r>
            <a:r>
              <a:rPr lang="fr-FR" err="1"/>
              <a:t>name</a:t>
            </a:r>
            <a:endParaRPr lang="fr-FR"/>
          </a:p>
        </p:txBody>
      </p:sp>
      <p:sp>
        <p:nvSpPr>
          <p:cNvPr id="13" name="Espace réservé du texte 8">
            <a:extLst>
              <a:ext uri="{FF2B5EF4-FFF2-40B4-BE49-F238E27FC236}">
                <a16:creationId xmlns:a16="http://schemas.microsoft.com/office/drawing/2014/main" id="{CEB38686-4747-1069-55C2-B15B44B92B74}"/>
              </a:ext>
            </a:extLst>
          </p:cNvPr>
          <p:cNvSpPr>
            <a:spLocks noGrp="1"/>
          </p:cNvSpPr>
          <p:nvPr>
            <p:ph type="body" sz="quarter" idx="13" hasCustomPrompt="1"/>
          </p:nvPr>
        </p:nvSpPr>
        <p:spPr>
          <a:xfrm>
            <a:off x="1428750" y="8508846"/>
            <a:ext cx="4683292" cy="543917"/>
          </a:xfrm>
          <a:prstGeom prst="rect">
            <a:avLst/>
          </a:prstGeom>
        </p:spPr>
        <p:txBody>
          <a:bodyPr/>
          <a:lstStyle>
            <a:lvl1pPr marL="0" indent="0">
              <a:spcBef>
                <a:spcPts val="600"/>
              </a:spcBef>
              <a:buNone/>
              <a:defRPr sz="2630" b="0" i="0">
                <a:solidFill>
                  <a:srgbClr val="00305D"/>
                </a:solidFill>
                <a:latin typeface="Arial Narrow" panose="020B0604020202020204" pitchFamily="34" charset="0"/>
                <a:cs typeface="Arial Narrow" panose="020B0604020202020204" pitchFamily="34" charset="0"/>
              </a:defRPr>
            </a:lvl1pPr>
          </a:lstStyle>
          <a:p>
            <a:pPr lvl="0"/>
            <a:r>
              <a:rPr lang="fr-FR" dirty="0"/>
              <a:t>00 </a:t>
            </a:r>
            <a:r>
              <a:rPr lang="fr-FR" dirty="0" err="1"/>
              <a:t>Month</a:t>
            </a:r>
            <a:r>
              <a:rPr lang="fr-FR" dirty="0"/>
              <a:t> XXXX Year</a:t>
            </a:r>
          </a:p>
          <a:p>
            <a:pPr lvl="0"/>
            <a:endParaRPr lang="fr-FR" dirty="0"/>
          </a:p>
        </p:txBody>
      </p:sp>
      <p:pic>
        <p:nvPicPr>
          <p:cNvPr id="3" name="Graphic 2">
            <a:extLst>
              <a:ext uri="{FF2B5EF4-FFF2-40B4-BE49-F238E27FC236}">
                <a16:creationId xmlns:a16="http://schemas.microsoft.com/office/drawing/2014/main" id="{10858BBC-FCE7-383F-F379-354A785993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28750" y="1428750"/>
            <a:ext cx="5100638" cy="971550"/>
          </a:xfrm>
          <a:prstGeom prst="rect">
            <a:avLst/>
          </a:prstGeom>
        </p:spPr>
      </p:pic>
      <p:pic>
        <p:nvPicPr>
          <p:cNvPr id="6" name="ESMO-Corporate-Logo-Positive-with-background" descr="preencoded.png">
            <a:extLst>
              <a:ext uri="{FF2B5EF4-FFF2-40B4-BE49-F238E27FC236}">
                <a16:creationId xmlns:a16="http://schemas.microsoft.com/office/drawing/2014/main" id="{FFE3D043-E913-8F1C-3BB5-4BA0F9F79A22}"/>
              </a:ext>
            </a:extLst>
          </p:cNvPr>
          <p:cNvPicPr>
            <a:picLocks noChangeAspect="1"/>
          </p:cNvPicPr>
          <p:nvPr userDrawn="1"/>
        </p:nvPicPr>
        <p:blipFill>
          <a:blip r:embed="rId4"/>
          <a:srcRect/>
          <a:stretch/>
        </p:blipFill>
        <p:spPr>
          <a:xfrm>
            <a:off x="16522700" y="9259704"/>
            <a:ext cx="1765300" cy="1027296"/>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0D6CC8CD-178F-AB26-6B1F-605466D5635D}"/>
              </a:ext>
            </a:extLst>
          </p:cNvPr>
          <p:cNvSpPr>
            <a:spLocks noGrp="1"/>
          </p:cNvSpPr>
          <p:nvPr>
            <p:ph type="body" sz="quarter" idx="10" hasCustomPrompt="1"/>
          </p:nvPr>
        </p:nvSpPr>
        <p:spPr>
          <a:xfrm>
            <a:off x="1428750" y="1230765"/>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INDEX</a:t>
            </a:r>
          </a:p>
        </p:txBody>
      </p:sp>
      <p:sp>
        <p:nvSpPr>
          <p:cNvPr id="13" name="Espace réservé du texte 8">
            <a:extLst>
              <a:ext uri="{FF2B5EF4-FFF2-40B4-BE49-F238E27FC236}">
                <a16:creationId xmlns:a16="http://schemas.microsoft.com/office/drawing/2014/main" id="{5D49AE80-8CE5-6EA2-2F09-E3BE599D3656}"/>
              </a:ext>
            </a:extLst>
          </p:cNvPr>
          <p:cNvSpPr>
            <a:spLocks noGrp="1"/>
          </p:cNvSpPr>
          <p:nvPr>
            <p:ph type="body" sz="quarter" idx="13" hasCustomPrompt="1"/>
          </p:nvPr>
        </p:nvSpPr>
        <p:spPr>
          <a:xfrm>
            <a:off x="1437774" y="2589309"/>
            <a:ext cx="6728661" cy="5544040"/>
          </a:xfrm>
          <a:prstGeom prst="rect">
            <a:avLst/>
          </a:prstGeom>
        </p:spPr>
        <p:txBody>
          <a:bodyPr/>
          <a:lstStyle>
            <a:lvl1pPr marL="742950" indent="-742950">
              <a:lnSpc>
                <a:spcPts val="4200"/>
              </a:lnSpc>
              <a:spcBef>
                <a:spcPts val="0"/>
              </a:spcBef>
              <a:buFont typeface="+mj-lt"/>
              <a:buAutoNum type="arabicPeriod"/>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sp>
        <p:nvSpPr>
          <p:cNvPr id="14" name="Espace réservé du texte 8">
            <a:extLst>
              <a:ext uri="{FF2B5EF4-FFF2-40B4-BE49-F238E27FC236}">
                <a16:creationId xmlns:a16="http://schemas.microsoft.com/office/drawing/2014/main" id="{885968CE-AEC1-DE50-AA23-CF1121E84419}"/>
              </a:ext>
            </a:extLst>
          </p:cNvPr>
          <p:cNvSpPr>
            <a:spLocks noGrp="1"/>
          </p:cNvSpPr>
          <p:nvPr>
            <p:ph type="body" sz="quarter" idx="14" hasCustomPrompt="1"/>
          </p:nvPr>
        </p:nvSpPr>
        <p:spPr>
          <a:xfrm>
            <a:off x="9017669" y="2589309"/>
            <a:ext cx="6728661" cy="5544040"/>
          </a:xfrm>
          <a:prstGeom prst="rect">
            <a:avLst/>
          </a:prstGeom>
        </p:spPr>
        <p:txBody>
          <a:bodyPr/>
          <a:lstStyle>
            <a:lvl1pPr marL="742950" indent="-742950">
              <a:lnSpc>
                <a:spcPts val="4200"/>
              </a:lnSpc>
              <a:spcBef>
                <a:spcPts val="0"/>
              </a:spcBef>
              <a:buFont typeface="+mj-lt"/>
              <a:buAutoNum type="arabicPeriod" startAt="11"/>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pic>
        <p:nvPicPr>
          <p:cNvPr id="3" name="Rectangle 95" descr="preencoded.png">
            <a:extLst>
              <a:ext uri="{FF2B5EF4-FFF2-40B4-BE49-F238E27FC236}">
                <a16:creationId xmlns:a16="http://schemas.microsoft.com/office/drawing/2014/main" id="{049DF24C-7224-1A2B-2C3A-4C25BBD89B2C}"/>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FD659423-27BB-F2C3-750C-A7121C9C132F}"/>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144015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claration">
    <p:spTree>
      <p:nvGrpSpPr>
        <p:cNvPr id="1" name=""/>
        <p:cNvGrpSpPr/>
        <p:nvPr/>
      </p:nvGrpSpPr>
      <p:grpSpPr>
        <a:xfrm>
          <a:off x="0" y="0"/>
          <a:ext cx="0" cy="0"/>
          <a:chOff x="0" y="0"/>
          <a:chExt cx="0" cy="0"/>
        </a:xfrm>
      </p:grpSpPr>
      <p:sp>
        <p:nvSpPr>
          <p:cNvPr id="4" name="DECLARATION OF INTERESTS">
            <a:extLst>
              <a:ext uri="{FF2B5EF4-FFF2-40B4-BE49-F238E27FC236}">
                <a16:creationId xmlns:a16="http://schemas.microsoft.com/office/drawing/2014/main" id="{CF78B9FB-DD1C-5BC9-3C30-4C3D67228643}"/>
              </a:ext>
            </a:extLst>
          </p:cNvPr>
          <p:cNvSpPr/>
          <p:nvPr userDrawn="1"/>
        </p:nvSpPr>
        <p:spPr>
          <a:xfrm>
            <a:off x="1428750" y="1428750"/>
            <a:ext cx="9877425" cy="714375"/>
          </a:xfrm>
          <a:prstGeom prst="rect">
            <a:avLst/>
          </a:prstGeom>
          <a:noFill/>
          <a:ln/>
        </p:spPr>
        <p:txBody>
          <a:bodyPr wrap="square" lIns="0" tIns="0" rIns="0" bIns="0" rtlCol="0" anchor="t"/>
          <a:lstStyle/>
          <a:p>
            <a:pPr marL="0" indent="0" algn="l">
              <a:lnSpc>
                <a:spcPts val="5625"/>
              </a:lnSpc>
              <a:buNone/>
            </a:pPr>
            <a:r>
              <a:rPr lang="en-US" sz="5625">
                <a:solidFill>
                  <a:srgbClr val="00305D"/>
                </a:solidFill>
                <a:latin typeface="Arial Narrow Bold" pitchFamily="34" charset="0"/>
                <a:ea typeface="Arial Narrow Bold" pitchFamily="34" charset="-122"/>
                <a:cs typeface="Arial Narrow Bold" pitchFamily="34" charset="-120"/>
              </a:rPr>
              <a:t>DECLARATION OF INTERESTS</a:t>
            </a:r>
            <a:endParaRPr lang="en-US" sz="5625"/>
          </a:p>
        </p:txBody>
      </p:sp>
      <p:sp>
        <p:nvSpPr>
          <p:cNvPr id="5" name="Please declare all interests arising from your work or expertise which may be perceived to conflict with the integrity of ESMO andor your work within the Society The Declaration of Interests included in your slide presentations must specify all financial">
            <a:extLst>
              <a:ext uri="{FF2B5EF4-FFF2-40B4-BE49-F238E27FC236}">
                <a16:creationId xmlns:a16="http://schemas.microsoft.com/office/drawing/2014/main" id="{CF413EAE-313D-D8DD-84C7-BCFB821A2C7D}"/>
              </a:ext>
            </a:extLst>
          </p:cNvPr>
          <p:cNvSpPr/>
          <p:nvPr userDrawn="1"/>
        </p:nvSpPr>
        <p:spPr>
          <a:xfrm>
            <a:off x="1428750" y="2619375"/>
            <a:ext cx="13582650" cy="6562725"/>
          </a:xfrm>
          <a:prstGeom prst="rect">
            <a:avLst/>
          </a:prstGeom>
          <a:noFill/>
          <a:ln/>
        </p:spPr>
        <p:txBody>
          <a:bodyPr wrap="square" lIns="0" tIns="0" rIns="0" bIns="0" rtlCol="0" anchor="t"/>
          <a:lstStyle/>
          <a:p>
            <a:pPr marL="0" indent="0" algn="l">
              <a:lnSpc>
                <a:spcPts val="3975"/>
              </a:lnSpc>
              <a:buNone/>
            </a:pPr>
            <a:r>
              <a:rPr lang="en-US" sz="3750">
                <a:solidFill>
                  <a:srgbClr val="00305D"/>
                </a:solidFill>
                <a:latin typeface="Arial Narrow Bold" pitchFamily="34" charset="0"/>
                <a:ea typeface="Arial Narrow Bold" pitchFamily="34" charset="-122"/>
                <a:cs typeface="Arial Narrow Bold" pitchFamily="34" charset="-120"/>
              </a:rPr>
              <a:t>Please declare all interests arising from your work or expertise which may be perceived to conflict with the integrity of ESMO and/or your work within the Society.
The Declaration of Interests included in your slide presentation(s) must specify all financial / non-financial interests you have in relation to the following relevant organisations and should cover the last two calendar years:
Pharmaceutical, diagnostic, biotechnology, medical technology, therapeutic, artificial intelligence and research companies in the medical and healthcare areas, private healthcare providers, commercial medical education providers, medical societies, foundations or charities.</a:t>
            </a:r>
            <a:endParaRPr lang="en-US" sz="3750"/>
          </a:p>
        </p:txBody>
      </p:sp>
      <p:pic>
        <p:nvPicPr>
          <p:cNvPr id="6" name="Rectangle 95" descr="preencoded.png">
            <a:extLst>
              <a:ext uri="{FF2B5EF4-FFF2-40B4-BE49-F238E27FC236}">
                <a16:creationId xmlns:a16="http://schemas.microsoft.com/office/drawing/2014/main" id="{9DC5528A-9D26-FFBB-124A-3A2AC8787D4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8" name="Picture 7">
            <a:extLst>
              <a:ext uri="{FF2B5EF4-FFF2-40B4-BE49-F238E27FC236}">
                <a16:creationId xmlns:a16="http://schemas.microsoft.com/office/drawing/2014/main" id="{00EF68C6-7A1C-4786-F0BD-01AC8B9397D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60397847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claration 2">
    <p:spTree>
      <p:nvGrpSpPr>
        <p:cNvPr id="1" name=""/>
        <p:cNvGrpSpPr/>
        <p:nvPr/>
      </p:nvGrpSpPr>
      <p:grpSpPr>
        <a:xfrm>
          <a:off x="0" y="0"/>
          <a:ext cx="0" cy="0"/>
          <a:chOff x="0" y="0"/>
          <a:chExt cx="0" cy="0"/>
        </a:xfrm>
      </p:grpSpPr>
      <p:sp>
        <p:nvSpPr>
          <p:cNvPr id="10" name="You should provide details about any financial  non-financial interests you may have in the above-mentioned organisations including but not limited to">
            <a:extLst>
              <a:ext uri="{FF2B5EF4-FFF2-40B4-BE49-F238E27FC236}">
                <a16:creationId xmlns:a16="http://schemas.microsoft.com/office/drawing/2014/main" id="{0D506497-9704-8B16-ADC2-E27825397590}"/>
              </a:ext>
            </a:extLst>
          </p:cNvPr>
          <p:cNvSpPr/>
          <p:nvPr userDrawn="1"/>
        </p:nvSpPr>
        <p:spPr>
          <a:xfrm>
            <a:off x="1428750" y="1428750"/>
            <a:ext cx="14478000" cy="952500"/>
          </a:xfrm>
          <a:prstGeom prst="rect">
            <a:avLst/>
          </a:prstGeom>
          <a:noFill/>
          <a:ln/>
        </p:spPr>
        <p:txBody>
          <a:bodyPr wrap="square" lIns="0" tIns="0" rIns="0" bIns="0" rtlCol="0" anchor="t"/>
          <a:lstStyle/>
          <a:p>
            <a:pPr marL="0" indent="0" algn="l">
              <a:lnSpc>
                <a:spcPts val="3750"/>
              </a:lnSpc>
              <a:buNone/>
            </a:pPr>
            <a:r>
              <a:rPr lang="en-US" sz="3750">
                <a:solidFill>
                  <a:srgbClr val="00305D"/>
                </a:solidFill>
                <a:latin typeface="Arial Narrow Bold" pitchFamily="34" charset="0"/>
                <a:ea typeface="Arial Narrow Bold" pitchFamily="34" charset="-122"/>
                <a:cs typeface="Arial Narrow Bold" pitchFamily="34" charset="-120"/>
              </a:rPr>
              <a:t>You should provide details about any financial / non-financial interests you may have in the above-mentioned organisations, including, but not limited to:</a:t>
            </a:r>
            <a:endParaRPr lang="en-US" sz="3750"/>
          </a:p>
        </p:txBody>
      </p:sp>
      <p:sp>
        <p:nvSpPr>
          <p:cNvPr id="11" name="Compensation you have received for any speaker consultancy or advisory role or similar activity eg public speaking writing engagements expert testimony Any role in a relevant organisationfor which you are financially compensated eg as an employee officer">
            <a:extLst>
              <a:ext uri="{FF2B5EF4-FFF2-40B4-BE49-F238E27FC236}">
                <a16:creationId xmlns:a16="http://schemas.microsoft.com/office/drawing/2014/main" id="{A7541812-4CF2-9B73-236B-B23CD75C3944}"/>
              </a:ext>
            </a:extLst>
          </p:cNvPr>
          <p:cNvSpPr/>
          <p:nvPr userDrawn="1"/>
        </p:nvSpPr>
        <p:spPr>
          <a:xfrm>
            <a:off x="1428750" y="2857500"/>
            <a:ext cx="15573375" cy="6286500"/>
          </a:xfrm>
          <a:prstGeom prst="rect">
            <a:avLst/>
          </a:prstGeom>
          <a:noFill/>
          <a:ln/>
        </p:spPr>
        <p:txBody>
          <a:bodyPr wrap="square" lIns="0" tIns="0" rIns="0" bIns="0" rtlCol="0" anchor="t"/>
          <a:lstStyle/>
          <a:p>
            <a:pPr marL="0" indent="0" algn="l">
              <a:lnSpc>
                <a:spcPts val="2475"/>
              </a:lnSpc>
              <a:buNone/>
            </a:pPr>
            <a:r>
              <a:rPr lang="en-US" sz="2250">
                <a:solidFill>
                  <a:srgbClr val="00305D"/>
                </a:solidFill>
                <a:latin typeface="Arial Narrow" pitchFamily="34" charset="0"/>
                <a:ea typeface="Arial Narrow" pitchFamily="34" charset="-122"/>
                <a:cs typeface="Arial Narrow" pitchFamily="34" charset="-120"/>
              </a:rPr>
              <a:t>Compensation you have received for any speaker, consultancy or advisory role or similar activity (e.g. public speaking, writing engagements, expert testimony). Any role in a relevant organisation for which you are financially compensated (e.g. as an employee, officer or member of the Board of Directors). Details of any stocks or ownership interests that you have in a relevant organisation (as defined on the previous slide).
Licensing fees or royalties that you receive / have received from any Intellectual Property (IP) interests relating to the healthcare or medical education industries. Also list any such arrangements that do not currently provide an income but could in the future (i.e. a license that has been granted).
Research funding paid to you or your institution by any relevant for-profit healthcare company specifically in respect of work that you lead as a Local, Coordinating or Regulatory Investigator. Please report all companies, indicating your role (Local or Coordinating PI – e.g. at national level, </a:t>
            </a:r>
            <a:br>
              <a:rPr/>
            </a:br>
            <a:r>
              <a:rPr lang="en-US" sz="2250">
                <a:solidFill>
                  <a:srgbClr val="00305D"/>
                </a:solidFill>
                <a:latin typeface="Arial Narrow" pitchFamily="34" charset="0"/>
                <a:ea typeface="Arial Narrow" pitchFamily="34" charset="-122"/>
                <a:cs typeface="Arial Narrow" pitchFamily="34" charset="-120"/>
              </a:rPr>
              <a:t>as steering committee member, or trial chair), and indicating if there is a financial interest or not. If yes please indicate if the payment is personal / institutional or both. 
Details of any non-remunerated activities you have performed for any relevant organisation (e.g. a leadership position, advisory role, principal investigator or project lead).
Details of any non-financial benefits received from a relevant organisation (as defined on the previous slide).For example, access to proprietary information or samples of medical products that are used in your research programme.Details of membership or affiliation with any political organisation, pressure group, lobbying organisation or similar association operating in similar areas as ESMO or with relevance to cancer medicine.
</a:t>
            </a:r>
            <a:r>
              <a:rPr lang="en-US" sz="2250">
                <a:solidFill>
                  <a:srgbClr val="00305D"/>
                </a:solidFill>
                <a:latin typeface="Arial Narrow Bold" pitchFamily="34" charset="0"/>
                <a:ea typeface="Arial Narrow Bold" pitchFamily="34" charset="-122"/>
                <a:cs typeface="Arial Narrow Bold" pitchFamily="34" charset="-120"/>
              </a:rPr>
              <a:t>If you have nothing to declare then please also state this.</a:t>
            </a:r>
            <a:endParaRPr lang="en-US" sz="2250"/>
          </a:p>
        </p:txBody>
      </p:sp>
      <p:pic>
        <p:nvPicPr>
          <p:cNvPr id="2" name="Rectangle 95" descr="preencoded.png">
            <a:extLst>
              <a:ext uri="{FF2B5EF4-FFF2-40B4-BE49-F238E27FC236}">
                <a16:creationId xmlns:a16="http://schemas.microsoft.com/office/drawing/2014/main" id="{FD5DA94C-2139-5046-F186-D54CDDEA0847}"/>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EDAD1AD3-32CA-519C-B4EA-B954A4C7845E}"/>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5144755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p:bg>
      <p:bgPr>
        <a:solidFill>
          <a:srgbClr val="00305D"/>
        </a:solidFill>
        <a:effectLst/>
      </p:bgPr>
    </p:bg>
    <p:spTree>
      <p:nvGrpSpPr>
        <p:cNvPr id="1" name=""/>
        <p:cNvGrpSpPr/>
        <p:nvPr/>
      </p:nvGrpSpPr>
      <p:grpSpPr>
        <a:xfrm>
          <a:off x="0" y="0"/>
          <a:ext cx="0" cy="0"/>
          <a:chOff x="0" y="0"/>
          <a:chExt cx="0" cy="0"/>
        </a:xfrm>
      </p:grpSpPr>
      <p:sp>
        <p:nvSpPr>
          <p:cNvPr id="5" name="Espace réservé du texte 8">
            <a:extLst>
              <a:ext uri="{FF2B5EF4-FFF2-40B4-BE49-F238E27FC236}">
                <a16:creationId xmlns:a16="http://schemas.microsoft.com/office/drawing/2014/main" id="{CE7EB273-E257-1226-3E56-FA23F5B8D48B}"/>
              </a:ext>
            </a:extLst>
          </p:cNvPr>
          <p:cNvSpPr>
            <a:spLocks noGrp="1"/>
          </p:cNvSpPr>
          <p:nvPr>
            <p:ph type="body" sz="quarter" idx="10" hasCustomPrompt="1"/>
          </p:nvPr>
        </p:nvSpPr>
        <p:spPr>
          <a:xfrm>
            <a:off x="1428750" y="3915323"/>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6" name="Espace réservé du texte 8">
            <a:extLst>
              <a:ext uri="{FF2B5EF4-FFF2-40B4-BE49-F238E27FC236}">
                <a16:creationId xmlns:a16="http://schemas.microsoft.com/office/drawing/2014/main" id="{9DC977A2-169A-8E2C-3AA4-BCBD4E2D9A34}"/>
              </a:ext>
            </a:extLst>
          </p:cNvPr>
          <p:cNvSpPr>
            <a:spLocks noGrp="1"/>
          </p:cNvSpPr>
          <p:nvPr>
            <p:ph type="body" sz="quarter" idx="11" hasCustomPrompt="1"/>
          </p:nvPr>
        </p:nvSpPr>
        <p:spPr>
          <a:xfrm>
            <a:off x="1428750" y="5422793"/>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8" name="Rectangle 95" descr="preencoded.png">
            <a:extLst>
              <a:ext uri="{FF2B5EF4-FFF2-40B4-BE49-F238E27FC236}">
                <a16:creationId xmlns:a16="http://schemas.microsoft.com/office/drawing/2014/main" id="{5A990999-824F-9C84-F775-308B9F70D578}"/>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BEA34335-87CE-D5A7-2A14-6A27522CA14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40454130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2">
    <p:bg>
      <p:bgPr>
        <a:solidFill>
          <a:srgbClr val="00305D"/>
        </a:solidFill>
        <a:effectLst/>
      </p:bgPr>
    </p:bg>
    <p:spTree>
      <p:nvGrpSpPr>
        <p:cNvPr id="1" name=""/>
        <p:cNvGrpSpPr/>
        <p:nvPr/>
      </p:nvGrpSpPr>
      <p:grpSpPr>
        <a:xfrm>
          <a:off x="0" y="0"/>
          <a:ext cx="0" cy="0"/>
          <a:chOff x="0" y="0"/>
          <a:chExt cx="0" cy="0"/>
        </a:xfrm>
      </p:grpSpPr>
      <p:pic>
        <p:nvPicPr>
          <p:cNvPr id="10" name="Picture 9" descr="A cityscape of a building&#10;&#10;AI-generated content may be incorrect.">
            <a:extLst>
              <a:ext uri="{FF2B5EF4-FFF2-40B4-BE49-F238E27FC236}">
                <a16:creationId xmlns:a16="http://schemas.microsoft.com/office/drawing/2014/main" id="{ADC9522D-5FE1-1D0E-DD8F-6C11AB29E136}"/>
              </a:ext>
            </a:extLst>
          </p:cNvPr>
          <p:cNvPicPr>
            <a:picLocks noChangeAspect="1"/>
          </p:cNvPicPr>
          <p:nvPr userDrawn="1"/>
        </p:nvPicPr>
        <p:blipFill>
          <a:blip r:embed="rId2"/>
          <a:stretch>
            <a:fillRect/>
          </a:stretch>
        </p:blipFill>
        <p:spPr>
          <a:xfrm>
            <a:off x="3894580" y="4651231"/>
            <a:ext cx="14393420" cy="5635770"/>
          </a:xfrm>
          <a:prstGeom prst="rect">
            <a:avLst/>
          </a:prstGeom>
        </p:spPr>
      </p:pic>
      <p:sp>
        <p:nvSpPr>
          <p:cNvPr id="4" name="Espace réservé du texte 8">
            <a:extLst>
              <a:ext uri="{FF2B5EF4-FFF2-40B4-BE49-F238E27FC236}">
                <a16:creationId xmlns:a16="http://schemas.microsoft.com/office/drawing/2014/main" id="{2CC0F87C-AD2E-658B-BB9F-1D98280B80A5}"/>
              </a:ext>
            </a:extLst>
          </p:cNvPr>
          <p:cNvSpPr>
            <a:spLocks noGrp="1"/>
          </p:cNvSpPr>
          <p:nvPr>
            <p:ph type="body" sz="quarter" idx="10" hasCustomPrompt="1"/>
          </p:nvPr>
        </p:nvSpPr>
        <p:spPr>
          <a:xfrm>
            <a:off x="1428750" y="1399674"/>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5" name="Espace réservé du texte 8">
            <a:extLst>
              <a:ext uri="{FF2B5EF4-FFF2-40B4-BE49-F238E27FC236}">
                <a16:creationId xmlns:a16="http://schemas.microsoft.com/office/drawing/2014/main" id="{3C2E0DBC-4B09-BA0F-A23A-E294BC2CD85D}"/>
              </a:ext>
            </a:extLst>
          </p:cNvPr>
          <p:cNvSpPr>
            <a:spLocks noGrp="1"/>
          </p:cNvSpPr>
          <p:nvPr>
            <p:ph type="body" sz="quarter" idx="11" hasCustomPrompt="1"/>
          </p:nvPr>
        </p:nvSpPr>
        <p:spPr>
          <a:xfrm>
            <a:off x="1428750" y="2907144"/>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2" name="Rectangle 95" descr="preencoded.png">
            <a:extLst>
              <a:ext uri="{FF2B5EF4-FFF2-40B4-BE49-F238E27FC236}">
                <a16:creationId xmlns:a16="http://schemas.microsoft.com/office/drawing/2014/main" id="{F8FF816F-AB1D-72FD-F363-C9DD4696F41F}"/>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2F51F08A-F419-DDD5-6A51-527D5BF3CB3A}"/>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57310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hite 1">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pic>
        <p:nvPicPr>
          <p:cNvPr id="2" name="Rectangle 95" descr="preencoded.png">
            <a:extLst>
              <a:ext uri="{FF2B5EF4-FFF2-40B4-BE49-F238E27FC236}">
                <a16:creationId xmlns:a16="http://schemas.microsoft.com/office/drawing/2014/main" id="{2B5F0464-7D97-10B7-22DA-2DBCF0C2B4D1}"/>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3" name="Picture 2">
            <a:extLst>
              <a:ext uri="{FF2B5EF4-FFF2-40B4-BE49-F238E27FC236}">
                <a16:creationId xmlns:a16="http://schemas.microsoft.com/office/drawing/2014/main" id="{449F6310-BF67-ED84-3CB2-286E180785D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973922016"/>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claration 2">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EC28DD84-67B3-5CC9-6B66-B48C7ADF39D6}"/>
              </a:ext>
            </a:extLst>
          </p:cNvPr>
          <p:cNvSpPr>
            <a:spLocks noGrp="1"/>
          </p:cNvSpPr>
          <p:nvPr>
            <p:ph type="body" sz="quarter" idx="10" hasCustomPrompt="1"/>
          </p:nvPr>
        </p:nvSpPr>
        <p:spPr>
          <a:xfrm>
            <a:off x="1428750" y="2364326"/>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6" name="Espace réservé du texte 8">
            <a:extLst>
              <a:ext uri="{FF2B5EF4-FFF2-40B4-BE49-F238E27FC236}">
                <a16:creationId xmlns:a16="http://schemas.microsoft.com/office/drawing/2014/main" id="{5E82F3BB-51E4-4933-8E48-3E79B8CF8605}"/>
              </a:ext>
            </a:extLst>
          </p:cNvPr>
          <p:cNvSpPr>
            <a:spLocks noGrp="1"/>
          </p:cNvSpPr>
          <p:nvPr>
            <p:ph type="body" sz="quarter" idx="11" hasCustomPrompt="1"/>
          </p:nvPr>
        </p:nvSpPr>
        <p:spPr>
          <a:xfrm>
            <a:off x="1428750" y="3493496"/>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Content of this presentation is copyrightand responsibility of the author Permission is required for re-use">
            <a:extLst>
              <a:ext uri="{FF2B5EF4-FFF2-40B4-BE49-F238E27FC236}">
                <a16:creationId xmlns:a16="http://schemas.microsoft.com/office/drawing/2014/main" id="{528A82C3-5B01-27D3-465C-5125AF4C7B7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pic>
        <p:nvPicPr>
          <p:cNvPr id="3" name="Graphic 2">
            <a:extLst>
              <a:ext uri="{FF2B5EF4-FFF2-40B4-BE49-F238E27FC236}">
                <a16:creationId xmlns:a16="http://schemas.microsoft.com/office/drawing/2014/main" id="{60C39601-5505-3EF6-D824-537B3A186CF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28750" y="1437767"/>
            <a:ext cx="3337214" cy="635660"/>
          </a:xfrm>
          <a:prstGeom prst="rect">
            <a:avLst/>
          </a:prstGeom>
        </p:spPr>
      </p:pic>
      <p:sp>
        <p:nvSpPr>
          <p:cNvPr id="5" name="Espace réservé du texte 9">
            <a:extLst>
              <a:ext uri="{FF2B5EF4-FFF2-40B4-BE49-F238E27FC236}">
                <a16:creationId xmlns:a16="http://schemas.microsoft.com/office/drawing/2014/main" id="{8EA8776F-4A7A-98AB-5DAC-B6C439936592}"/>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Tree>
    <p:extLst>
      <p:ext uri="{BB962C8B-B14F-4D97-AF65-F5344CB8AC3E}">
        <p14:creationId xmlns:p14="http://schemas.microsoft.com/office/powerpoint/2010/main" val="36297817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hite 2">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A1296705-6B87-7994-4499-3EA4A6942CB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11" name="Picture 10">
            <a:extLst>
              <a:ext uri="{FF2B5EF4-FFF2-40B4-BE49-F238E27FC236}">
                <a16:creationId xmlns:a16="http://schemas.microsoft.com/office/drawing/2014/main" id="{D66DCB4A-F9EC-4B77-5AB0-A02389440E94}"/>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78780276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hite 3">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329C374E-0B26-DF38-8204-A5747E8C9052}"/>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8E900E73-9FD5-3635-5CE2-2B4CA2A5492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7265228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Visual 1">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BFE522B-9E20-19CA-E006-38A75A435482}"/>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8835189" y="2603020"/>
            <a:ext cx="9486676" cy="7700912"/>
          </a:xfrm>
          <a:prstGeom prst="rect">
            <a:avLst/>
          </a:prstGeom>
        </p:spPr>
      </p:pic>
      <p:sp>
        <p:nvSpPr>
          <p:cNvPr id="2" name="Espace réservé du texte 8">
            <a:extLst>
              <a:ext uri="{FF2B5EF4-FFF2-40B4-BE49-F238E27FC236}">
                <a16:creationId xmlns:a16="http://schemas.microsoft.com/office/drawing/2014/main" id="{E8AA6B6A-FF41-19E9-C9AB-93E01D033A52}"/>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7FC4E609-892E-ABE6-F189-526293B25BD0}"/>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9">
            <a:extLst>
              <a:ext uri="{FF2B5EF4-FFF2-40B4-BE49-F238E27FC236}">
                <a16:creationId xmlns:a16="http://schemas.microsoft.com/office/drawing/2014/main" id="{CBA83098-C3C3-6DD8-6283-50638972520F}"/>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
        <p:nvSpPr>
          <p:cNvPr id="9" name="Content of this presentation is copyrightand responsibility of the author Permission is required for re-use">
            <a:extLst>
              <a:ext uri="{FF2B5EF4-FFF2-40B4-BE49-F238E27FC236}">
                <a16:creationId xmlns:a16="http://schemas.microsoft.com/office/drawing/2014/main" id="{236CCA65-189B-E2B0-42C9-47E430DA4BCA}"/>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pic>
        <p:nvPicPr>
          <p:cNvPr id="3" name="Rectangle 95" descr="preencoded.png">
            <a:extLst>
              <a:ext uri="{FF2B5EF4-FFF2-40B4-BE49-F238E27FC236}">
                <a16:creationId xmlns:a16="http://schemas.microsoft.com/office/drawing/2014/main" id="{9A1BEB59-A61A-507C-AB61-C64A9FFB58A1}"/>
              </a:ext>
            </a:extLst>
          </p:cNvPr>
          <p:cNvPicPr>
            <a:picLocks noChangeAspect="1"/>
          </p:cNvPicPr>
          <p:nvPr userDrawn="1"/>
        </p:nvPicPr>
        <p:blipFill>
          <a:blip r:embed="rId3"/>
          <a:srcRect/>
          <a:stretch/>
        </p:blipFill>
        <p:spPr>
          <a:xfrm>
            <a:off x="15253370" y="9266476"/>
            <a:ext cx="3048485" cy="1048234"/>
          </a:xfrm>
          <a:prstGeom prst="rect">
            <a:avLst/>
          </a:prstGeom>
        </p:spPr>
      </p:pic>
      <p:pic>
        <p:nvPicPr>
          <p:cNvPr id="4" name="Picture 3">
            <a:extLst>
              <a:ext uri="{FF2B5EF4-FFF2-40B4-BE49-F238E27FC236}">
                <a16:creationId xmlns:a16="http://schemas.microsoft.com/office/drawing/2014/main" id="{469B4395-708E-63E3-5CF2-5801065BCF59}"/>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3581455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Visual 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D8C9C06E-ADDF-7B39-3376-2FBA2D9F8F3D}"/>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1" name="Espace réservé du texte 8">
            <a:extLst>
              <a:ext uri="{FF2B5EF4-FFF2-40B4-BE49-F238E27FC236}">
                <a16:creationId xmlns:a16="http://schemas.microsoft.com/office/drawing/2014/main" id="{DB5289C3-226C-3FDB-DFAF-BF8262181E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
        <p:nvSpPr>
          <p:cNvPr id="13" name="Espace réservé du texte 8">
            <a:extLst>
              <a:ext uri="{FF2B5EF4-FFF2-40B4-BE49-F238E27FC236}">
                <a16:creationId xmlns:a16="http://schemas.microsoft.com/office/drawing/2014/main" id="{CCFF93DF-756E-1034-F9F3-945B56EB2AB1}"/>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A0786BB3-B7CF-2637-8B21-F0A3421A8F49}"/>
              </a:ext>
            </a:extLst>
          </p:cNvPr>
          <p:cNvPicPr>
            <a:picLocks noChangeAspect="1"/>
          </p:cNvPicPr>
          <p:nvPr userDrawn="1"/>
        </p:nvPicPr>
        <p:blipFill>
          <a:blip r:embed="rId3"/>
          <a:srcRect/>
          <a:stretch/>
        </p:blipFill>
        <p:spPr>
          <a:xfrm>
            <a:off x="15267884" y="9252621"/>
            <a:ext cx="3048485" cy="1048234"/>
          </a:xfrm>
          <a:prstGeom prst="rect">
            <a:avLst/>
          </a:prstGeom>
        </p:spPr>
      </p:pic>
      <p:pic>
        <p:nvPicPr>
          <p:cNvPr id="4" name="Picture 3">
            <a:extLst>
              <a:ext uri="{FF2B5EF4-FFF2-40B4-BE49-F238E27FC236}">
                <a16:creationId xmlns:a16="http://schemas.microsoft.com/office/drawing/2014/main" id="{64EEBFD9-749E-388F-8C19-D6E2D21DFC96}"/>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87531659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Visual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2AC262F-372E-AE3C-DEB4-796E2DB4DBF8}"/>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dirty="0"/>
              <a:t>Name of the presenter </a:t>
            </a:r>
            <a:r>
              <a:rPr lang="fr-FR" dirty="0" err="1"/>
              <a:t>here</a:t>
            </a:r>
            <a:endParaRPr lang="fr-FR" dirty="0"/>
          </a:p>
        </p:txBody>
      </p:sp>
      <p:sp>
        <p:nvSpPr>
          <p:cNvPr id="2" name="Espace réservé du texte 8">
            <a:extLst>
              <a:ext uri="{FF2B5EF4-FFF2-40B4-BE49-F238E27FC236}">
                <a16:creationId xmlns:a16="http://schemas.microsoft.com/office/drawing/2014/main" id="{CCD00FBE-3F02-8D7E-28A9-666186DC4F37}"/>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7702E1EA-06DB-04E0-FE5F-83148F833905}"/>
              </a:ext>
            </a:extLst>
          </p:cNvPr>
          <p:cNvPicPr>
            <a:picLocks noChangeAspect="1"/>
          </p:cNvPicPr>
          <p:nvPr userDrawn="1"/>
        </p:nvPicPr>
        <p:blipFill>
          <a:blip r:embed="rId3"/>
          <a:srcRect/>
          <a:stretch/>
        </p:blipFill>
        <p:spPr>
          <a:xfrm>
            <a:off x="15267884" y="9266476"/>
            <a:ext cx="3048485" cy="1048234"/>
          </a:xfrm>
          <a:prstGeom prst="rect">
            <a:avLst/>
          </a:prstGeom>
        </p:spPr>
      </p:pic>
      <p:pic>
        <p:nvPicPr>
          <p:cNvPr id="4" name="Picture 3">
            <a:extLst>
              <a:ext uri="{FF2B5EF4-FFF2-40B4-BE49-F238E27FC236}">
                <a16:creationId xmlns:a16="http://schemas.microsoft.com/office/drawing/2014/main" id="{5ED91E7C-75BE-BFB2-FBD3-C6510B605E45}"/>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68146823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Notes 1">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2" name="Espace réservé du texte 8">
            <a:extLst>
              <a:ext uri="{FF2B5EF4-FFF2-40B4-BE49-F238E27FC236}">
                <a16:creationId xmlns:a16="http://schemas.microsoft.com/office/drawing/2014/main" id="{B8770D00-9A3D-B590-E43A-EBB0705010B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8C07CF53-7102-7698-45AD-FEC93BBA11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pic>
        <p:nvPicPr>
          <p:cNvPr id="5" name="Rectangle 95" descr="preencoded.png">
            <a:extLst>
              <a:ext uri="{FF2B5EF4-FFF2-40B4-BE49-F238E27FC236}">
                <a16:creationId xmlns:a16="http://schemas.microsoft.com/office/drawing/2014/main" id="{30069254-AA9B-540F-F5E2-A13981192613}"/>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C21AD085-A6B3-B390-7D4E-0C0D1BA9C0E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924021754"/>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Notes 2">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8">
            <a:extLst>
              <a:ext uri="{FF2B5EF4-FFF2-40B4-BE49-F238E27FC236}">
                <a16:creationId xmlns:a16="http://schemas.microsoft.com/office/drawing/2014/main" id="{89F3FCAC-40F8-3FB0-C227-8934B23A5CB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1" name="Espace réservé du texte 8">
            <a:extLst>
              <a:ext uri="{FF2B5EF4-FFF2-40B4-BE49-F238E27FC236}">
                <a16:creationId xmlns:a16="http://schemas.microsoft.com/office/drawing/2014/main" id="{9C4265EE-EF98-0249-42EA-7BDD1A3CC4C2}"/>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2" name="Rectangle 95" descr="preencoded.png">
            <a:extLst>
              <a:ext uri="{FF2B5EF4-FFF2-40B4-BE49-F238E27FC236}">
                <a16:creationId xmlns:a16="http://schemas.microsoft.com/office/drawing/2014/main" id="{DFFD075B-4A75-1940-A077-F3E3DD18CF9E}"/>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C0FEB92D-13B2-426B-B348-7236BE9E66C8}"/>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275546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Notes 3">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2" name="Espace réservé du texte 8">
            <a:extLst>
              <a:ext uri="{FF2B5EF4-FFF2-40B4-BE49-F238E27FC236}">
                <a16:creationId xmlns:a16="http://schemas.microsoft.com/office/drawing/2014/main" id="{A18E08C1-C14F-1E11-97D0-8A5C2A2CF40B}"/>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2DDD5A29-D832-D755-BA50-3C9310CA38B0}"/>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7" name="Picture 6">
            <a:extLst>
              <a:ext uri="{FF2B5EF4-FFF2-40B4-BE49-F238E27FC236}">
                <a16:creationId xmlns:a16="http://schemas.microsoft.com/office/drawing/2014/main" id="{D9DA7E4D-30FB-B22A-F701-E877C13F444C}"/>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08220836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with 2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DF14D86F-CF4C-2212-8F15-FA3DF9F66F4E}"/>
              </a:ext>
            </a:extLst>
          </p:cNvPr>
          <p:cNvPicPr>
            <a:picLocks noChangeAspect="1"/>
          </p:cNvPicPr>
          <p:nvPr userDrawn="1"/>
        </p:nvPicPr>
        <p:blipFill>
          <a:blip r:embed="rId2"/>
          <a:srcRect/>
          <a:stretch/>
        </p:blipFill>
        <p:spPr>
          <a:xfrm>
            <a:off x="1333016" y="3476141"/>
            <a:ext cx="8103891" cy="5541666"/>
          </a:xfrm>
          <a:prstGeom prst="rect">
            <a:avLst/>
          </a:prstGeom>
        </p:spPr>
      </p:pic>
      <p:pic>
        <p:nvPicPr>
          <p:cNvPr id="4" name="Rectangle 698" descr="preencoded.png">
            <a:extLst>
              <a:ext uri="{FF2B5EF4-FFF2-40B4-BE49-F238E27FC236}">
                <a16:creationId xmlns:a16="http://schemas.microsoft.com/office/drawing/2014/main" id="{98111DF9-F839-E3FA-EE82-6C03DB213F4F}"/>
              </a:ext>
            </a:extLst>
          </p:cNvPr>
          <p:cNvPicPr>
            <a:picLocks noChangeAspect="1"/>
          </p:cNvPicPr>
          <p:nvPr userDrawn="1"/>
        </p:nvPicPr>
        <p:blipFill>
          <a:blip r:embed="rId3"/>
          <a:srcRect/>
          <a:stretch/>
        </p:blipFill>
        <p:spPr>
          <a:xfrm>
            <a:off x="9419740" y="3476141"/>
            <a:ext cx="8075318" cy="5541666"/>
          </a:xfrm>
          <a:prstGeom prst="rect">
            <a:avLst/>
          </a:prstGeom>
        </p:spPr>
      </p:pic>
      <p:sp>
        <p:nvSpPr>
          <p:cNvPr id="2" name="Espace réservé du texte 8">
            <a:extLst>
              <a:ext uri="{FF2B5EF4-FFF2-40B4-BE49-F238E27FC236}">
                <a16:creationId xmlns:a16="http://schemas.microsoft.com/office/drawing/2014/main" id="{BF606252-868B-CE68-5B32-B65236C96F0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054B066B-B56A-AFB3-18F1-B5D77549F213}"/>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BD5FE23C-BC14-53A9-DF44-6E3F6F9CA528}"/>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9" name="Espace réservé du texte 8">
            <a:extLst>
              <a:ext uri="{FF2B5EF4-FFF2-40B4-BE49-F238E27FC236}">
                <a16:creationId xmlns:a16="http://schemas.microsoft.com/office/drawing/2014/main" id="{11D318C4-6EE7-1052-E627-DD039C18F7B8}"/>
              </a:ext>
            </a:extLst>
          </p:cNvPr>
          <p:cNvSpPr>
            <a:spLocks noGrp="1"/>
          </p:cNvSpPr>
          <p:nvPr>
            <p:ph type="body" sz="quarter" idx="13" hasCustomPrompt="1"/>
          </p:nvPr>
        </p:nvSpPr>
        <p:spPr>
          <a:xfrm>
            <a:off x="1982202"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0" name="Espace réservé du texte 8">
            <a:extLst>
              <a:ext uri="{FF2B5EF4-FFF2-40B4-BE49-F238E27FC236}">
                <a16:creationId xmlns:a16="http://schemas.microsoft.com/office/drawing/2014/main" id="{B4BE9B6C-03F3-B6FE-1199-55861C8F755B}"/>
              </a:ext>
            </a:extLst>
          </p:cNvPr>
          <p:cNvSpPr>
            <a:spLocks noGrp="1"/>
          </p:cNvSpPr>
          <p:nvPr>
            <p:ph type="body" sz="quarter" idx="14" hasCustomPrompt="1"/>
          </p:nvPr>
        </p:nvSpPr>
        <p:spPr>
          <a:xfrm>
            <a:off x="10091486"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1D1577-A051-F572-0186-A794D142FD7D}"/>
              </a:ext>
            </a:extLst>
          </p:cNvPr>
          <p:cNvSpPr>
            <a:spLocks noGrp="1"/>
          </p:cNvSpPr>
          <p:nvPr>
            <p:ph type="body" sz="quarter" idx="15" hasCustomPrompt="1"/>
          </p:nvPr>
        </p:nvSpPr>
        <p:spPr>
          <a:xfrm>
            <a:off x="10091486"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ECE8676C-7ADB-5438-8A79-5239256FB8C1}"/>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0142CD20-07DE-DE5A-038C-B07334114CB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2264670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3 titles">
    <p:spTree>
      <p:nvGrpSpPr>
        <p:cNvPr id="1" name=""/>
        <p:cNvGrpSpPr/>
        <p:nvPr/>
      </p:nvGrpSpPr>
      <p:grpSpPr>
        <a:xfrm>
          <a:off x="0" y="0"/>
          <a:ext cx="0" cy="0"/>
          <a:chOff x="0" y="0"/>
          <a:chExt cx="0" cy="0"/>
        </a:xfrm>
      </p:grpSpPr>
      <p:pic>
        <p:nvPicPr>
          <p:cNvPr id="2" name="Rectangle 696" descr="preencoded.png">
            <a:extLst>
              <a:ext uri="{FF2B5EF4-FFF2-40B4-BE49-F238E27FC236}">
                <a16:creationId xmlns:a16="http://schemas.microsoft.com/office/drawing/2014/main" id="{14E6B72B-41A5-ACA3-75ED-67B4B2ACAFFC}"/>
              </a:ext>
            </a:extLst>
          </p:cNvPr>
          <p:cNvPicPr>
            <a:picLocks noChangeAspect="1"/>
          </p:cNvPicPr>
          <p:nvPr userDrawn="1"/>
        </p:nvPicPr>
        <p:blipFill>
          <a:blip r:embed="rId2"/>
          <a:srcRect/>
          <a:stretch/>
        </p:blipFill>
        <p:spPr>
          <a:xfrm>
            <a:off x="1333015" y="3476141"/>
            <a:ext cx="5398793" cy="5541666"/>
          </a:xfrm>
          <a:prstGeom prst="rect">
            <a:avLst/>
          </a:prstGeom>
        </p:spPr>
      </p:pic>
      <p:pic>
        <p:nvPicPr>
          <p:cNvPr id="7" name="Rectangle 698" descr="preencoded.png">
            <a:extLst>
              <a:ext uri="{FF2B5EF4-FFF2-40B4-BE49-F238E27FC236}">
                <a16:creationId xmlns:a16="http://schemas.microsoft.com/office/drawing/2014/main" id="{B79581A2-B761-A943-2B40-DC38F9740B03}"/>
              </a:ext>
            </a:extLst>
          </p:cNvPr>
          <p:cNvPicPr>
            <a:picLocks noChangeAspect="1"/>
          </p:cNvPicPr>
          <p:nvPr userDrawn="1"/>
        </p:nvPicPr>
        <p:blipFill>
          <a:blip r:embed="rId2"/>
          <a:srcRect/>
          <a:stretch/>
        </p:blipFill>
        <p:spPr>
          <a:xfrm>
            <a:off x="6714640" y="3476141"/>
            <a:ext cx="5398793" cy="5541666"/>
          </a:xfrm>
          <a:prstGeom prst="rect">
            <a:avLst/>
          </a:prstGeom>
        </p:spPr>
      </p:pic>
      <p:pic>
        <p:nvPicPr>
          <p:cNvPr id="8" name="Rectangle 699" descr="preencoded.png">
            <a:extLst>
              <a:ext uri="{FF2B5EF4-FFF2-40B4-BE49-F238E27FC236}">
                <a16:creationId xmlns:a16="http://schemas.microsoft.com/office/drawing/2014/main" id="{001EAF8E-C646-7362-ADB3-420721B61CE8}"/>
              </a:ext>
            </a:extLst>
          </p:cNvPr>
          <p:cNvPicPr>
            <a:picLocks noChangeAspect="1"/>
          </p:cNvPicPr>
          <p:nvPr userDrawn="1"/>
        </p:nvPicPr>
        <p:blipFill>
          <a:blip r:embed="rId2"/>
          <a:srcRect/>
          <a:stretch/>
        </p:blipFill>
        <p:spPr>
          <a:xfrm>
            <a:off x="12096265" y="3476141"/>
            <a:ext cx="5398793" cy="5541666"/>
          </a:xfrm>
          <a:prstGeom prst="rect">
            <a:avLst/>
          </a:prstGeom>
        </p:spPr>
      </p:pic>
      <p:sp>
        <p:nvSpPr>
          <p:cNvPr id="3" name="Espace réservé du texte 8">
            <a:extLst>
              <a:ext uri="{FF2B5EF4-FFF2-40B4-BE49-F238E27FC236}">
                <a16:creationId xmlns:a16="http://schemas.microsoft.com/office/drawing/2014/main" id="{F5BD7170-E0D6-AB2A-1371-E5D5AD4AF11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4" name="Espace réservé du texte 8">
            <a:extLst>
              <a:ext uri="{FF2B5EF4-FFF2-40B4-BE49-F238E27FC236}">
                <a16:creationId xmlns:a16="http://schemas.microsoft.com/office/drawing/2014/main" id="{A79E7DB9-CB4C-F321-B9B7-DFA2A00B8054}"/>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9" name="Espace réservé du texte 8">
            <a:extLst>
              <a:ext uri="{FF2B5EF4-FFF2-40B4-BE49-F238E27FC236}">
                <a16:creationId xmlns:a16="http://schemas.microsoft.com/office/drawing/2014/main" id="{5F76EBC8-D8B1-3665-1251-D06237BD94F0}"/>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0" name="Espace réservé du texte 8">
            <a:extLst>
              <a:ext uri="{FF2B5EF4-FFF2-40B4-BE49-F238E27FC236}">
                <a16:creationId xmlns:a16="http://schemas.microsoft.com/office/drawing/2014/main" id="{A18D318C-3264-5392-02D7-5A8E12855152}"/>
              </a:ext>
            </a:extLst>
          </p:cNvPr>
          <p:cNvSpPr>
            <a:spLocks noGrp="1"/>
          </p:cNvSpPr>
          <p:nvPr>
            <p:ph type="body" sz="quarter" idx="13" hasCustomPrompt="1"/>
          </p:nvPr>
        </p:nvSpPr>
        <p:spPr>
          <a:xfrm>
            <a:off x="1982203"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1" name="Espace réservé du texte 8">
            <a:extLst>
              <a:ext uri="{FF2B5EF4-FFF2-40B4-BE49-F238E27FC236}">
                <a16:creationId xmlns:a16="http://schemas.microsoft.com/office/drawing/2014/main" id="{58B89A95-73C8-A723-3AD0-DF20ACFE17FA}"/>
              </a:ext>
            </a:extLst>
          </p:cNvPr>
          <p:cNvSpPr>
            <a:spLocks noGrp="1"/>
          </p:cNvSpPr>
          <p:nvPr>
            <p:ph type="body" sz="quarter" idx="14" hasCustomPrompt="1"/>
          </p:nvPr>
        </p:nvSpPr>
        <p:spPr>
          <a:xfrm>
            <a:off x="7373178"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2" name="Espace réservé du texte 8">
            <a:extLst>
              <a:ext uri="{FF2B5EF4-FFF2-40B4-BE49-F238E27FC236}">
                <a16:creationId xmlns:a16="http://schemas.microsoft.com/office/drawing/2014/main" id="{745901CD-7EC0-F656-8D54-96C2E2656EF5}"/>
              </a:ext>
            </a:extLst>
          </p:cNvPr>
          <p:cNvSpPr>
            <a:spLocks noGrp="1"/>
          </p:cNvSpPr>
          <p:nvPr>
            <p:ph type="body" sz="quarter" idx="15" hasCustomPrompt="1"/>
          </p:nvPr>
        </p:nvSpPr>
        <p:spPr>
          <a:xfrm>
            <a:off x="7373179"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3" name="Espace réservé du texte 8">
            <a:extLst>
              <a:ext uri="{FF2B5EF4-FFF2-40B4-BE49-F238E27FC236}">
                <a16:creationId xmlns:a16="http://schemas.microsoft.com/office/drawing/2014/main" id="{0D67EBCA-E2E2-1072-C9D3-FC8101F9B6C3}"/>
              </a:ext>
            </a:extLst>
          </p:cNvPr>
          <p:cNvSpPr>
            <a:spLocks noGrp="1"/>
          </p:cNvSpPr>
          <p:nvPr>
            <p:ph type="body" sz="quarter" idx="16" hasCustomPrompt="1"/>
          </p:nvPr>
        </p:nvSpPr>
        <p:spPr>
          <a:xfrm>
            <a:off x="12763325"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4" name="Espace réservé du texte 8">
            <a:extLst>
              <a:ext uri="{FF2B5EF4-FFF2-40B4-BE49-F238E27FC236}">
                <a16:creationId xmlns:a16="http://schemas.microsoft.com/office/drawing/2014/main" id="{167A914C-0686-8C6C-6D3E-DC7DE4E742C7}"/>
              </a:ext>
            </a:extLst>
          </p:cNvPr>
          <p:cNvSpPr>
            <a:spLocks noGrp="1"/>
          </p:cNvSpPr>
          <p:nvPr>
            <p:ph type="body" sz="quarter" idx="17" hasCustomPrompt="1"/>
          </p:nvPr>
        </p:nvSpPr>
        <p:spPr>
          <a:xfrm>
            <a:off x="12763326"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CDE4C483-0782-DD48-FAD2-87E192F10EF0}"/>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15" name="Picture 14">
            <a:extLst>
              <a:ext uri="{FF2B5EF4-FFF2-40B4-BE49-F238E27FC236}">
                <a16:creationId xmlns:a16="http://schemas.microsoft.com/office/drawing/2014/main" id="{D72A74BA-AFA5-E1FD-1300-BE9B34FFBF54}"/>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2577774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with 4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35713A3E-8338-3832-D2F8-99162E93AC10}"/>
              </a:ext>
            </a:extLst>
          </p:cNvPr>
          <p:cNvPicPr>
            <a:picLocks noChangeAspect="1"/>
          </p:cNvPicPr>
          <p:nvPr userDrawn="1"/>
        </p:nvPicPr>
        <p:blipFill>
          <a:blip r:embed="rId2"/>
          <a:srcRect/>
          <a:stretch/>
        </p:blipFill>
        <p:spPr>
          <a:xfrm>
            <a:off x="1333015" y="3476141"/>
            <a:ext cx="4055768" cy="5541666"/>
          </a:xfrm>
          <a:prstGeom prst="rect">
            <a:avLst/>
          </a:prstGeom>
        </p:spPr>
      </p:pic>
      <p:pic>
        <p:nvPicPr>
          <p:cNvPr id="4" name="Rectangle 698" descr="preencoded.png">
            <a:extLst>
              <a:ext uri="{FF2B5EF4-FFF2-40B4-BE49-F238E27FC236}">
                <a16:creationId xmlns:a16="http://schemas.microsoft.com/office/drawing/2014/main" id="{A3201612-0137-CFE5-ACD0-F6D3A7B9CF3B}"/>
              </a:ext>
            </a:extLst>
          </p:cNvPr>
          <p:cNvPicPr>
            <a:picLocks noChangeAspect="1"/>
          </p:cNvPicPr>
          <p:nvPr userDrawn="1"/>
        </p:nvPicPr>
        <p:blipFill>
          <a:blip r:embed="rId3"/>
          <a:srcRect/>
          <a:stretch/>
        </p:blipFill>
        <p:spPr>
          <a:xfrm>
            <a:off x="5371615" y="3476141"/>
            <a:ext cx="4046243" cy="5541666"/>
          </a:xfrm>
          <a:prstGeom prst="rect">
            <a:avLst/>
          </a:prstGeom>
        </p:spPr>
      </p:pic>
      <p:pic>
        <p:nvPicPr>
          <p:cNvPr id="9" name="Rectangle 699" descr="preencoded.png">
            <a:extLst>
              <a:ext uri="{FF2B5EF4-FFF2-40B4-BE49-F238E27FC236}">
                <a16:creationId xmlns:a16="http://schemas.microsoft.com/office/drawing/2014/main" id="{6FFD498A-5450-B8A0-7B06-62632DB1A6C4}"/>
              </a:ext>
            </a:extLst>
          </p:cNvPr>
          <p:cNvPicPr>
            <a:picLocks noChangeAspect="1"/>
          </p:cNvPicPr>
          <p:nvPr userDrawn="1"/>
        </p:nvPicPr>
        <p:blipFill>
          <a:blip r:embed="rId2"/>
          <a:srcRect/>
          <a:stretch/>
        </p:blipFill>
        <p:spPr>
          <a:xfrm>
            <a:off x="9400690" y="3476141"/>
            <a:ext cx="4055768" cy="5541666"/>
          </a:xfrm>
          <a:prstGeom prst="rect">
            <a:avLst/>
          </a:prstGeom>
        </p:spPr>
      </p:pic>
      <p:pic>
        <p:nvPicPr>
          <p:cNvPr id="10" name="Rectangle 700" descr="preencoded.png">
            <a:extLst>
              <a:ext uri="{FF2B5EF4-FFF2-40B4-BE49-F238E27FC236}">
                <a16:creationId xmlns:a16="http://schemas.microsoft.com/office/drawing/2014/main" id="{66BC347A-CC7A-4F11-253E-B1BE3FE44C1B}"/>
              </a:ext>
            </a:extLst>
          </p:cNvPr>
          <p:cNvPicPr>
            <a:picLocks noChangeAspect="1"/>
          </p:cNvPicPr>
          <p:nvPr userDrawn="1"/>
        </p:nvPicPr>
        <p:blipFill>
          <a:blip r:embed="rId2"/>
          <a:srcRect/>
          <a:stretch/>
        </p:blipFill>
        <p:spPr>
          <a:xfrm>
            <a:off x="13439291" y="3476141"/>
            <a:ext cx="4055766" cy="5541666"/>
          </a:xfrm>
          <a:prstGeom prst="rect">
            <a:avLst/>
          </a:prstGeom>
        </p:spPr>
      </p:pic>
      <p:sp>
        <p:nvSpPr>
          <p:cNvPr id="2" name="Espace réservé du texte 8">
            <a:extLst>
              <a:ext uri="{FF2B5EF4-FFF2-40B4-BE49-F238E27FC236}">
                <a16:creationId xmlns:a16="http://schemas.microsoft.com/office/drawing/2014/main" id="{7429F68F-5D14-F26F-E264-41722264B295}"/>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730DA00-F28D-CA62-589B-76B0A7E185E9}"/>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29C841EF-6902-42A8-9474-88940F6D2F91}"/>
              </a:ext>
            </a:extLst>
          </p:cNvPr>
          <p:cNvSpPr>
            <a:spLocks noGrp="1"/>
          </p:cNvSpPr>
          <p:nvPr>
            <p:ph type="body" sz="quarter" idx="12" hasCustomPrompt="1"/>
          </p:nvPr>
        </p:nvSpPr>
        <p:spPr>
          <a:xfrm>
            <a:off x="1982203"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FA4380-5E2D-D97A-A737-872CE698C890}"/>
              </a:ext>
            </a:extLst>
          </p:cNvPr>
          <p:cNvSpPr>
            <a:spLocks noGrp="1"/>
          </p:cNvSpPr>
          <p:nvPr>
            <p:ph type="body" sz="quarter" idx="13" hasCustomPrompt="1"/>
          </p:nvPr>
        </p:nvSpPr>
        <p:spPr>
          <a:xfrm>
            <a:off x="1982203"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2" name="Espace réservé du texte 8">
            <a:extLst>
              <a:ext uri="{FF2B5EF4-FFF2-40B4-BE49-F238E27FC236}">
                <a16:creationId xmlns:a16="http://schemas.microsoft.com/office/drawing/2014/main" id="{0A81B651-0B1D-C3BC-943B-3927A1FA9AD8}"/>
              </a:ext>
            </a:extLst>
          </p:cNvPr>
          <p:cNvSpPr>
            <a:spLocks noGrp="1"/>
          </p:cNvSpPr>
          <p:nvPr>
            <p:ph type="body" sz="quarter" idx="14" hasCustomPrompt="1"/>
          </p:nvPr>
        </p:nvSpPr>
        <p:spPr>
          <a:xfrm>
            <a:off x="5994110"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3" name="Espace réservé du texte 8">
            <a:extLst>
              <a:ext uri="{FF2B5EF4-FFF2-40B4-BE49-F238E27FC236}">
                <a16:creationId xmlns:a16="http://schemas.microsoft.com/office/drawing/2014/main" id="{7730E9FB-607C-5BFF-E026-40BBC8F3E36A}"/>
              </a:ext>
            </a:extLst>
          </p:cNvPr>
          <p:cNvSpPr>
            <a:spLocks noGrp="1"/>
          </p:cNvSpPr>
          <p:nvPr>
            <p:ph type="body" sz="quarter" idx="15" hasCustomPrompt="1"/>
          </p:nvPr>
        </p:nvSpPr>
        <p:spPr>
          <a:xfrm>
            <a:off x="5994110"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4" name="Espace réservé du texte 8">
            <a:extLst>
              <a:ext uri="{FF2B5EF4-FFF2-40B4-BE49-F238E27FC236}">
                <a16:creationId xmlns:a16="http://schemas.microsoft.com/office/drawing/2014/main" id="{F7922C18-2CE3-94EA-C21D-1F59DFAB1FAB}"/>
              </a:ext>
            </a:extLst>
          </p:cNvPr>
          <p:cNvSpPr>
            <a:spLocks noGrp="1"/>
          </p:cNvSpPr>
          <p:nvPr>
            <p:ph type="body" sz="quarter" idx="16" hasCustomPrompt="1"/>
          </p:nvPr>
        </p:nvSpPr>
        <p:spPr>
          <a:xfrm>
            <a:off x="10036721"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5" name="Espace réservé du texte 8">
            <a:extLst>
              <a:ext uri="{FF2B5EF4-FFF2-40B4-BE49-F238E27FC236}">
                <a16:creationId xmlns:a16="http://schemas.microsoft.com/office/drawing/2014/main" id="{75304295-2F8E-3C8B-BF1C-2648FA2948BD}"/>
              </a:ext>
            </a:extLst>
          </p:cNvPr>
          <p:cNvSpPr>
            <a:spLocks noGrp="1"/>
          </p:cNvSpPr>
          <p:nvPr>
            <p:ph type="body" sz="quarter" idx="17" hasCustomPrompt="1"/>
          </p:nvPr>
        </p:nvSpPr>
        <p:spPr>
          <a:xfrm>
            <a:off x="10036721"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6" name="Espace réservé du texte 8">
            <a:extLst>
              <a:ext uri="{FF2B5EF4-FFF2-40B4-BE49-F238E27FC236}">
                <a16:creationId xmlns:a16="http://schemas.microsoft.com/office/drawing/2014/main" id="{FDB96866-3D0D-C941-5662-2100B0746877}"/>
              </a:ext>
            </a:extLst>
          </p:cNvPr>
          <p:cNvSpPr>
            <a:spLocks noGrp="1"/>
          </p:cNvSpPr>
          <p:nvPr>
            <p:ph type="body" sz="quarter" idx="18" hasCustomPrompt="1"/>
          </p:nvPr>
        </p:nvSpPr>
        <p:spPr>
          <a:xfrm>
            <a:off x="14103395"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7" name="Espace réservé du texte 8">
            <a:extLst>
              <a:ext uri="{FF2B5EF4-FFF2-40B4-BE49-F238E27FC236}">
                <a16:creationId xmlns:a16="http://schemas.microsoft.com/office/drawing/2014/main" id="{03C926C4-D30D-58F5-1A5E-88174BF5D669}"/>
              </a:ext>
            </a:extLst>
          </p:cNvPr>
          <p:cNvSpPr>
            <a:spLocks noGrp="1"/>
          </p:cNvSpPr>
          <p:nvPr>
            <p:ph type="body" sz="quarter" idx="19" hasCustomPrompt="1"/>
          </p:nvPr>
        </p:nvSpPr>
        <p:spPr>
          <a:xfrm>
            <a:off x="14103395"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F0BCD31B-5E19-C743-3BEF-87F305CA91AA}"/>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8" name="Picture 17">
            <a:extLst>
              <a:ext uri="{FF2B5EF4-FFF2-40B4-BE49-F238E27FC236}">
                <a16:creationId xmlns:a16="http://schemas.microsoft.com/office/drawing/2014/main" id="{8BE8B1DF-41B8-9558-7D3E-A847D1AE3302}"/>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8930330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sual Elements">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B3D7B806-E031-C392-6C31-9E5AC341D196}"/>
              </a:ext>
            </a:extLst>
          </p:cNvPr>
          <p:cNvSpPr>
            <a:spLocks noGrp="1"/>
          </p:cNvSpPr>
          <p:nvPr>
            <p:ph type="body" sz="quarter" idx="10" hasCustomPrompt="1"/>
          </p:nvPr>
        </p:nvSpPr>
        <p:spPr>
          <a:xfrm>
            <a:off x="1428750" y="1302954"/>
            <a:ext cx="11131134"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VISUAL ELEMENTS</a:t>
            </a:r>
          </a:p>
        </p:txBody>
      </p:sp>
      <p:pic>
        <p:nvPicPr>
          <p:cNvPr id="159" name="Image 158">
            <a:extLst>
              <a:ext uri="{FF2B5EF4-FFF2-40B4-BE49-F238E27FC236}">
                <a16:creationId xmlns:a16="http://schemas.microsoft.com/office/drawing/2014/main" id="{47A9378E-D721-1D4C-240D-78AD5524AE30}"/>
              </a:ext>
            </a:extLst>
          </p:cNvPr>
          <p:cNvPicPr>
            <a:picLocks noChangeAspect="1"/>
          </p:cNvPicPr>
          <p:nvPr userDrawn="1"/>
        </p:nvPicPr>
        <p:blipFill>
          <a:blip r:embed="rId2"/>
          <a:stretch>
            <a:fillRect/>
          </a:stretch>
        </p:blipFill>
        <p:spPr>
          <a:xfrm>
            <a:off x="3330464" y="6942299"/>
            <a:ext cx="560061" cy="567528"/>
          </a:xfrm>
          <a:prstGeom prst="rect">
            <a:avLst/>
          </a:prstGeom>
        </p:spPr>
      </p:pic>
      <p:pic>
        <p:nvPicPr>
          <p:cNvPr id="160" name="Image 159">
            <a:extLst>
              <a:ext uri="{FF2B5EF4-FFF2-40B4-BE49-F238E27FC236}">
                <a16:creationId xmlns:a16="http://schemas.microsoft.com/office/drawing/2014/main" id="{ABF82A54-F43B-479E-D906-DCB024079504}"/>
              </a:ext>
            </a:extLst>
          </p:cNvPr>
          <p:cNvPicPr>
            <a:picLocks noChangeAspect="1"/>
          </p:cNvPicPr>
          <p:nvPr userDrawn="1"/>
        </p:nvPicPr>
        <p:blipFill>
          <a:blip r:embed="rId3"/>
          <a:stretch>
            <a:fillRect/>
          </a:stretch>
        </p:blipFill>
        <p:spPr>
          <a:xfrm>
            <a:off x="2402078" y="6927475"/>
            <a:ext cx="560061" cy="567528"/>
          </a:xfrm>
          <a:prstGeom prst="rect">
            <a:avLst/>
          </a:prstGeom>
        </p:spPr>
      </p:pic>
      <p:pic>
        <p:nvPicPr>
          <p:cNvPr id="161" name="Image 160">
            <a:extLst>
              <a:ext uri="{FF2B5EF4-FFF2-40B4-BE49-F238E27FC236}">
                <a16:creationId xmlns:a16="http://schemas.microsoft.com/office/drawing/2014/main" id="{88B540B4-264D-A5E9-CE65-85B4972BF364}"/>
              </a:ext>
            </a:extLst>
          </p:cNvPr>
          <p:cNvPicPr>
            <a:picLocks noChangeAspect="1"/>
          </p:cNvPicPr>
          <p:nvPr userDrawn="1"/>
        </p:nvPicPr>
        <p:blipFill>
          <a:blip r:embed="rId4"/>
          <a:stretch>
            <a:fillRect/>
          </a:stretch>
        </p:blipFill>
        <p:spPr>
          <a:xfrm>
            <a:off x="1428750" y="6927576"/>
            <a:ext cx="560061" cy="567528"/>
          </a:xfrm>
          <a:prstGeom prst="rect">
            <a:avLst/>
          </a:prstGeom>
        </p:spPr>
      </p:pic>
      <p:pic>
        <p:nvPicPr>
          <p:cNvPr id="162" name="Image 161">
            <a:extLst>
              <a:ext uri="{FF2B5EF4-FFF2-40B4-BE49-F238E27FC236}">
                <a16:creationId xmlns:a16="http://schemas.microsoft.com/office/drawing/2014/main" id="{FBD157B8-E399-AB1C-DAFC-C37BFF26F171}"/>
              </a:ext>
            </a:extLst>
          </p:cNvPr>
          <p:cNvPicPr>
            <a:picLocks noChangeAspect="1"/>
          </p:cNvPicPr>
          <p:nvPr userDrawn="1"/>
        </p:nvPicPr>
        <p:blipFill>
          <a:blip r:embed="rId5"/>
          <a:stretch>
            <a:fillRect/>
          </a:stretch>
        </p:blipFill>
        <p:spPr>
          <a:xfrm>
            <a:off x="11957118" y="6034392"/>
            <a:ext cx="560061" cy="567528"/>
          </a:xfrm>
          <a:prstGeom prst="rect">
            <a:avLst/>
          </a:prstGeom>
        </p:spPr>
      </p:pic>
      <p:pic>
        <p:nvPicPr>
          <p:cNvPr id="163" name="Image 162">
            <a:extLst>
              <a:ext uri="{FF2B5EF4-FFF2-40B4-BE49-F238E27FC236}">
                <a16:creationId xmlns:a16="http://schemas.microsoft.com/office/drawing/2014/main" id="{28A3C032-6B8E-0ACD-ECA2-0D9B15AE4C04}"/>
              </a:ext>
            </a:extLst>
          </p:cNvPr>
          <p:cNvPicPr>
            <a:picLocks noChangeAspect="1"/>
          </p:cNvPicPr>
          <p:nvPr userDrawn="1"/>
        </p:nvPicPr>
        <p:blipFill>
          <a:blip r:embed="rId6"/>
          <a:stretch>
            <a:fillRect/>
          </a:stretch>
        </p:blipFill>
        <p:spPr>
          <a:xfrm>
            <a:off x="10944035" y="5965581"/>
            <a:ext cx="560061" cy="567528"/>
          </a:xfrm>
          <a:prstGeom prst="rect">
            <a:avLst/>
          </a:prstGeom>
        </p:spPr>
      </p:pic>
      <p:pic>
        <p:nvPicPr>
          <p:cNvPr id="164" name="Image 163">
            <a:extLst>
              <a:ext uri="{FF2B5EF4-FFF2-40B4-BE49-F238E27FC236}">
                <a16:creationId xmlns:a16="http://schemas.microsoft.com/office/drawing/2014/main" id="{8E98FCFB-8909-F2E9-D645-6FADCA1706FA}"/>
              </a:ext>
            </a:extLst>
          </p:cNvPr>
          <p:cNvPicPr>
            <a:picLocks noChangeAspect="1"/>
          </p:cNvPicPr>
          <p:nvPr userDrawn="1"/>
        </p:nvPicPr>
        <p:blipFill>
          <a:blip r:embed="rId7"/>
          <a:stretch>
            <a:fillRect/>
          </a:stretch>
        </p:blipFill>
        <p:spPr>
          <a:xfrm>
            <a:off x="10066448" y="5988408"/>
            <a:ext cx="560061" cy="567528"/>
          </a:xfrm>
          <a:prstGeom prst="rect">
            <a:avLst/>
          </a:prstGeom>
        </p:spPr>
      </p:pic>
      <p:pic>
        <p:nvPicPr>
          <p:cNvPr id="165" name="Image 164">
            <a:extLst>
              <a:ext uri="{FF2B5EF4-FFF2-40B4-BE49-F238E27FC236}">
                <a16:creationId xmlns:a16="http://schemas.microsoft.com/office/drawing/2014/main" id="{5A3D204A-EBEF-8B7E-577D-AD77C19E65A7}"/>
              </a:ext>
            </a:extLst>
          </p:cNvPr>
          <p:cNvPicPr>
            <a:picLocks noChangeAspect="1"/>
          </p:cNvPicPr>
          <p:nvPr userDrawn="1"/>
        </p:nvPicPr>
        <p:blipFill>
          <a:blip r:embed="rId8"/>
          <a:stretch>
            <a:fillRect/>
          </a:stretch>
        </p:blipFill>
        <p:spPr>
          <a:xfrm>
            <a:off x="9128278" y="6023366"/>
            <a:ext cx="560061" cy="567528"/>
          </a:xfrm>
          <a:prstGeom prst="rect">
            <a:avLst/>
          </a:prstGeom>
        </p:spPr>
      </p:pic>
      <p:pic>
        <p:nvPicPr>
          <p:cNvPr id="166" name="Image 165">
            <a:extLst>
              <a:ext uri="{FF2B5EF4-FFF2-40B4-BE49-F238E27FC236}">
                <a16:creationId xmlns:a16="http://schemas.microsoft.com/office/drawing/2014/main" id="{AF1EEE89-D414-B303-53C3-491D614CE17C}"/>
              </a:ext>
            </a:extLst>
          </p:cNvPr>
          <p:cNvPicPr>
            <a:picLocks noChangeAspect="1"/>
          </p:cNvPicPr>
          <p:nvPr userDrawn="1"/>
        </p:nvPicPr>
        <p:blipFill>
          <a:blip r:embed="rId9"/>
          <a:stretch>
            <a:fillRect/>
          </a:stretch>
        </p:blipFill>
        <p:spPr>
          <a:xfrm>
            <a:off x="7209112" y="6048769"/>
            <a:ext cx="560061" cy="567528"/>
          </a:xfrm>
          <a:prstGeom prst="rect">
            <a:avLst/>
          </a:prstGeom>
        </p:spPr>
      </p:pic>
      <p:pic>
        <p:nvPicPr>
          <p:cNvPr id="167" name="Image 166">
            <a:extLst>
              <a:ext uri="{FF2B5EF4-FFF2-40B4-BE49-F238E27FC236}">
                <a16:creationId xmlns:a16="http://schemas.microsoft.com/office/drawing/2014/main" id="{C11E5DB6-3BAB-51BA-D589-7BF16458736A}"/>
              </a:ext>
            </a:extLst>
          </p:cNvPr>
          <p:cNvPicPr>
            <a:picLocks noChangeAspect="1"/>
          </p:cNvPicPr>
          <p:nvPr userDrawn="1"/>
        </p:nvPicPr>
        <p:blipFill>
          <a:blip r:embed="rId10"/>
          <a:stretch>
            <a:fillRect/>
          </a:stretch>
        </p:blipFill>
        <p:spPr>
          <a:xfrm>
            <a:off x="6232557" y="5999581"/>
            <a:ext cx="560061" cy="567528"/>
          </a:xfrm>
          <a:prstGeom prst="rect">
            <a:avLst/>
          </a:prstGeom>
        </p:spPr>
      </p:pic>
      <p:pic>
        <p:nvPicPr>
          <p:cNvPr id="168" name="Image 167">
            <a:extLst>
              <a:ext uri="{FF2B5EF4-FFF2-40B4-BE49-F238E27FC236}">
                <a16:creationId xmlns:a16="http://schemas.microsoft.com/office/drawing/2014/main" id="{C0E9A6ED-B594-AFAB-FA5A-8CCAE9D25946}"/>
              </a:ext>
            </a:extLst>
          </p:cNvPr>
          <p:cNvPicPr>
            <a:picLocks noChangeAspect="1"/>
          </p:cNvPicPr>
          <p:nvPr userDrawn="1"/>
        </p:nvPicPr>
        <p:blipFill>
          <a:blip r:embed="rId11"/>
          <a:stretch>
            <a:fillRect/>
          </a:stretch>
        </p:blipFill>
        <p:spPr>
          <a:xfrm>
            <a:off x="5253790" y="5986279"/>
            <a:ext cx="560061" cy="567528"/>
          </a:xfrm>
          <a:prstGeom prst="rect">
            <a:avLst/>
          </a:prstGeom>
        </p:spPr>
      </p:pic>
      <p:pic>
        <p:nvPicPr>
          <p:cNvPr id="169" name="Image 168">
            <a:extLst>
              <a:ext uri="{FF2B5EF4-FFF2-40B4-BE49-F238E27FC236}">
                <a16:creationId xmlns:a16="http://schemas.microsoft.com/office/drawing/2014/main" id="{C577F0DC-C329-B753-052B-8D9415FC73E4}"/>
              </a:ext>
            </a:extLst>
          </p:cNvPr>
          <p:cNvPicPr>
            <a:picLocks noChangeAspect="1"/>
          </p:cNvPicPr>
          <p:nvPr userDrawn="1"/>
        </p:nvPicPr>
        <p:blipFill>
          <a:blip r:embed="rId12"/>
          <a:stretch>
            <a:fillRect/>
          </a:stretch>
        </p:blipFill>
        <p:spPr>
          <a:xfrm>
            <a:off x="4268294" y="5986279"/>
            <a:ext cx="560061" cy="567528"/>
          </a:xfrm>
          <a:prstGeom prst="rect">
            <a:avLst/>
          </a:prstGeom>
        </p:spPr>
      </p:pic>
      <p:pic>
        <p:nvPicPr>
          <p:cNvPr id="170" name="Image 169">
            <a:extLst>
              <a:ext uri="{FF2B5EF4-FFF2-40B4-BE49-F238E27FC236}">
                <a16:creationId xmlns:a16="http://schemas.microsoft.com/office/drawing/2014/main" id="{75AD8A3E-17AD-BBE8-6F9C-B45288C67804}"/>
              </a:ext>
            </a:extLst>
          </p:cNvPr>
          <p:cNvPicPr>
            <a:picLocks noChangeAspect="1"/>
          </p:cNvPicPr>
          <p:nvPr userDrawn="1"/>
        </p:nvPicPr>
        <p:blipFill>
          <a:blip r:embed="rId13"/>
          <a:stretch>
            <a:fillRect/>
          </a:stretch>
        </p:blipFill>
        <p:spPr>
          <a:xfrm>
            <a:off x="3330464" y="5986279"/>
            <a:ext cx="560061" cy="567528"/>
          </a:xfrm>
          <a:prstGeom prst="rect">
            <a:avLst/>
          </a:prstGeom>
        </p:spPr>
      </p:pic>
      <p:pic>
        <p:nvPicPr>
          <p:cNvPr id="171" name="Image 170">
            <a:extLst>
              <a:ext uri="{FF2B5EF4-FFF2-40B4-BE49-F238E27FC236}">
                <a16:creationId xmlns:a16="http://schemas.microsoft.com/office/drawing/2014/main" id="{21AFC702-F9CF-FD49-59E9-9E24F59AEAE8}"/>
              </a:ext>
            </a:extLst>
          </p:cNvPr>
          <p:cNvPicPr>
            <a:picLocks noChangeAspect="1"/>
          </p:cNvPicPr>
          <p:nvPr userDrawn="1"/>
        </p:nvPicPr>
        <p:blipFill>
          <a:blip r:embed="rId14"/>
          <a:stretch>
            <a:fillRect/>
          </a:stretch>
        </p:blipFill>
        <p:spPr>
          <a:xfrm>
            <a:off x="2402078" y="6020697"/>
            <a:ext cx="560061" cy="567528"/>
          </a:xfrm>
          <a:prstGeom prst="rect">
            <a:avLst/>
          </a:prstGeom>
        </p:spPr>
      </p:pic>
      <p:pic>
        <p:nvPicPr>
          <p:cNvPr id="172" name="Image 171">
            <a:extLst>
              <a:ext uri="{FF2B5EF4-FFF2-40B4-BE49-F238E27FC236}">
                <a16:creationId xmlns:a16="http://schemas.microsoft.com/office/drawing/2014/main" id="{57F2AAC2-2EDC-4063-1E0E-568C9FE382C0}"/>
              </a:ext>
            </a:extLst>
          </p:cNvPr>
          <p:cNvPicPr>
            <a:picLocks noChangeAspect="1"/>
          </p:cNvPicPr>
          <p:nvPr userDrawn="1"/>
        </p:nvPicPr>
        <p:blipFill>
          <a:blip r:embed="rId15"/>
          <a:stretch>
            <a:fillRect/>
          </a:stretch>
        </p:blipFill>
        <p:spPr>
          <a:xfrm>
            <a:off x="1442185" y="6020697"/>
            <a:ext cx="560061" cy="567528"/>
          </a:xfrm>
          <a:prstGeom prst="rect">
            <a:avLst/>
          </a:prstGeom>
        </p:spPr>
      </p:pic>
      <p:pic>
        <p:nvPicPr>
          <p:cNvPr id="173" name="Image 172">
            <a:extLst>
              <a:ext uri="{FF2B5EF4-FFF2-40B4-BE49-F238E27FC236}">
                <a16:creationId xmlns:a16="http://schemas.microsoft.com/office/drawing/2014/main" id="{7FEFCF05-9F83-0477-7E0A-7139CE3F4B0C}"/>
              </a:ext>
            </a:extLst>
          </p:cNvPr>
          <p:cNvPicPr>
            <a:picLocks noChangeAspect="1"/>
          </p:cNvPicPr>
          <p:nvPr userDrawn="1"/>
        </p:nvPicPr>
        <p:blipFill>
          <a:blip r:embed="rId16"/>
          <a:stretch>
            <a:fillRect/>
          </a:stretch>
        </p:blipFill>
        <p:spPr>
          <a:xfrm>
            <a:off x="11999823" y="5069192"/>
            <a:ext cx="560061" cy="567528"/>
          </a:xfrm>
          <a:prstGeom prst="rect">
            <a:avLst/>
          </a:prstGeom>
        </p:spPr>
      </p:pic>
      <p:pic>
        <p:nvPicPr>
          <p:cNvPr id="174" name="Image 173">
            <a:extLst>
              <a:ext uri="{FF2B5EF4-FFF2-40B4-BE49-F238E27FC236}">
                <a16:creationId xmlns:a16="http://schemas.microsoft.com/office/drawing/2014/main" id="{7A1A9754-67AD-9DDC-C7B7-EBC40F96C5DC}"/>
              </a:ext>
            </a:extLst>
          </p:cNvPr>
          <p:cNvPicPr>
            <a:picLocks noChangeAspect="1"/>
          </p:cNvPicPr>
          <p:nvPr userDrawn="1"/>
        </p:nvPicPr>
        <p:blipFill>
          <a:blip r:embed="rId17"/>
          <a:stretch>
            <a:fillRect/>
          </a:stretch>
        </p:blipFill>
        <p:spPr>
          <a:xfrm>
            <a:off x="10978679" y="5069192"/>
            <a:ext cx="560061" cy="567528"/>
          </a:xfrm>
          <a:prstGeom prst="rect">
            <a:avLst/>
          </a:prstGeom>
        </p:spPr>
      </p:pic>
      <p:pic>
        <p:nvPicPr>
          <p:cNvPr id="175" name="Image 174">
            <a:extLst>
              <a:ext uri="{FF2B5EF4-FFF2-40B4-BE49-F238E27FC236}">
                <a16:creationId xmlns:a16="http://schemas.microsoft.com/office/drawing/2014/main" id="{1A164711-0E9F-4E69-9885-570713644ABC}"/>
              </a:ext>
            </a:extLst>
          </p:cNvPr>
          <p:cNvPicPr>
            <a:picLocks noChangeAspect="1"/>
          </p:cNvPicPr>
          <p:nvPr userDrawn="1"/>
        </p:nvPicPr>
        <p:blipFill>
          <a:blip r:embed="rId18"/>
          <a:stretch>
            <a:fillRect/>
          </a:stretch>
        </p:blipFill>
        <p:spPr>
          <a:xfrm>
            <a:off x="10101092" y="5085717"/>
            <a:ext cx="560061" cy="567528"/>
          </a:xfrm>
          <a:prstGeom prst="rect">
            <a:avLst/>
          </a:prstGeom>
        </p:spPr>
      </p:pic>
      <p:pic>
        <p:nvPicPr>
          <p:cNvPr id="176" name="Image 175">
            <a:extLst>
              <a:ext uri="{FF2B5EF4-FFF2-40B4-BE49-F238E27FC236}">
                <a16:creationId xmlns:a16="http://schemas.microsoft.com/office/drawing/2014/main" id="{5B9876EC-3050-F563-3E0E-7CACFEB688B9}"/>
              </a:ext>
            </a:extLst>
          </p:cNvPr>
          <p:cNvPicPr>
            <a:picLocks noChangeAspect="1"/>
          </p:cNvPicPr>
          <p:nvPr userDrawn="1"/>
        </p:nvPicPr>
        <p:blipFill>
          <a:blip r:embed="rId19"/>
          <a:stretch>
            <a:fillRect/>
          </a:stretch>
        </p:blipFill>
        <p:spPr>
          <a:xfrm>
            <a:off x="9129261" y="5069192"/>
            <a:ext cx="560061" cy="567528"/>
          </a:xfrm>
          <a:prstGeom prst="rect">
            <a:avLst/>
          </a:prstGeom>
        </p:spPr>
      </p:pic>
      <p:pic>
        <p:nvPicPr>
          <p:cNvPr id="177" name="Image 176">
            <a:extLst>
              <a:ext uri="{FF2B5EF4-FFF2-40B4-BE49-F238E27FC236}">
                <a16:creationId xmlns:a16="http://schemas.microsoft.com/office/drawing/2014/main" id="{D18E8AF0-59FA-A1F6-503D-F481F5D8E279}"/>
              </a:ext>
            </a:extLst>
          </p:cNvPr>
          <p:cNvPicPr>
            <a:picLocks noChangeAspect="1"/>
          </p:cNvPicPr>
          <p:nvPr userDrawn="1"/>
        </p:nvPicPr>
        <p:blipFill>
          <a:blip r:embed="rId20"/>
          <a:stretch>
            <a:fillRect/>
          </a:stretch>
        </p:blipFill>
        <p:spPr>
          <a:xfrm>
            <a:off x="8189823" y="5116580"/>
            <a:ext cx="560061" cy="567528"/>
          </a:xfrm>
          <a:prstGeom prst="rect">
            <a:avLst/>
          </a:prstGeom>
        </p:spPr>
      </p:pic>
      <p:pic>
        <p:nvPicPr>
          <p:cNvPr id="178" name="Image 177">
            <a:extLst>
              <a:ext uri="{FF2B5EF4-FFF2-40B4-BE49-F238E27FC236}">
                <a16:creationId xmlns:a16="http://schemas.microsoft.com/office/drawing/2014/main" id="{C30D2E8B-3973-2911-6B53-BF3528EE1B6D}"/>
              </a:ext>
            </a:extLst>
          </p:cNvPr>
          <p:cNvPicPr>
            <a:picLocks noChangeAspect="1"/>
          </p:cNvPicPr>
          <p:nvPr userDrawn="1"/>
        </p:nvPicPr>
        <p:blipFill>
          <a:blip r:embed="rId21"/>
          <a:stretch>
            <a:fillRect/>
          </a:stretch>
        </p:blipFill>
        <p:spPr>
          <a:xfrm>
            <a:off x="7203001" y="5033153"/>
            <a:ext cx="560061" cy="567528"/>
          </a:xfrm>
          <a:prstGeom prst="rect">
            <a:avLst/>
          </a:prstGeom>
        </p:spPr>
      </p:pic>
      <p:pic>
        <p:nvPicPr>
          <p:cNvPr id="179" name="Image 178">
            <a:extLst>
              <a:ext uri="{FF2B5EF4-FFF2-40B4-BE49-F238E27FC236}">
                <a16:creationId xmlns:a16="http://schemas.microsoft.com/office/drawing/2014/main" id="{7DF12BE3-D0A8-A3AC-CBC9-65F92185B178}"/>
              </a:ext>
            </a:extLst>
          </p:cNvPr>
          <p:cNvPicPr>
            <a:picLocks noChangeAspect="1"/>
          </p:cNvPicPr>
          <p:nvPr userDrawn="1"/>
        </p:nvPicPr>
        <p:blipFill>
          <a:blip r:embed="rId22"/>
          <a:stretch>
            <a:fillRect/>
          </a:stretch>
        </p:blipFill>
        <p:spPr>
          <a:xfrm>
            <a:off x="6222891" y="5085717"/>
            <a:ext cx="560061" cy="567528"/>
          </a:xfrm>
          <a:prstGeom prst="rect">
            <a:avLst/>
          </a:prstGeom>
        </p:spPr>
      </p:pic>
      <p:pic>
        <p:nvPicPr>
          <p:cNvPr id="180" name="Image 179">
            <a:extLst>
              <a:ext uri="{FF2B5EF4-FFF2-40B4-BE49-F238E27FC236}">
                <a16:creationId xmlns:a16="http://schemas.microsoft.com/office/drawing/2014/main" id="{F44717F4-8C2C-7841-EA42-1B784C75302C}"/>
              </a:ext>
            </a:extLst>
          </p:cNvPr>
          <p:cNvPicPr>
            <a:picLocks noChangeAspect="1"/>
          </p:cNvPicPr>
          <p:nvPr userDrawn="1"/>
        </p:nvPicPr>
        <p:blipFill>
          <a:blip r:embed="rId23"/>
          <a:stretch>
            <a:fillRect/>
          </a:stretch>
        </p:blipFill>
        <p:spPr>
          <a:xfrm>
            <a:off x="5251180" y="5030259"/>
            <a:ext cx="560061" cy="567528"/>
          </a:xfrm>
          <a:prstGeom prst="rect">
            <a:avLst/>
          </a:prstGeom>
        </p:spPr>
      </p:pic>
      <p:pic>
        <p:nvPicPr>
          <p:cNvPr id="181" name="Image 180">
            <a:extLst>
              <a:ext uri="{FF2B5EF4-FFF2-40B4-BE49-F238E27FC236}">
                <a16:creationId xmlns:a16="http://schemas.microsoft.com/office/drawing/2014/main" id="{54C58D1C-A90D-4400-D744-FDDE2D8D37C6}"/>
              </a:ext>
            </a:extLst>
          </p:cNvPr>
          <p:cNvPicPr>
            <a:picLocks noChangeAspect="1"/>
          </p:cNvPicPr>
          <p:nvPr userDrawn="1"/>
        </p:nvPicPr>
        <p:blipFill>
          <a:blip r:embed="rId24"/>
          <a:stretch>
            <a:fillRect/>
          </a:stretch>
        </p:blipFill>
        <p:spPr>
          <a:xfrm>
            <a:off x="4289557" y="5030259"/>
            <a:ext cx="560061" cy="567528"/>
          </a:xfrm>
          <a:prstGeom prst="rect">
            <a:avLst/>
          </a:prstGeom>
        </p:spPr>
      </p:pic>
      <p:pic>
        <p:nvPicPr>
          <p:cNvPr id="182" name="Image 181">
            <a:extLst>
              <a:ext uri="{FF2B5EF4-FFF2-40B4-BE49-F238E27FC236}">
                <a16:creationId xmlns:a16="http://schemas.microsoft.com/office/drawing/2014/main" id="{E07F202B-2D4D-A401-5A16-F69FAED82A74}"/>
              </a:ext>
            </a:extLst>
          </p:cNvPr>
          <p:cNvPicPr>
            <a:picLocks noChangeAspect="1"/>
          </p:cNvPicPr>
          <p:nvPr userDrawn="1"/>
        </p:nvPicPr>
        <p:blipFill>
          <a:blip r:embed="rId25"/>
          <a:stretch>
            <a:fillRect/>
          </a:stretch>
        </p:blipFill>
        <p:spPr>
          <a:xfrm>
            <a:off x="3352329" y="5030259"/>
            <a:ext cx="560061" cy="567528"/>
          </a:xfrm>
          <a:prstGeom prst="rect">
            <a:avLst/>
          </a:prstGeom>
        </p:spPr>
      </p:pic>
      <p:pic>
        <p:nvPicPr>
          <p:cNvPr id="183" name="Image 182">
            <a:extLst>
              <a:ext uri="{FF2B5EF4-FFF2-40B4-BE49-F238E27FC236}">
                <a16:creationId xmlns:a16="http://schemas.microsoft.com/office/drawing/2014/main" id="{CFDA1767-604A-B90B-54A8-FBC6C4954B1D}"/>
              </a:ext>
            </a:extLst>
          </p:cNvPr>
          <p:cNvPicPr>
            <a:picLocks noChangeAspect="1"/>
          </p:cNvPicPr>
          <p:nvPr userDrawn="1"/>
        </p:nvPicPr>
        <p:blipFill>
          <a:blip r:embed="rId26"/>
          <a:stretch>
            <a:fillRect/>
          </a:stretch>
        </p:blipFill>
        <p:spPr>
          <a:xfrm>
            <a:off x="2429007" y="5069192"/>
            <a:ext cx="560061" cy="567528"/>
          </a:xfrm>
          <a:prstGeom prst="rect">
            <a:avLst/>
          </a:prstGeom>
        </p:spPr>
      </p:pic>
      <p:pic>
        <p:nvPicPr>
          <p:cNvPr id="184" name="Image 183">
            <a:extLst>
              <a:ext uri="{FF2B5EF4-FFF2-40B4-BE49-F238E27FC236}">
                <a16:creationId xmlns:a16="http://schemas.microsoft.com/office/drawing/2014/main" id="{38E6F64C-0AD5-07CA-5049-9E37F2E9EE2B}"/>
              </a:ext>
            </a:extLst>
          </p:cNvPr>
          <p:cNvPicPr>
            <a:picLocks noChangeAspect="1"/>
          </p:cNvPicPr>
          <p:nvPr userDrawn="1"/>
        </p:nvPicPr>
        <p:blipFill>
          <a:blip r:embed="rId27"/>
          <a:stretch>
            <a:fillRect/>
          </a:stretch>
        </p:blipFill>
        <p:spPr>
          <a:xfrm>
            <a:off x="1466379" y="5069192"/>
            <a:ext cx="560061" cy="567528"/>
          </a:xfrm>
          <a:prstGeom prst="rect">
            <a:avLst/>
          </a:prstGeom>
        </p:spPr>
      </p:pic>
      <p:pic>
        <p:nvPicPr>
          <p:cNvPr id="185" name="Image 184">
            <a:extLst>
              <a:ext uri="{FF2B5EF4-FFF2-40B4-BE49-F238E27FC236}">
                <a16:creationId xmlns:a16="http://schemas.microsoft.com/office/drawing/2014/main" id="{12C6FAE0-40A1-32B3-BA40-72DA75DD4959}"/>
              </a:ext>
            </a:extLst>
          </p:cNvPr>
          <p:cNvPicPr>
            <a:picLocks noChangeAspect="1"/>
          </p:cNvPicPr>
          <p:nvPr userDrawn="1"/>
        </p:nvPicPr>
        <p:blipFill>
          <a:blip r:embed="rId28"/>
          <a:stretch>
            <a:fillRect/>
          </a:stretch>
        </p:blipFill>
        <p:spPr>
          <a:xfrm>
            <a:off x="12020722" y="4162313"/>
            <a:ext cx="560061" cy="567528"/>
          </a:xfrm>
          <a:prstGeom prst="rect">
            <a:avLst/>
          </a:prstGeom>
        </p:spPr>
      </p:pic>
      <p:pic>
        <p:nvPicPr>
          <p:cNvPr id="186" name="Image 185">
            <a:extLst>
              <a:ext uri="{FF2B5EF4-FFF2-40B4-BE49-F238E27FC236}">
                <a16:creationId xmlns:a16="http://schemas.microsoft.com/office/drawing/2014/main" id="{D54C8ADD-58DA-4F9A-A614-AC5BDECC0779}"/>
              </a:ext>
            </a:extLst>
          </p:cNvPr>
          <p:cNvPicPr>
            <a:picLocks noChangeAspect="1"/>
          </p:cNvPicPr>
          <p:nvPr userDrawn="1"/>
        </p:nvPicPr>
        <p:blipFill>
          <a:blip r:embed="rId29"/>
          <a:stretch>
            <a:fillRect/>
          </a:stretch>
        </p:blipFill>
        <p:spPr>
          <a:xfrm>
            <a:off x="11094345" y="4103992"/>
            <a:ext cx="560061" cy="567528"/>
          </a:xfrm>
          <a:prstGeom prst="rect">
            <a:avLst/>
          </a:prstGeom>
        </p:spPr>
      </p:pic>
      <p:pic>
        <p:nvPicPr>
          <p:cNvPr id="187" name="Image 186">
            <a:extLst>
              <a:ext uri="{FF2B5EF4-FFF2-40B4-BE49-F238E27FC236}">
                <a16:creationId xmlns:a16="http://schemas.microsoft.com/office/drawing/2014/main" id="{C2F90EEF-1828-3B93-4FBE-7A0BFD4E9040}"/>
              </a:ext>
            </a:extLst>
          </p:cNvPr>
          <p:cNvPicPr>
            <a:picLocks noChangeAspect="1"/>
          </p:cNvPicPr>
          <p:nvPr userDrawn="1"/>
        </p:nvPicPr>
        <p:blipFill>
          <a:blip r:embed="rId30"/>
          <a:stretch>
            <a:fillRect/>
          </a:stretch>
        </p:blipFill>
        <p:spPr>
          <a:xfrm>
            <a:off x="10073201" y="4147846"/>
            <a:ext cx="560061" cy="567528"/>
          </a:xfrm>
          <a:prstGeom prst="rect">
            <a:avLst/>
          </a:prstGeom>
        </p:spPr>
      </p:pic>
      <p:pic>
        <p:nvPicPr>
          <p:cNvPr id="188" name="Image 187">
            <a:extLst>
              <a:ext uri="{FF2B5EF4-FFF2-40B4-BE49-F238E27FC236}">
                <a16:creationId xmlns:a16="http://schemas.microsoft.com/office/drawing/2014/main" id="{B82C9251-57BA-0FA8-7646-F51EB4B5642F}"/>
              </a:ext>
            </a:extLst>
          </p:cNvPr>
          <p:cNvPicPr>
            <a:picLocks noChangeAspect="1"/>
          </p:cNvPicPr>
          <p:nvPr userDrawn="1"/>
        </p:nvPicPr>
        <p:blipFill>
          <a:blip r:embed="rId31"/>
          <a:stretch>
            <a:fillRect/>
          </a:stretch>
        </p:blipFill>
        <p:spPr>
          <a:xfrm>
            <a:off x="9108001" y="4162313"/>
            <a:ext cx="560061" cy="567528"/>
          </a:xfrm>
          <a:prstGeom prst="rect">
            <a:avLst/>
          </a:prstGeom>
        </p:spPr>
      </p:pic>
      <p:pic>
        <p:nvPicPr>
          <p:cNvPr id="189" name="Image 188">
            <a:extLst>
              <a:ext uri="{FF2B5EF4-FFF2-40B4-BE49-F238E27FC236}">
                <a16:creationId xmlns:a16="http://schemas.microsoft.com/office/drawing/2014/main" id="{DBFCFF70-87A9-C7D9-7DE4-7295C301BC6A}"/>
              </a:ext>
            </a:extLst>
          </p:cNvPr>
          <p:cNvPicPr>
            <a:picLocks noChangeAspect="1"/>
          </p:cNvPicPr>
          <p:nvPr userDrawn="1"/>
        </p:nvPicPr>
        <p:blipFill>
          <a:blip r:embed="rId32"/>
          <a:stretch>
            <a:fillRect/>
          </a:stretch>
        </p:blipFill>
        <p:spPr>
          <a:xfrm>
            <a:off x="8155501" y="4162313"/>
            <a:ext cx="560061" cy="567528"/>
          </a:xfrm>
          <a:prstGeom prst="rect">
            <a:avLst/>
          </a:prstGeom>
        </p:spPr>
      </p:pic>
      <p:pic>
        <p:nvPicPr>
          <p:cNvPr id="190" name="Image 189">
            <a:extLst>
              <a:ext uri="{FF2B5EF4-FFF2-40B4-BE49-F238E27FC236}">
                <a16:creationId xmlns:a16="http://schemas.microsoft.com/office/drawing/2014/main" id="{00C0B648-56C7-D6D8-B8C5-E3ECDF58A4BC}"/>
              </a:ext>
            </a:extLst>
          </p:cNvPr>
          <p:cNvPicPr>
            <a:picLocks noChangeAspect="1"/>
          </p:cNvPicPr>
          <p:nvPr userDrawn="1"/>
        </p:nvPicPr>
        <p:blipFill>
          <a:blip r:embed="rId33"/>
          <a:stretch>
            <a:fillRect/>
          </a:stretch>
        </p:blipFill>
        <p:spPr>
          <a:xfrm>
            <a:off x="7232179" y="4187551"/>
            <a:ext cx="560061" cy="567528"/>
          </a:xfrm>
          <a:prstGeom prst="rect">
            <a:avLst/>
          </a:prstGeom>
        </p:spPr>
      </p:pic>
      <p:pic>
        <p:nvPicPr>
          <p:cNvPr id="191" name="Image 190">
            <a:extLst>
              <a:ext uri="{FF2B5EF4-FFF2-40B4-BE49-F238E27FC236}">
                <a16:creationId xmlns:a16="http://schemas.microsoft.com/office/drawing/2014/main" id="{FB8CF234-7C1D-82CA-6177-0198662DF710}"/>
              </a:ext>
            </a:extLst>
          </p:cNvPr>
          <p:cNvPicPr>
            <a:picLocks noChangeAspect="1"/>
          </p:cNvPicPr>
          <p:nvPr userDrawn="1"/>
        </p:nvPicPr>
        <p:blipFill>
          <a:blip r:embed="rId34"/>
          <a:stretch>
            <a:fillRect/>
          </a:stretch>
        </p:blipFill>
        <p:spPr>
          <a:xfrm>
            <a:off x="6279679" y="4147846"/>
            <a:ext cx="560061" cy="567528"/>
          </a:xfrm>
          <a:prstGeom prst="rect">
            <a:avLst/>
          </a:prstGeom>
        </p:spPr>
      </p:pic>
      <p:pic>
        <p:nvPicPr>
          <p:cNvPr id="192" name="Image 191">
            <a:extLst>
              <a:ext uri="{FF2B5EF4-FFF2-40B4-BE49-F238E27FC236}">
                <a16:creationId xmlns:a16="http://schemas.microsoft.com/office/drawing/2014/main" id="{D0375C9F-D301-9310-418E-3B8824D17668}"/>
              </a:ext>
            </a:extLst>
          </p:cNvPr>
          <p:cNvPicPr>
            <a:picLocks noChangeAspect="1"/>
          </p:cNvPicPr>
          <p:nvPr userDrawn="1"/>
        </p:nvPicPr>
        <p:blipFill>
          <a:blip r:embed="rId35"/>
          <a:stretch>
            <a:fillRect/>
          </a:stretch>
        </p:blipFill>
        <p:spPr>
          <a:xfrm>
            <a:off x="5301779" y="4126305"/>
            <a:ext cx="560061" cy="567528"/>
          </a:xfrm>
          <a:prstGeom prst="rect">
            <a:avLst/>
          </a:prstGeom>
        </p:spPr>
      </p:pic>
      <p:pic>
        <p:nvPicPr>
          <p:cNvPr id="193" name="Image 192">
            <a:extLst>
              <a:ext uri="{FF2B5EF4-FFF2-40B4-BE49-F238E27FC236}">
                <a16:creationId xmlns:a16="http://schemas.microsoft.com/office/drawing/2014/main" id="{55733B2E-63DE-914E-B448-BFD7E2AE646F}"/>
              </a:ext>
            </a:extLst>
          </p:cNvPr>
          <p:cNvPicPr>
            <a:picLocks noChangeAspect="1"/>
          </p:cNvPicPr>
          <p:nvPr userDrawn="1"/>
        </p:nvPicPr>
        <p:blipFill>
          <a:blip r:embed="rId36"/>
          <a:stretch>
            <a:fillRect/>
          </a:stretch>
        </p:blipFill>
        <p:spPr>
          <a:xfrm>
            <a:off x="4285779" y="4126305"/>
            <a:ext cx="560061" cy="567528"/>
          </a:xfrm>
          <a:prstGeom prst="rect">
            <a:avLst/>
          </a:prstGeom>
        </p:spPr>
      </p:pic>
      <p:pic>
        <p:nvPicPr>
          <p:cNvPr id="194" name="Image 193">
            <a:extLst>
              <a:ext uri="{FF2B5EF4-FFF2-40B4-BE49-F238E27FC236}">
                <a16:creationId xmlns:a16="http://schemas.microsoft.com/office/drawing/2014/main" id="{44447B30-FFFC-CF2F-C62C-C5A14ACD5405}"/>
              </a:ext>
            </a:extLst>
          </p:cNvPr>
          <p:cNvPicPr>
            <a:picLocks noChangeAspect="1"/>
          </p:cNvPicPr>
          <p:nvPr userDrawn="1"/>
        </p:nvPicPr>
        <p:blipFill>
          <a:blip r:embed="rId37"/>
          <a:stretch>
            <a:fillRect/>
          </a:stretch>
        </p:blipFill>
        <p:spPr>
          <a:xfrm>
            <a:off x="3358679" y="4126305"/>
            <a:ext cx="560061" cy="567528"/>
          </a:xfrm>
          <a:prstGeom prst="rect">
            <a:avLst/>
          </a:prstGeom>
        </p:spPr>
      </p:pic>
      <p:pic>
        <p:nvPicPr>
          <p:cNvPr id="195" name="Image 194">
            <a:extLst>
              <a:ext uri="{FF2B5EF4-FFF2-40B4-BE49-F238E27FC236}">
                <a16:creationId xmlns:a16="http://schemas.microsoft.com/office/drawing/2014/main" id="{F318CED0-35E6-3158-612A-D4E681980638}"/>
              </a:ext>
            </a:extLst>
          </p:cNvPr>
          <p:cNvPicPr>
            <a:picLocks noChangeAspect="1"/>
          </p:cNvPicPr>
          <p:nvPr userDrawn="1"/>
        </p:nvPicPr>
        <p:blipFill>
          <a:blip r:embed="rId38"/>
          <a:stretch>
            <a:fillRect/>
          </a:stretch>
        </p:blipFill>
        <p:spPr>
          <a:xfrm>
            <a:off x="2409957" y="4126305"/>
            <a:ext cx="560061" cy="567528"/>
          </a:xfrm>
          <a:prstGeom prst="rect">
            <a:avLst/>
          </a:prstGeom>
        </p:spPr>
      </p:pic>
      <p:pic>
        <p:nvPicPr>
          <p:cNvPr id="196" name="Image 195">
            <a:extLst>
              <a:ext uri="{FF2B5EF4-FFF2-40B4-BE49-F238E27FC236}">
                <a16:creationId xmlns:a16="http://schemas.microsoft.com/office/drawing/2014/main" id="{A1E71D77-087D-301C-2425-407E7033BD8E}"/>
              </a:ext>
            </a:extLst>
          </p:cNvPr>
          <p:cNvPicPr>
            <a:picLocks noChangeAspect="1"/>
          </p:cNvPicPr>
          <p:nvPr userDrawn="1"/>
        </p:nvPicPr>
        <p:blipFill>
          <a:blip r:embed="rId39"/>
          <a:stretch>
            <a:fillRect/>
          </a:stretch>
        </p:blipFill>
        <p:spPr>
          <a:xfrm>
            <a:off x="1479079" y="4126305"/>
            <a:ext cx="560061" cy="567528"/>
          </a:xfrm>
          <a:prstGeom prst="rect">
            <a:avLst/>
          </a:prstGeom>
        </p:spPr>
      </p:pic>
      <p:pic>
        <p:nvPicPr>
          <p:cNvPr id="197" name="Image 196">
            <a:extLst>
              <a:ext uri="{FF2B5EF4-FFF2-40B4-BE49-F238E27FC236}">
                <a16:creationId xmlns:a16="http://schemas.microsoft.com/office/drawing/2014/main" id="{07D055B2-A34C-842B-CDF8-836F2BA349F0}"/>
              </a:ext>
            </a:extLst>
          </p:cNvPr>
          <p:cNvPicPr>
            <a:picLocks noChangeAspect="1"/>
          </p:cNvPicPr>
          <p:nvPr userDrawn="1"/>
        </p:nvPicPr>
        <p:blipFill>
          <a:blip r:embed="rId40"/>
          <a:stretch>
            <a:fillRect/>
          </a:stretch>
        </p:blipFill>
        <p:spPr>
          <a:xfrm>
            <a:off x="12021445" y="3197113"/>
            <a:ext cx="560061" cy="567528"/>
          </a:xfrm>
          <a:prstGeom prst="rect">
            <a:avLst/>
          </a:prstGeom>
        </p:spPr>
      </p:pic>
      <p:pic>
        <p:nvPicPr>
          <p:cNvPr id="198" name="Image 197">
            <a:extLst>
              <a:ext uri="{FF2B5EF4-FFF2-40B4-BE49-F238E27FC236}">
                <a16:creationId xmlns:a16="http://schemas.microsoft.com/office/drawing/2014/main" id="{74358CD0-E93D-0C60-59C9-6D353089FB30}"/>
              </a:ext>
            </a:extLst>
          </p:cNvPr>
          <p:cNvPicPr>
            <a:picLocks noChangeAspect="1"/>
          </p:cNvPicPr>
          <p:nvPr userDrawn="1"/>
        </p:nvPicPr>
        <p:blipFill>
          <a:blip r:embed="rId41"/>
          <a:stretch>
            <a:fillRect/>
          </a:stretch>
        </p:blipFill>
        <p:spPr>
          <a:xfrm>
            <a:off x="11092979" y="3161105"/>
            <a:ext cx="560061" cy="567528"/>
          </a:xfrm>
          <a:prstGeom prst="rect">
            <a:avLst/>
          </a:prstGeom>
        </p:spPr>
      </p:pic>
      <p:pic>
        <p:nvPicPr>
          <p:cNvPr id="199" name="Image 198">
            <a:extLst>
              <a:ext uri="{FF2B5EF4-FFF2-40B4-BE49-F238E27FC236}">
                <a16:creationId xmlns:a16="http://schemas.microsoft.com/office/drawing/2014/main" id="{2BC125C9-E3B9-EFE2-5F7C-995BD9FBAEF3}"/>
              </a:ext>
            </a:extLst>
          </p:cNvPr>
          <p:cNvPicPr>
            <a:picLocks noChangeAspect="1"/>
          </p:cNvPicPr>
          <p:nvPr userDrawn="1"/>
        </p:nvPicPr>
        <p:blipFill>
          <a:blip r:embed="rId42"/>
          <a:stretch>
            <a:fillRect/>
          </a:stretch>
        </p:blipFill>
        <p:spPr>
          <a:xfrm>
            <a:off x="10140479" y="3161105"/>
            <a:ext cx="560061" cy="567528"/>
          </a:xfrm>
          <a:prstGeom prst="rect">
            <a:avLst/>
          </a:prstGeom>
        </p:spPr>
      </p:pic>
      <p:pic>
        <p:nvPicPr>
          <p:cNvPr id="200" name="Image 199">
            <a:extLst>
              <a:ext uri="{FF2B5EF4-FFF2-40B4-BE49-F238E27FC236}">
                <a16:creationId xmlns:a16="http://schemas.microsoft.com/office/drawing/2014/main" id="{F1D3D9BB-6AFD-101A-6142-930F317AB3B5}"/>
              </a:ext>
            </a:extLst>
          </p:cNvPr>
          <p:cNvPicPr>
            <a:picLocks noChangeAspect="1"/>
          </p:cNvPicPr>
          <p:nvPr userDrawn="1"/>
        </p:nvPicPr>
        <p:blipFill>
          <a:blip r:embed="rId43"/>
          <a:stretch>
            <a:fillRect/>
          </a:stretch>
        </p:blipFill>
        <p:spPr>
          <a:xfrm>
            <a:off x="9137179" y="3197113"/>
            <a:ext cx="560061" cy="567528"/>
          </a:xfrm>
          <a:prstGeom prst="rect">
            <a:avLst/>
          </a:prstGeom>
        </p:spPr>
      </p:pic>
      <p:pic>
        <p:nvPicPr>
          <p:cNvPr id="201" name="Image 200">
            <a:extLst>
              <a:ext uri="{FF2B5EF4-FFF2-40B4-BE49-F238E27FC236}">
                <a16:creationId xmlns:a16="http://schemas.microsoft.com/office/drawing/2014/main" id="{B94BAED3-8E13-DBCC-6879-10AC0405E51D}"/>
              </a:ext>
            </a:extLst>
          </p:cNvPr>
          <p:cNvPicPr>
            <a:picLocks noChangeAspect="1"/>
          </p:cNvPicPr>
          <p:nvPr userDrawn="1"/>
        </p:nvPicPr>
        <p:blipFill>
          <a:blip r:embed="rId44"/>
          <a:stretch>
            <a:fillRect/>
          </a:stretch>
        </p:blipFill>
        <p:spPr>
          <a:xfrm>
            <a:off x="8184679" y="3197113"/>
            <a:ext cx="560061" cy="567528"/>
          </a:xfrm>
          <a:prstGeom prst="rect">
            <a:avLst/>
          </a:prstGeom>
        </p:spPr>
      </p:pic>
      <p:pic>
        <p:nvPicPr>
          <p:cNvPr id="202" name="Image 201">
            <a:extLst>
              <a:ext uri="{FF2B5EF4-FFF2-40B4-BE49-F238E27FC236}">
                <a16:creationId xmlns:a16="http://schemas.microsoft.com/office/drawing/2014/main" id="{CA6F6D5D-8836-1589-CD08-588D403DA002}"/>
              </a:ext>
            </a:extLst>
          </p:cNvPr>
          <p:cNvPicPr>
            <a:picLocks noChangeAspect="1"/>
          </p:cNvPicPr>
          <p:nvPr userDrawn="1"/>
        </p:nvPicPr>
        <p:blipFill>
          <a:blip r:embed="rId45"/>
          <a:stretch>
            <a:fillRect/>
          </a:stretch>
        </p:blipFill>
        <p:spPr>
          <a:xfrm>
            <a:off x="7257579" y="3182646"/>
            <a:ext cx="560061" cy="567528"/>
          </a:xfrm>
          <a:prstGeom prst="rect">
            <a:avLst/>
          </a:prstGeom>
        </p:spPr>
      </p:pic>
      <p:pic>
        <p:nvPicPr>
          <p:cNvPr id="203" name="Image 202">
            <a:extLst>
              <a:ext uri="{FF2B5EF4-FFF2-40B4-BE49-F238E27FC236}">
                <a16:creationId xmlns:a16="http://schemas.microsoft.com/office/drawing/2014/main" id="{4634E4BA-E299-F497-F4E9-965E086DFD40}"/>
              </a:ext>
            </a:extLst>
          </p:cNvPr>
          <p:cNvPicPr>
            <a:picLocks noChangeAspect="1"/>
          </p:cNvPicPr>
          <p:nvPr userDrawn="1"/>
        </p:nvPicPr>
        <p:blipFill>
          <a:blip r:embed="rId46"/>
          <a:stretch>
            <a:fillRect/>
          </a:stretch>
        </p:blipFill>
        <p:spPr>
          <a:xfrm>
            <a:off x="6279679" y="3182646"/>
            <a:ext cx="560061" cy="567528"/>
          </a:xfrm>
          <a:prstGeom prst="rect">
            <a:avLst/>
          </a:prstGeom>
        </p:spPr>
      </p:pic>
      <p:pic>
        <p:nvPicPr>
          <p:cNvPr id="204" name="Image 203">
            <a:extLst>
              <a:ext uri="{FF2B5EF4-FFF2-40B4-BE49-F238E27FC236}">
                <a16:creationId xmlns:a16="http://schemas.microsoft.com/office/drawing/2014/main" id="{60B0579D-4D36-84F8-CB9F-68560BD48F6D}"/>
              </a:ext>
            </a:extLst>
          </p:cNvPr>
          <p:cNvPicPr>
            <a:picLocks noChangeAspect="1"/>
          </p:cNvPicPr>
          <p:nvPr userDrawn="1"/>
        </p:nvPicPr>
        <p:blipFill>
          <a:blip r:embed="rId47"/>
          <a:stretch>
            <a:fillRect/>
          </a:stretch>
        </p:blipFill>
        <p:spPr>
          <a:xfrm>
            <a:off x="8156447" y="6050953"/>
            <a:ext cx="560061" cy="567528"/>
          </a:xfrm>
          <a:prstGeom prst="rect">
            <a:avLst/>
          </a:prstGeom>
        </p:spPr>
      </p:pic>
      <p:pic>
        <p:nvPicPr>
          <p:cNvPr id="205" name="Image 204">
            <a:extLst>
              <a:ext uri="{FF2B5EF4-FFF2-40B4-BE49-F238E27FC236}">
                <a16:creationId xmlns:a16="http://schemas.microsoft.com/office/drawing/2014/main" id="{C0D678F1-A641-B63B-6E0E-83B5FF1E78A9}"/>
              </a:ext>
            </a:extLst>
          </p:cNvPr>
          <p:cNvPicPr>
            <a:picLocks noChangeAspect="1"/>
          </p:cNvPicPr>
          <p:nvPr userDrawn="1"/>
        </p:nvPicPr>
        <p:blipFill>
          <a:blip r:embed="rId48"/>
          <a:stretch>
            <a:fillRect/>
          </a:stretch>
        </p:blipFill>
        <p:spPr>
          <a:xfrm>
            <a:off x="5301779" y="3197113"/>
            <a:ext cx="560061" cy="567528"/>
          </a:xfrm>
          <a:prstGeom prst="rect">
            <a:avLst/>
          </a:prstGeom>
        </p:spPr>
      </p:pic>
      <p:pic>
        <p:nvPicPr>
          <p:cNvPr id="206" name="Image 205">
            <a:extLst>
              <a:ext uri="{FF2B5EF4-FFF2-40B4-BE49-F238E27FC236}">
                <a16:creationId xmlns:a16="http://schemas.microsoft.com/office/drawing/2014/main" id="{F3CE975D-22FE-5BCD-0706-A2E1A3183E54}"/>
              </a:ext>
            </a:extLst>
          </p:cNvPr>
          <p:cNvPicPr>
            <a:picLocks noChangeAspect="1"/>
          </p:cNvPicPr>
          <p:nvPr userDrawn="1"/>
        </p:nvPicPr>
        <p:blipFill>
          <a:blip r:embed="rId49"/>
          <a:stretch>
            <a:fillRect/>
          </a:stretch>
        </p:blipFill>
        <p:spPr>
          <a:xfrm>
            <a:off x="4323879" y="3197113"/>
            <a:ext cx="560061" cy="567528"/>
          </a:xfrm>
          <a:prstGeom prst="rect">
            <a:avLst/>
          </a:prstGeom>
        </p:spPr>
      </p:pic>
      <p:pic>
        <p:nvPicPr>
          <p:cNvPr id="207" name="Image 206">
            <a:extLst>
              <a:ext uri="{FF2B5EF4-FFF2-40B4-BE49-F238E27FC236}">
                <a16:creationId xmlns:a16="http://schemas.microsoft.com/office/drawing/2014/main" id="{C173F9A8-885E-6303-922B-12826FC719F2}"/>
              </a:ext>
            </a:extLst>
          </p:cNvPr>
          <p:cNvPicPr>
            <a:picLocks noChangeAspect="1"/>
          </p:cNvPicPr>
          <p:nvPr userDrawn="1"/>
        </p:nvPicPr>
        <p:blipFill>
          <a:blip r:embed="rId50"/>
          <a:stretch>
            <a:fillRect/>
          </a:stretch>
        </p:blipFill>
        <p:spPr>
          <a:xfrm>
            <a:off x="3371379" y="3197113"/>
            <a:ext cx="560061" cy="567528"/>
          </a:xfrm>
          <a:prstGeom prst="rect">
            <a:avLst/>
          </a:prstGeom>
        </p:spPr>
      </p:pic>
      <p:pic>
        <p:nvPicPr>
          <p:cNvPr id="208" name="Image 207">
            <a:extLst>
              <a:ext uri="{FF2B5EF4-FFF2-40B4-BE49-F238E27FC236}">
                <a16:creationId xmlns:a16="http://schemas.microsoft.com/office/drawing/2014/main" id="{48A9846E-6127-C62F-94EF-0F54CEA5FD66}"/>
              </a:ext>
            </a:extLst>
          </p:cNvPr>
          <p:cNvPicPr>
            <a:picLocks noChangeAspect="1"/>
          </p:cNvPicPr>
          <p:nvPr userDrawn="1"/>
        </p:nvPicPr>
        <p:blipFill>
          <a:blip r:embed="rId51"/>
          <a:stretch>
            <a:fillRect/>
          </a:stretch>
        </p:blipFill>
        <p:spPr>
          <a:xfrm>
            <a:off x="2418879" y="3197113"/>
            <a:ext cx="560061" cy="567528"/>
          </a:xfrm>
          <a:prstGeom prst="rect">
            <a:avLst/>
          </a:prstGeom>
        </p:spPr>
      </p:pic>
      <p:pic>
        <p:nvPicPr>
          <p:cNvPr id="209" name="Image 208">
            <a:extLst>
              <a:ext uri="{FF2B5EF4-FFF2-40B4-BE49-F238E27FC236}">
                <a16:creationId xmlns:a16="http://schemas.microsoft.com/office/drawing/2014/main" id="{0753E863-46D6-91EC-9D42-A31CF2E70174}"/>
              </a:ext>
            </a:extLst>
          </p:cNvPr>
          <p:cNvPicPr>
            <a:picLocks noChangeAspect="1"/>
          </p:cNvPicPr>
          <p:nvPr userDrawn="1"/>
        </p:nvPicPr>
        <p:blipFill>
          <a:blip r:embed="rId52"/>
          <a:stretch>
            <a:fillRect/>
          </a:stretch>
        </p:blipFill>
        <p:spPr>
          <a:xfrm>
            <a:off x="1466379" y="3197113"/>
            <a:ext cx="560061" cy="567528"/>
          </a:xfrm>
          <a:prstGeom prst="rect">
            <a:avLst/>
          </a:prstGeom>
        </p:spPr>
      </p:pic>
      <p:pic>
        <p:nvPicPr>
          <p:cNvPr id="4" name="Rectangle 95" descr="preencoded.png">
            <a:extLst>
              <a:ext uri="{FF2B5EF4-FFF2-40B4-BE49-F238E27FC236}">
                <a16:creationId xmlns:a16="http://schemas.microsoft.com/office/drawing/2014/main" id="{B5F1485F-3676-E542-6484-A751D142AF08}"/>
              </a:ext>
            </a:extLst>
          </p:cNvPr>
          <p:cNvPicPr>
            <a:picLocks noChangeAspect="1"/>
          </p:cNvPicPr>
          <p:nvPr userDrawn="1"/>
        </p:nvPicPr>
        <p:blipFill>
          <a:blip r:embed="rId53"/>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66BFA0B6-E568-9045-8D4C-8B013A39EFF2}"/>
              </a:ext>
            </a:extLst>
          </p:cNvPr>
          <p:cNvPicPr>
            <a:picLocks noChangeAspect="1"/>
          </p:cNvPicPr>
          <p:nvPr userDrawn="1"/>
        </p:nvPicPr>
        <p:blipFill>
          <a:blip r:embed="rId5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40341499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0305D"/>
        </a:solidFill>
        <a:effectLst/>
      </p:bgPr>
    </p:bg>
    <p:spTree>
      <p:nvGrpSpPr>
        <p:cNvPr id="1" name=""/>
        <p:cNvGrpSpPr/>
        <p:nvPr/>
      </p:nvGrpSpPr>
      <p:grpSpPr>
        <a:xfrm>
          <a:off x="0" y="0"/>
          <a:ext cx="0" cy="0"/>
          <a:chOff x="0" y="0"/>
          <a:chExt cx="0" cy="0"/>
        </a:xfrm>
      </p:grpSpPr>
      <p:pic>
        <p:nvPicPr>
          <p:cNvPr id="12" name="Picture 11" descr="A white and black logo&#10;&#10;AI-generated content may be incorrect.">
            <a:extLst>
              <a:ext uri="{FF2B5EF4-FFF2-40B4-BE49-F238E27FC236}">
                <a16:creationId xmlns:a16="http://schemas.microsoft.com/office/drawing/2014/main" id="{4A5730ED-8A81-F933-ECB0-F2A510272402}"/>
              </a:ext>
            </a:extLst>
          </p:cNvPr>
          <p:cNvPicPr>
            <a:picLocks noChangeAspect="1"/>
          </p:cNvPicPr>
          <p:nvPr userDrawn="1"/>
        </p:nvPicPr>
        <p:blipFill>
          <a:blip r:embed="rId2"/>
          <a:stretch>
            <a:fillRect/>
          </a:stretch>
        </p:blipFill>
        <p:spPr>
          <a:xfrm>
            <a:off x="1568450" y="1383709"/>
            <a:ext cx="5740228" cy="1096509"/>
          </a:xfrm>
          <a:prstGeom prst="rect">
            <a:avLst/>
          </a:prstGeom>
        </p:spPr>
      </p:pic>
      <p:sp>
        <p:nvSpPr>
          <p:cNvPr id="8" name="European Society for Medical Oncology ESMO Via Ginevra 4 CH-6900 LuganoT 41 091 973 19 00esmoesmoorg esmoorg">
            <a:extLst>
              <a:ext uri="{FF2B5EF4-FFF2-40B4-BE49-F238E27FC236}">
                <a16:creationId xmlns:a16="http://schemas.microsoft.com/office/drawing/2014/main" id="{1EB4AE90-A266-178B-4665-CC5B8AA603E2}"/>
              </a:ext>
            </a:extLst>
          </p:cNvPr>
          <p:cNvSpPr/>
          <p:nvPr userDrawn="1"/>
        </p:nvSpPr>
        <p:spPr>
          <a:xfrm>
            <a:off x="1444343" y="7553325"/>
            <a:ext cx="5362575" cy="1828800"/>
          </a:xfrm>
          <a:prstGeom prst="rect">
            <a:avLst/>
          </a:prstGeom>
          <a:noFill/>
          <a:ln/>
        </p:spPr>
        <p:txBody>
          <a:bodyPr wrap="square" lIns="0" tIns="0" rIns="0" bIns="0" rtlCol="0" anchor="t"/>
          <a:lstStyle/>
          <a:p>
            <a:pPr marL="0" indent="0" algn="l">
              <a:lnSpc>
                <a:spcPts val="2400"/>
              </a:lnSpc>
              <a:buNone/>
            </a:pPr>
            <a:r>
              <a:rPr lang="en-US" sz="2250">
                <a:solidFill>
                  <a:srgbClr val="FFFFFF"/>
                </a:solidFill>
                <a:latin typeface="Arial Narrow Bold" pitchFamily="34" charset="0"/>
                <a:ea typeface="Arial Narrow Bold" pitchFamily="34" charset="-122"/>
                <a:cs typeface="Arial Narrow Bold" pitchFamily="34" charset="-120"/>
              </a:rPr>
              <a:t>European Society for Medical Oncology (ESMO)
</a:t>
            </a:r>
            <a:r>
              <a:rPr lang="en-US" sz="2250">
                <a:solidFill>
                  <a:srgbClr val="FFFFFF"/>
                </a:solidFill>
                <a:latin typeface="Arial Narrow" pitchFamily="34" charset="0"/>
                <a:ea typeface="Arial Narrow" pitchFamily="34" charset="-122"/>
                <a:cs typeface="Arial Narrow" pitchFamily="34" charset="-120"/>
              </a:rPr>
              <a:t>Via Ginevra 4, CH-6900 Lugano</a:t>
            </a:r>
            <a:br>
              <a:rPr/>
            </a:br>
            <a:r>
              <a:rPr lang="en-US" sz="2250">
                <a:solidFill>
                  <a:srgbClr val="FFFFFF"/>
                </a:solidFill>
                <a:latin typeface="Arial Narrow" pitchFamily="34" charset="0"/>
                <a:ea typeface="Arial Narrow" pitchFamily="34" charset="-122"/>
                <a:cs typeface="Arial Narrow" pitchFamily="34" charset="-120"/>
              </a:rPr>
              <a:t>T. +41 (0)91 973 19 00</a:t>
            </a:r>
            <a:br>
              <a:rPr/>
            </a:br>
            <a:r>
              <a:rPr lang="en-US" sz="2250">
                <a:solidFill>
                  <a:srgbClr val="FFFFFF"/>
                </a:solidFill>
                <a:latin typeface="Arial Narrow" pitchFamily="34" charset="0"/>
                <a:ea typeface="Arial Narrow" pitchFamily="34" charset="-122"/>
                <a:cs typeface="Arial Narrow" pitchFamily="34" charset="-120"/>
              </a:rPr>
              <a:t>esmo@esmo.org</a:t>
            </a:r>
            <a:br>
              <a:rPr/>
            </a:br>
            <a:r>
              <a:rPr lang="en-US" sz="2250">
                <a:solidFill>
                  <a:srgbClr val="FFFFFF"/>
                </a:solidFill>
                <a:latin typeface="Arial Narrow" pitchFamily="34" charset="0"/>
                <a:ea typeface="Arial Narrow" pitchFamily="34" charset="-122"/>
                <a:cs typeface="Arial Narrow" pitchFamily="34" charset="-120"/>
              </a:rPr>
              <a:t>
</a:t>
            </a:r>
            <a:r>
              <a:rPr lang="en-US" sz="2250">
                <a:solidFill>
                  <a:srgbClr val="FFFFFF"/>
                </a:solidFill>
                <a:latin typeface="Arial Narrow Bold" pitchFamily="34" charset="0"/>
                <a:ea typeface="Arial Narrow Bold" pitchFamily="34" charset="-122"/>
                <a:cs typeface="Arial Narrow Bold" pitchFamily="34" charset="-120"/>
              </a:rPr>
              <a:t>esmo.org</a:t>
            </a:r>
            <a:endParaRPr lang="en-US" sz="2250"/>
          </a:p>
        </p:txBody>
      </p:sp>
      <p:sp>
        <p:nvSpPr>
          <p:cNvPr id="2" name="Espace réservé du texte 8">
            <a:extLst>
              <a:ext uri="{FF2B5EF4-FFF2-40B4-BE49-F238E27FC236}">
                <a16:creationId xmlns:a16="http://schemas.microsoft.com/office/drawing/2014/main" id="{6B71D57D-FF14-FD10-D701-174D0129A758}"/>
              </a:ext>
            </a:extLst>
          </p:cNvPr>
          <p:cNvSpPr>
            <a:spLocks noGrp="1"/>
          </p:cNvSpPr>
          <p:nvPr>
            <p:ph type="body" sz="quarter" idx="10" hasCustomPrompt="1"/>
          </p:nvPr>
        </p:nvSpPr>
        <p:spPr>
          <a:xfrm>
            <a:off x="6886575" y="4531661"/>
            <a:ext cx="4514850" cy="1223677"/>
          </a:xfrm>
          <a:prstGeom prst="rect">
            <a:avLst/>
          </a:prstGeom>
        </p:spPr>
        <p:txBody>
          <a:bodyPr/>
          <a:lstStyle>
            <a:lvl1pPr marL="0" indent="0" algn="ctr">
              <a:buNone/>
              <a:defRPr sz="7500" b="1" i="0">
                <a:solidFill>
                  <a:schemeClr val="bg1"/>
                </a:solidFill>
                <a:latin typeface="Arial Narrow" panose="020B0604020202020204" pitchFamily="34" charset="0"/>
                <a:cs typeface="Arial Narrow" panose="020B0604020202020204" pitchFamily="34" charset="0"/>
              </a:defRPr>
            </a:lvl1pPr>
          </a:lstStyle>
          <a:p>
            <a:pPr lvl="0"/>
            <a:r>
              <a:rPr lang="fr-FR" err="1"/>
              <a:t>Thank</a:t>
            </a:r>
            <a:r>
              <a:rPr lang="fr-FR"/>
              <a:t> </a:t>
            </a:r>
            <a:r>
              <a:rPr lang="fr-FR" err="1"/>
              <a:t>you</a:t>
            </a:r>
            <a:r>
              <a:rPr lang="fr-FR"/>
              <a:t>!</a:t>
            </a:r>
          </a:p>
        </p:txBody>
      </p:sp>
      <p:pic>
        <p:nvPicPr>
          <p:cNvPr id="3" name="ESMO-Corporate-Logo-Positive-with-background" descr="preencoded.png">
            <a:extLst>
              <a:ext uri="{FF2B5EF4-FFF2-40B4-BE49-F238E27FC236}">
                <a16:creationId xmlns:a16="http://schemas.microsoft.com/office/drawing/2014/main" id="{6885F5EC-F6FD-0866-553B-C58D62C7FB69}"/>
              </a:ext>
            </a:extLst>
          </p:cNvPr>
          <p:cNvPicPr>
            <a:picLocks noChangeAspect="1"/>
          </p:cNvPicPr>
          <p:nvPr userDrawn="1"/>
        </p:nvPicPr>
        <p:blipFill>
          <a:blip r:embed="rId3"/>
          <a:srcRect/>
          <a:stretch/>
        </p:blipFill>
        <p:spPr>
          <a:xfrm>
            <a:off x="16522700" y="9259704"/>
            <a:ext cx="1765300" cy="1027296"/>
          </a:xfrm>
          <a:prstGeom prst="rect">
            <a:avLst/>
          </a:prstGeom>
        </p:spPr>
      </p:pic>
    </p:spTree>
    <p:extLst>
      <p:ext uri="{BB962C8B-B14F-4D97-AF65-F5344CB8AC3E}">
        <p14:creationId xmlns:p14="http://schemas.microsoft.com/office/powerpoint/2010/main" val="8087234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B03CA-AC03-98A5-2BA8-80860CA61534}"/>
              </a:ext>
            </a:extLst>
          </p:cNvPr>
          <p:cNvSpPr txBox="1"/>
          <p:nvPr userDrawn="1">
            <p:extLst>
              <p:ext uri="{1162E1C5-73C7-4A58-AE30-91384D911F3F}">
                <p184:classification xmlns:p184="http://schemas.microsoft.com/office/powerpoint/2018/4/main" val="ftr"/>
              </p:ext>
            </p:extLst>
          </p:nvPr>
        </p:nvSpPr>
        <p:spPr>
          <a:xfrm>
            <a:off x="17384713" y="10040620"/>
            <a:ext cx="871537" cy="182880"/>
          </a:xfrm>
          <a:prstGeom prst="rect">
            <a:avLst/>
          </a:prstGeom>
        </p:spPr>
        <p:txBody>
          <a:bodyPr horzOverflow="overflow" lIns="0" tIns="0" rIns="0" bIns="0">
            <a:spAutoFit/>
          </a:bodyPr>
          <a:lstStyle/>
          <a:p>
            <a:pPr algn="l"/>
            <a:r>
              <a:rPr lang="en-US" sz="1200">
                <a:solidFill>
                  <a:srgbClr val="000000">
                    <a:alpha val="50000"/>
                  </a:srgbClr>
                </a:solidFill>
                <a:latin typeface="Aptos" panose="020B0004020202020204" pitchFamily="34" charset="0"/>
              </a:rPr>
              <a:t>BMS Internal</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68" r:id="rId3"/>
    <p:sldLayoutId id="2147483669" r:id="rId4"/>
    <p:sldLayoutId id="2147483652" r:id="rId5"/>
    <p:sldLayoutId id="2147483653" r:id="rId6"/>
    <p:sldLayoutId id="2147483654" r:id="rId7"/>
    <p:sldLayoutId id="2147483678" r:id="rId8"/>
    <p:sldLayoutId id="2147483677" r:id="rId9"/>
    <p:sldLayoutId id="2147483687" r:id="rId10"/>
    <p:sldLayoutId id="2147483670" r:id="rId11"/>
    <p:sldLayoutId id="2147483671" r:id="rId12"/>
    <p:sldLayoutId id="2147483657" r:id="rId13"/>
    <p:sldLayoutId id="2147483672" r:id="rId14"/>
    <p:sldLayoutId id="2147483673" r:id="rId15"/>
    <p:sldLayoutId id="2147483660" r:id="rId16"/>
    <p:sldLayoutId id="2147483674" r:id="rId17"/>
    <p:sldLayoutId id="2147483675" r:id="rId18"/>
    <p:sldLayoutId id="2147483663" r:id="rId19"/>
    <p:sldLayoutId id="2147483664" r:id="rId20"/>
    <p:sldLayoutId id="2147483665" r:id="rId21"/>
    <p:sldLayoutId id="2147483676" r:id="rId22"/>
    <p:sldLayoutId id="2147483667"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75.jpeg"/></Relationships>
</file>

<file path=ppt/slides/_rels/slide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78.png"/><Relationship Id="rId4" Type="http://schemas.openxmlformats.org/officeDocument/2006/relationships/image" Target="../media/image77.png"/></Relationships>
</file>

<file path=ppt/slides/_rels/slide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78.png"/><Relationship Id="rId4" Type="http://schemas.openxmlformats.org/officeDocument/2006/relationships/image" Target="../media/image8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C2278-E96A-E458-5AC5-A0EA46F376AE}"/>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C6F205B-784D-58C2-C777-0F01C53B54F0}"/>
              </a:ext>
            </a:extLst>
          </p:cNvPr>
          <p:cNvSpPr>
            <a:spLocks noGrp="1"/>
          </p:cNvSpPr>
          <p:nvPr>
            <p:ph type="body" sz="quarter" idx="10"/>
          </p:nvPr>
        </p:nvSpPr>
        <p:spPr>
          <a:xfrm>
            <a:off x="1428749" y="2898007"/>
            <a:ext cx="16075479" cy="1005078"/>
          </a:xfrm>
        </p:spPr>
        <p:txBody>
          <a:bodyPr/>
          <a:lstStyle/>
          <a:p>
            <a:r>
              <a:rPr lang="fr-FR" sz="4800" dirty="0"/>
              <a:t>Three-year distant metastasis-free survival of the phase 3 NADINA trial comparing neoadjuvant nivolumab plus ipilimumab versus adjuvant nivolumab in resectable stage III melanoma</a:t>
            </a:r>
          </a:p>
        </p:txBody>
      </p:sp>
      <p:sp>
        <p:nvSpPr>
          <p:cNvPr id="4" name="Espace réservé du texte 3">
            <a:extLst>
              <a:ext uri="{FF2B5EF4-FFF2-40B4-BE49-F238E27FC236}">
                <a16:creationId xmlns:a16="http://schemas.microsoft.com/office/drawing/2014/main" id="{9CA6E8E3-78E1-EC6D-FE75-8FF83E759EFA}"/>
              </a:ext>
            </a:extLst>
          </p:cNvPr>
          <p:cNvSpPr>
            <a:spLocks noGrp="1"/>
          </p:cNvSpPr>
          <p:nvPr>
            <p:ph type="body" sz="quarter" idx="12"/>
          </p:nvPr>
        </p:nvSpPr>
        <p:spPr>
          <a:xfrm>
            <a:off x="1428749" y="5227095"/>
            <a:ext cx="16075479" cy="972041"/>
          </a:xfrm>
        </p:spPr>
        <p:txBody>
          <a:bodyPr/>
          <a:lstStyle/>
          <a:p>
            <a:r>
              <a:rPr lang="fr-FR" u="sng" dirty="0"/>
              <a:t>S.J. Witteveen</a:t>
            </a:r>
            <a:r>
              <a:rPr lang="fr-FR" dirty="0"/>
              <a:t>, M.W. Lucas, A.M. Menzies, M. Lopez-Yurda, N. Maher, B.A. van de Wiel, R.P.M. Saw, W.J. van Houdt, A. Torres-Acosta, M.J. Boers-Sonderen, G.A.P. Hospers, M.S. Carlino, J.W.B. de Groot, E. Kapiteijn, K.P.M. Suijkerbuijk, P. Rutkowski, S. Sandhu, A.A.M. van der Veldt, G.V. Long*, C.U. Blank*</a:t>
            </a:r>
          </a:p>
        </p:txBody>
      </p:sp>
      <p:sp>
        <p:nvSpPr>
          <p:cNvPr id="5" name="Espace réservé du texte 4">
            <a:extLst>
              <a:ext uri="{FF2B5EF4-FFF2-40B4-BE49-F238E27FC236}">
                <a16:creationId xmlns:a16="http://schemas.microsoft.com/office/drawing/2014/main" id="{02CDFF3F-75B1-1F43-242B-1D31AFE7D88A}"/>
              </a:ext>
            </a:extLst>
          </p:cNvPr>
          <p:cNvSpPr>
            <a:spLocks noGrp="1"/>
          </p:cNvSpPr>
          <p:nvPr>
            <p:ph type="body" sz="quarter" idx="13"/>
          </p:nvPr>
        </p:nvSpPr>
        <p:spPr/>
        <p:txBody>
          <a:bodyPr/>
          <a:lstStyle/>
          <a:p>
            <a:r>
              <a:rPr lang="fr-FR" dirty="0"/>
              <a:t>25 October 2026</a:t>
            </a:r>
          </a:p>
        </p:txBody>
      </p:sp>
      <p:sp>
        <p:nvSpPr>
          <p:cNvPr id="3" name="TextBox 2">
            <a:extLst>
              <a:ext uri="{FF2B5EF4-FFF2-40B4-BE49-F238E27FC236}">
                <a16:creationId xmlns:a16="http://schemas.microsoft.com/office/drawing/2014/main" id="{52827496-61B0-900D-8E43-E428ADD33AC2}"/>
              </a:ext>
            </a:extLst>
          </p:cNvPr>
          <p:cNvSpPr txBox="1"/>
          <p:nvPr/>
        </p:nvSpPr>
        <p:spPr>
          <a:xfrm>
            <a:off x="2065282" y="9380483"/>
            <a:ext cx="13621407" cy="369332"/>
          </a:xfrm>
          <a:prstGeom prst="rect">
            <a:avLst/>
          </a:prstGeom>
          <a:noFill/>
        </p:spPr>
        <p:txBody>
          <a:bodyPr wrap="square" rtlCol="0">
            <a:spAutoFit/>
          </a:bodyPr>
          <a:lstStyle/>
          <a:p>
            <a:r>
              <a:rPr lang="en-US" b="1" dirty="0"/>
              <a:t>Bristol Myers Squibb has obtained the appropriate permissions to share this material externally with Healthcare Professionals upon request​</a:t>
            </a:r>
          </a:p>
        </p:txBody>
      </p:sp>
    </p:spTree>
    <p:extLst>
      <p:ext uri="{BB962C8B-B14F-4D97-AF65-F5344CB8AC3E}">
        <p14:creationId xmlns:p14="http://schemas.microsoft.com/office/powerpoint/2010/main" val="2844036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88DB8B-4E5D-B190-9279-C3F48A1F608A}"/>
              </a:ext>
            </a:extLst>
          </p:cNvPr>
          <p:cNvSpPr>
            <a:spLocks noGrp="1"/>
          </p:cNvSpPr>
          <p:nvPr>
            <p:ph type="body" sz="quarter" idx="10"/>
          </p:nvPr>
        </p:nvSpPr>
        <p:spPr>
          <a:xfrm>
            <a:off x="1440000" y="1080000"/>
            <a:ext cx="11753850" cy="1005078"/>
          </a:xfrm>
        </p:spPr>
        <p:txBody>
          <a:bodyPr/>
          <a:lstStyle/>
          <a:p>
            <a:r>
              <a:rPr lang="fr-FR" sz="4800" dirty="0"/>
              <a:t>Declaration of interest</a:t>
            </a:r>
          </a:p>
        </p:txBody>
      </p:sp>
      <p:sp>
        <p:nvSpPr>
          <p:cNvPr id="5" name="Espace réservé du texte 4">
            <a:extLst>
              <a:ext uri="{FF2B5EF4-FFF2-40B4-BE49-F238E27FC236}">
                <a16:creationId xmlns:a16="http://schemas.microsoft.com/office/drawing/2014/main" id="{E5A227F6-8457-7F48-7C34-C1788D88C300}"/>
              </a:ext>
            </a:extLst>
          </p:cNvPr>
          <p:cNvSpPr>
            <a:spLocks noGrp="1"/>
          </p:cNvSpPr>
          <p:nvPr>
            <p:ph type="body" sz="quarter" idx="13"/>
          </p:nvPr>
        </p:nvSpPr>
        <p:spPr>
          <a:xfrm>
            <a:off x="1428750" y="2466110"/>
            <a:ext cx="13810765" cy="5255646"/>
          </a:xfrm>
        </p:spPr>
        <p:txBody>
          <a:bodyPr/>
          <a:lstStyle/>
          <a:p>
            <a:r>
              <a:rPr lang="fr-FR" dirty="0"/>
              <a:t>The presenter declares </a:t>
            </a:r>
            <a:r>
              <a:rPr lang="fr-FR" u="sng" dirty="0"/>
              <a:t>no</a:t>
            </a:r>
            <a:r>
              <a:rPr lang="fr-FR" dirty="0"/>
              <a:t> personal conflicts of interest.</a:t>
            </a:r>
          </a:p>
          <a:p>
            <a:pPr>
              <a:buSzPts val="630"/>
            </a:pPr>
            <a:endParaRPr lang="fr-FR" dirty="0"/>
          </a:p>
          <a:p>
            <a:pPr>
              <a:buSzPts val="630"/>
            </a:pPr>
            <a:r>
              <a:rPr lang="en-US" dirty="0"/>
              <a:t>The NADINA trial is funded by Bristol-Myers Squibb and received additional funding in Australia from the National Health and Medical Research Council (NHMRC).</a:t>
            </a:r>
            <a:endParaRPr lang="en-CH"/>
          </a:p>
          <a:p>
            <a:endParaRPr lang="fr-FR" dirty="0"/>
          </a:p>
          <a:p>
            <a:endParaRPr lang="fr-FR" dirty="0"/>
          </a:p>
        </p:txBody>
      </p:sp>
      <p:pic>
        <p:nvPicPr>
          <p:cNvPr id="6" name="Afbeelding 5">
            <a:extLst>
              <a:ext uri="{FF2B5EF4-FFF2-40B4-BE49-F238E27FC236}">
                <a16:creationId xmlns:a16="http://schemas.microsoft.com/office/drawing/2014/main" id="{40C13E00-C7CF-A644-7CC1-BE36B98E2D6D}"/>
              </a:ext>
            </a:extLst>
          </p:cNvPr>
          <p:cNvPicPr>
            <a:picLocks noChangeAspect="1"/>
          </p:cNvPicPr>
          <p:nvPr/>
        </p:nvPicPr>
        <p:blipFill>
          <a:blip r:embed="rId3"/>
          <a:stretch>
            <a:fillRect/>
          </a:stretch>
        </p:blipFill>
        <p:spPr>
          <a:xfrm>
            <a:off x="1393375" y="9195588"/>
            <a:ext cx="7380511" cy="865498"/>
          </a:xfrm>
          <a:prstGeom prst="rect">
            <a:avLst/>
          </a:prstGeom>
        </p:spPr>
      </p:pic>
    </p:spTree>
    <p:extLst>
      <p:ext uri="{BB962C8B-B14F-4D97-AF65-F5344CB8AC3E}">
        <p14:creationId xmlns:p14="http://schemas.microsoft.com/office/powerpoint/2010/main" val="1921472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A810354-8BC8-515C-A902-03CAD1E4A51E}"/>
              </a:ext>
            </a:extLst>
          </p:cNvPr>
          <p:cNvSpPr>
            <a:spLocks noGrp="1"/>
          </p:cNvSpPr>
          <p:nvPr>
            <p:ph type="body" sz="quarter" idx="10"/>
          </p:nvPr>
        </p:nvSpPr>
        <p:spPr>
          <a:xfrm>
            <a:off x="1440000" y="1080000"/>
            <a:ext cx="11753850" cy="1005078"/>
          </a:xfrm>
        </p:spPr>
        <p:txBody>
          <a:bodyPr/>
          <a:lstStyle/>
          <a:p>
            <a:r>
              <a:rPr lang="fr-FR" sz="5400" dirty="0"/>
              <a:t>Study design of the phase 3 NADINA trial</a:t>
            </a:r>
            <a:br>
              <a:rPr lang="fr-FR" sz="5400" dirty="0"/>
            </a:br>
            <a:endParaRPr lang="fr-FR" dirty="0"/>
          </a:p>
        </p:txBody>
      </p:sp>
      <p:sp>
        <p:nvSpPr>
          <p:cNvPr id="4" name="Espace réservé du texte 3">
            <a:extLst>
              <a:ext uri="{FF2B5EF4-FFF2-40B4-BE49-F238E27FC236}">
                <a16:creationId xmlns:a16="http://schemas.microsoft.com/office/drawing/2014/main" id="{4A04EF52-CBD8-1A92-F185-2C3B1C218D10}"/>
              </a:ext>
            </a:extLst>
          </p:cNvPr>
          <p:cNvSpPr>
            <a:spLocks noGrp="1"/>
          </p:cNvSpPr>
          <p:nvPr>
            <p:ph type="body" sz="quarter" idx="12"/>
          </p:nvPr>
        </p:nvSpPr>
        <p:spPr/>
        <p:txBody>
          <a:bodyPr/>
          <a:lstStyle/>
          <a:p>
            <a:r>
              <a:rPr lang="fr-FR" dirty="0"/>
              <a:t>Sonja J. Witteveen</a:t>
            </a:r>
          </a:p>
        </p:txBody>
      </p:sp>
      <p:pic>
        <p:nvPicPr>
          <p:cNvPr id="5" name="Picture 5">
            <a:extLst>
              <a:ext uri="{FF2B5EF4-FFF2-40B4-BE49-F238E27FC236}">
                <a16:creationId xmlns:a16="http://schemas.microsoft.com/office/drawing/2014/main" id="{D960A1FA-233F-CAC2-F6AF-1D8EC6BF4314}"/>
              </a:ext>
            </a:extLst>
          </p:cNvPr>
          <p:cNvPicPr>
            <a:picLocks noChangeAspect="1"/>
          </p:cNvPicPr>
          <p:nvPr/>
        </p:nvPicPr>
        <p:blipFill>
          <a:blip r:embed="rId3"/>
          <a:stretch>
            <a:fillRect/>
          </a:stretch>
        </p:blipFill>
        <p:spPr>
          <a:xfrm>
            <a:off x="2067339" y="2592930"/>
            <a:ext cx="13437702" cy="6080369"/>
          </a:xfrm>
          <a:prstGeom prst="rect">
            <a:avLst/>
          </a:prstGeom>
        </p:spPr>
      </p:pic>
      <p:sp>
        <p:nvSpPr>
          <p:cNvPr id="3" name="Rectangle 2"/>
          <p:cNvSpPr/>
          <p:nvPr/>
        </p:nvSpPr>
        <p:spPr>
          <a:xfrm>
            <a:off x="2456597" y="6987654"/>
            <a:ext cx="13048444" cy="1351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065594" y="6727315"/>
            <a:ext cx="13048444" cy="1351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4"/>
          <a:srcRect l="1613" t="64355" r="52096" b="26711"/>
          <a:stretch/>
        </p:blipFill>
        <p:spPr>
          <a:xfrm>
            <a:off x="2205369" y="6983941"/>
            <a:ext cx="13550900" cy="817340"/>
          </a:xfrm>
          <a:prstGeom prst="rect">
            <a:avLst/>
          </a:prstGeom>
        </p:spPr>
      </p:pic>
      <p:sp>
        <p:nvSpPr>
          <p:cNvPr id="10" name="Rectangle 9"/>
          <p:cNvSpPr/>
          <p:nvPr/>
        </p:nvSpPr>
        <p:spPr>
          <a:xfrm>
            <a:off x="2067339" y="8078443"/>
            <a:ext cx="13437702" cy="756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8">
            <a:extLst>
              <a:ext uri="{FF2B5EF4-FFF2-40B4-BE49-F238E27FC236}">
                <a16:creationId xmlns:a16="http://schemas.microsoft.com/office/drawing/2014/main" id="{07483933-4A14-C0C7-AF58-D171E53DCC34}"/>
              </a:ext>
            </a:extLst>
          </p:cNvPr>
          <p:cNvSpPr txBox="1"/>
          <p:nvPr/>
        </p:nvSpPr>
        <p:spPr>
          <a:xfrm>
            <a:off x="9072123" y="8183856"/>
            <a:ext cx="8243454" cy="584775"/>
          </a:xfrm>
          <a:prstGeom prst="rect">
            <a:avLst/>
          </a:prstGeom>
          <a:noFill/>
        </p:spPr>
        <p:txBody>
          <a:bodyPr wrap="square" rtlCol="0">
            <a:spAutoFit/>
          </a:bodyPr>
          <a:lstStyle/>
          <a:p>
            <a:r>
              <a:rPr lang="en-US" sz="3200" b="1" dirty="0"/>
              <a:t>Primary endpoint: event-free survival </a:t>
            </a:r>
          </a:p>
        </p:txBody>
      </p:sp>
    </p:spTree>
    <p:extLst>
      <p:ext uri="{BB962C8B-B14F-4D97-AF65-F5344CB8AC3E}">
        <p14:creationId xmlns:p14="http://schemas.microsoft.com/office/powerpoint/2010/main" val="2043905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88DB8B-4E5D-B190-9279-C3F48A1F608A}"/>
              </a:ext>
            </a:extLst>
          </p:cNvPr>
          <p:cNvSpPr>
            <a:spLocks noGrp="1"/>
          </p:cNvSpPr>
          <p:nvPr>
            <p:ph type="body" sz="quarter" idx="10"/>
          </p:nvPr>
        </p:nvSpPr>
        <p:spPr>
          <a:xfrm>
            <a:off x="1439999" y="1080000"/>
            <a:ext cx="15581909" cy="1005078"/>
          </a:xfrm>
        </p:spPr>
        <p:txBody>
          <a:bodyPr/>
          <a:lstStyle/>
          <a:p>
            <a:r>
              <a:rPr lang="fr-FR" dirty="0" err="1"/>
              <a:t>Continuous</a:t>
            </a:r>
            <a:r>
              <a:rPr lang="fr-FR" dirty="0"/>
              <a:t> </a:t>
            </a:r>
            <a:r>
              <a:rPr lang="fr-FR" dirty="0" err="1"/>
              <a:t>superiority</a:t>
            </a:r>
            <a:r>
              <a:rPr lang="fr-FR" dirty="0"/>
              <a:t> for neoadjuvant over adjuvant in </a:t>
            </a:r>
            <a:r>
              <a:rPr lang="fr-FR" dirty="0" err="1"/>
              <a:t>event</a:t>
            </a:r>
            <a:r>
              <a:rPr lang="fr-FR" dirty="0"/>
              <a:t>-free survival</a:t>
            </a:r>
          </a:p>
        </p:txBody>
      </p:sp>
      <p:sp>
        <p:nvSpPr>
          <p:cNvPr id="7" name="TextBox 7">
            <a:extLst>
              <a:ext uri="{FF2B5EF4-FFF2-40B4-BE49-F238E27FC236}">
                <a16:creationId xmlns:a16="http://schemas.microsoft.com/office/drawing/2014/main" id="{98D46A3A-FBB7-8D29-A7F3-43BC773B5501}"/>
              </a:ext>
            </a:extLst>
          </p:cNvPr>
          <p:cNvSpPr txBox="1"/>
          <p:nvPr/>
        </p:nvSpPr>
        <p:spPr>
          <a:xfrm>
            <a:off x="13602932" y="2613047"/>
            <a:ext cx="4904510" cy="400110"/>
          </a:xfrm>
          <a:prstGeom prst="rect">
            <a:avLst/>
          </a:prstGeom>
          <a:noFill/>
        </p:spPr>
        <p:txBody>
          <a:bodyPr wrap="square" rtlCol="0">
            <a:spAutoFit/>
          </a:bodyPr>
          <a:lstStyle/>
          <a:p>
            <a:r>
              <a:rPr lang="en-US" sz="2000" i="1" dirty="0"/>
              <a:t>Median follow-up: 36.01 months</a:t>
            </a:r>
          </a:p>
        </p:txBody>
      </p:sp>
      <p:sp>
        <p:nvSpPr>
          <p:cNvPr id="8" name="Espace réservé du texte 3">
            <a:extLst>
              <a:ext uri="{FF2B5EF4-FFF2-40B4-BE49-F238E27FC236}">
                <a16:creationId xmlns:a16="http://schemas.microsoft.com/office/drawing/2014/main" id="{212D05D2-FF9C-D3F9-2AD5-5A44A10D76DE}"/>
              </a:ext>
            </a:extLst>
          </p:cNvPr>
          <p:cNvSpPr>
            <a:spLocks noGrp="1"/>
          </p:cNvSpPr>
          <p:nvPr>
            <p:ph type="body" sz="quarter" idx="12"/>
          </p:nvPr>
        </p:nvSpPr>
        <p:spPr/>
        <p:txBody>
          <a:bodyPr/>
          <a:lstStyle/>
          <a:p>
            <a:r>
              <a:rPr lang="fr-FR" dirty="0"/>
              <a:t>Sonja J. Witteveen</a:t>
            </a:r>
          </a:p>
        </p:txBody>
      </p:sp>
      <p:pic>
        <p:nvPicPr>
          <p:cNvPr id="3" name="Afbeelding 2">
            <a:extLst>
              <a:ext uri="{FF2B5EF4-FFF2-40B4-BE49-F238E27FC236}">
                <a16:creationId xmlns:a16="http://schemas.microsoft.com/office/drawing/2014/main" id="{7683F4E6-0925-8790-D7D7-3C3472173B2E}"/>
              </a:ext>
            </a:extLst>
          </p:cNvPr>
          <p:cNvPicPr>
            <a:picLocks noChangeAspect="1"/>
          </p:cNvPicPr>
          <p:nvPr/>
        </p:nvPicPr>
        <p:blipFill>
          <a:blip r:embed="rId3"/>
          <a:stretch>
            <a:fillRect/>
          </a:stretch>
        </p:blipFill>
        <p:spPr>
          <a:xfrm>
            <a:off x="3721100" y="2959100"/>
            <a:ext cx="10661650" cy="6434755"/>
          </a:xfrm>
          <a:prstGeom prst="rect">
            <a:avLst/>
          </a:prstGeom>
        </p:spPr>
      </p:pic>
    </p:spTree>
    <p:extLst>
      <p:ext uri="{BB962C8B-B14F-4D97-AF65-F5344CB8AC3E}">
        <p14:creationId xmlns:p14="http://schemas.microsoft.com/office/powerpoint/2010/main" val="3211911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17417-D2A7-2F5D-1E65-780BDF959D8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69F4918-1B8D-FF9A-CF27-0B07E2CE4845}"/>
              </a:ext>
            </a:extLst>
          </p:cNvPr>
          <p:cNvSpPr>
            <a:spLocks noGrp="1"/>
          </p:cNvSpPr>
          <p:nvPr>
            <p:ph type="body" sz="quarter" idx="10"/>
          </p:nvPr>
        </p:nvSpPr>
        <p:spPr>
          <a:xfrm>
            <a:off x="1440000" y="1080000"/>
            <a:ext cx="15705000" cy="1005078"/>
          </a:xfrm>
        </p:spPr>
        <p:txBody>
          <a:bodyPr/>
          <a:lstStyle/>
          <a:p>
            <a:r>
              <a:rPr lang="fr-FR" dirty="0"/>
              <a:t>Neoadjuvant remains superior over adjuvant in distant metastasis-free survival</a:t>
            </a:r>
          </a:p>
        </p:txBody>
      </p:sp>
      <p:sp>
        <p:nvSpPr>
          <p:cNvPr id="7" name="Espace réservé du texte 3">
            <a:extLst>
              <a:ext uri="{FF2B5EF4-FFF2-40B4-BE49-F238E27FC236}">
                <a16:creationId xmlns:a16="http://schemas.microsoft.com/office/drawing/2014/main" id="{741177B5-09DF-27DA-B46D-530D220804F2}"/>
              </a:ext>
            </a:extLst>
          </p:cNvPr>
          <p:cNvSpPr>
            <a:spLocks noGrp="1"/>
          </p:cNvSpPr>
          <p:nvPr>
            <p:ph type="body" sz="quarter" idx="12"/>
          </p:nvPr>
        </p:nvSpPr>
        <p:spPr/>
        <p:txBody>
          <a:bodyPr/>
          <a:lstStyle/>
          <a:p>
            <a:r>
              <a:rPr lang="fr-FR" dirty="0"/>
              <a:t>Sonja J. Witteveen</a:t>
            </a:r>
          </a:p>
        </p:txBody>
      </p:sp>
      <p:pic>
        <p:nvPicPr>
          <p:cNvPr id="3" name="Afbeelding 2">
            <a:extLst>
              <a:ext uri="{FF2B5EF4-FFF2-40B4-BE49-F238E27FC236}">
                <a16:creationId xmlns:a16="http://schemas.microsoft.com/office/drawing/2014/main" id="{C410504E-8552-7721-83FD-CA1D84660B92}"/>
              </a:ext>
            </a:extLst>
          </p:cNvPr>
          <p:cNvPicPr>
            <a:picLocks noChangeAspect="1"/>
          </p:cNvPicPr>
          <p:nvPr/>
        </p:nvPicPr>
        <p:blipFill>
          <a:blip r:embed="rId3"/>
          <a:stretch>
            <a:fillRect/>
          </a:stretch>
        </p:blipFill>
        <p:spPr>
          <a:xfrm>
            <a:off x="3771106" y="3054350"/>
            <a:ext cx="10706894" cy="6462062"/>
          </a:xfrm>
          <a:prstGeom prst="rect">
            <a:avLst/>
          </a:prstGeom>
        </p:spPr>
      </p:pic>
    </p:spTree>
    <p:extLst>
      <p:ext uri="{BB962C8B-B14F-4D97-AF65-F5344CB8AC3E}">
        <p14:creationId xmlns:p14="http://schemas.microsoft.com/office/powerpoint/2010/main" val="4224769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0E5B-E8C5-FB20-5AFD-853A190804CF}"/>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F864C5B-47C2-C1E0-BED9-7B8D3BBC98DC}"/>
              </a:ext>
            </a:extLst>
          </p:cNvPr>
          <p:cNvSpPr>
            <a:spLocks noGrp="1"/>
          </p:cNvSpPr>
          <p:nvPr>
            <p:ph type="body" sz="quarter" idx="10"/>
          </p:nvPr>
        </p:nvSpPr>
        <p:spPr>
          <a:xfrm>
            <a:off x="1440000" y="1080000"/>
            <a:ext cx="17039770" cy="1005078"/>
          </a:xfrm>
        </p:spPr>
        <p:txBody>
          <a:bodyPr/>
          <a:lstStyle/>
          <a:p>
            <a:r>
              <a:rPr lang="fr-FR" dirty="0"/>
              <a:t>pCR has an excellent outcome in </a:t>
            </a:r>
            <a:r>
              <a:rPr lang="fr-FR" dirty="0" err="1"/>
              <a:t>recurrence</a:t>
            </a:r>
            <a:r>
              <a:rPr lang="fr-FR" dirty="0"/>
              <a:t>-free and distant metastasis-free survival</a:t>
            </a:r>
          </a:p>
        </p:txBody>
      </p:sp>
      <p:sp>
        <p:nvSpPr>
          <p:cNvPr id="4" name="Espace réservé du texte 3">
            <a:extLst>
              <a:ext uri="{FF2B5EF4-FFF2-40B4-BE49-F238E27FC236}">
                <a16:creationId xmlns:a16="http://schemas.microsoft.com/office/drawing/2014/main" id="{067AC97E-FA6D-AFDF-E645-DF834CE18E97}"/>
              </a:ext>
            </a:extLst>
          </p:cNvPr>
          <p:cNvSpPr>
            <a:spLocks noGrp="1"/>
          </p:cNvSpPr>
          <p:nvPr>
            <p:ph type="body" sz="quarter" idx="12"/>
          </p:nvPr>
        </p:nvSpPr>
        <p:spPr/>
        <p:txBody>
          <a:bodyPr/>
          <a:lstStyle/>
          <a:p>
            <a:r>
              <a:rPr lang="fr-FR" dirty="0"/>
              <a:t>Sonja J. Witteveen</a:t>
            </a:r>
          </a:p>
          <a:p>
            <a:endParaRPr lang="fr-FR" dirty="0"/>
          </a:p>
        </p:txBody>
      </p:sp>
      <p:sp>
        <p:nvSpPr>
          <p:cNvPr id="3" name="Tekstvak 2">
            <a:extLst>
              <a:ext uri="{FF2B5EF4-FFF2-40B4-BE49-F238E27FC236}">
                <a16:creationId xmlns:a16="http://schemas.microsoft.com/office/drawing/2014/main" id="{56D13134-BC7B-8E9A-76F5-20A68CC54352}"/>
              </a:ext>
            </a:extLst>
          </p:cNvPr>
          <p:cNvSpPr txBox="1"/>
          <p:nvPr/>
        </p:nvSpPr>
        <p:spPr>
          <a:xfrm>
            <a:off x="1244184" y="3163387"/>
            <a:ext cx="2463560" cy="369332"/>
          </a:xfrm>
          <a:prstGeom prst="rect">
            <a:avLst/>
          </a:prstGeom>
          <a:noFill/>
        </p:spPr>
        <p:txBody>
          <a:bodyPr wrap="none" rtlCol="0">
            <a:spAutoFit/>
          </a:bodyPr>
          <a:lstStyle/>
          <a:p>
            <a:r>
              <a:rPr lang="nl-NL" dirty="0" err="1"/>
              <a:t>Recurrence</a:t>
            </a:r>
            <a:r>
              <a:rPr lang="nl-NL" dirty="0"/>
              <a:t>-free survival</a:t>
            </a:r>
          </a:p>
        </p:txBody>
      </p:sp>
      <p:sp>
        <p:nvSpPr>
          <p:cNvPr id="5" name="Tekstvak 4">
            <a:extLst>
              <a:ext uri="{FF2B5EF4-FFF2-40B4-BE49-F238E27FC236}">
                <a16:creationId xmlns:a16="http://schemas.microsoft.com/office/drawing/2014/main" id="{F2C85800-4B99-5756-E574-14818D9A01D3}"/>
              </a:ext>
            </a:extLst>
          </p:cNvPr>
          <p:cNvSpPr txBox="1"/>
          <p:nvPr/>
        </p:nvSpPr>
        <p:spPr>
          <a:xfrm>
            <a:off x="10361077" y="3152099"/>
            <a:ext cx="3104504" cy="369332"/>
          </a:xfrm>
          <a:prstGeom prst="rect">
            <a:avLst/>
          </a:prstGeom>
          <a:noFill/>
        </p:spPr>
        <p:txBody>
          <a:bodyPr wrap="none" rtlCol="0">
            <a:spAutoFit/>
          </a:bodyPr>
          <a:lstStyle/>
          <a:p>
            <a:r>
              <a:rPr lang="nl-NL" dirty="0" err="1"/>
              <a:t>Distant</a:t>
            </a:r>
            <a:r>
              <a:rPr lang="nl-NL" dirty="0"/>
              <a:t> </a:t>
            </a:r>
            <a:r>
              <a:rPr lang="nl-NL" dirty="0" err="1"/>
              <a:t>metastasis</a:t>
            </a:r>
            <a:r>
              <a:rPr lang="nl-NL" dirty="0"/>
              <a:t>-free survival</a:t>
            </a:r>
          </a:p>
        </p:txBody>
      </p:sp>
      <p:sp>
        <p:nvSpPr>
          <p:cNvPr id="6" name="TextBox 4">
            <a:extLst>
              <a:ext uri="{FF2B5EF4-FFF2-40B4-BE49-F238E27FC236}">
                <a16:creationId xmlns:a16="http://schemas.microsoft.com/office/drawing/2014/main" id="{CDA3A59E-6D4E-BAE6-AD01-65E0136C6E5E}"/>
              </a:ext>
            </a:extLst>
          </p:cNvPr>
          <p:cNvSpPr txBox="1"/>
          <p:nvPr/>
        </p:nvSpPr>
        <p:spPr>
          <a:xfrm>
            <a:off x="1094289" y="8540043"/>
            <a:ext cx="16958183" cy="646331"/>
          </a:xfrm>
          <a:prstGeom prst="rect">
            <a:avLst/>
          </a:prstGeom>
          <a:noFill/>
        </p:spPr>
        <p:txBody>
          <a:bodyPr wrap="square" rtlCol="0">
            <a:spAutoFit/>
          </a:bodyPr>
          <a:lstStyle/>
          <a:p>
            <a:r>
              <a:rPr lang="en-US" i="1" dirty="0">
                <a:solidFill>
                  <a:srgbClr val="00305D"/>
                </a:solidFill>
              </a:rPr>
              <a:t>Distant metastasis-free survival is presented in this subgroup analysis as time from surgery until first distant metastasis or death due to melanoma or treatment, because the subgroups were based on pathological response which was not known before surgery. </a:t>
            </a:r>
          </a:p>
        </p:txBody>
      </p:sp>
      <p:pic>
        <p:nvPicPr>
          <p:cNvPr id="8" name="Afbeelding 7">
            <a:extLst>
              <a:ext uri="{FF2B5EF4-FFF2-40B4-BE49-F238E27FC236}">
                <a16:creationId xmlns:a16="http://schemas.microsoft.com/office/drawing/2014/main" id="{6BA3DE03-25F7-F4BA-200E-7CFC8C7AEAEB}"/>
              </a:ext>
            </a:extLst>
          </p:cNvPr>
          <p:cNvPicPr>
            <a:picLocks noChangeAspect="1"/>
          </p:cNvPicPr>
          <p:nvPr/>
        </p:nvPicPr>
        <p:blipFill>
          <a:blip r:embed="rId3"/>
          <a:stretch>
            <a:fillRect/>
          </a:stretch>
        </p:blipFill>
        <p:spPr>
          <a:xfrm>
            <a:off x="394480" y="3465239"/>
            <a:ext cx="8489102" cy="5022412"/>
          </a:xfrm>
          <a:prstGeom prst="rect">
            <a:avLst/>
          </a:prstGeom>
        </p:spPr>
      </p:pic>
      <p:pic>
        <p:nvPicPr>
          <p:cNvPr id="10" name="Afbeelding 9">
            <a:extLst>
              <a:ext uri="{FF2B5EF4-FFF2-40B4-BE49-F238E27FC236}">
                <a16:creationId xmlns:a16="http://schemas.microsoft.com/office/drawing/2014/main" id="{D33F623A-8302-A324-DE48-9E1FEEB0EDDC}"/>
              </a:ext>
            </a:extLst>
          </p:cNvPr>
          <p:cNvPicPr>
            <a:picLocks noChangeAspect="1"/>
          </p:cNvPicPr>
          <p:nvPr/>
        </p:nvPicPr>
        <p:blipFill>
          <a:blip r:embed="rId4"/>
          <a:stretch>
            <a:fillRect/>
          </a:stretch>
        </p:blipFill>
        <p:spPr>
          <a:xfrm>
            <a:off x="9417166" y="3577323"/>
            <a:ext cx="8452532" cy="4954932"/>
          </a:xfrm>
          <a:prstGeom prst="rect">
            <a:avLst/>
          </a:prstGeom>
        </p:spPr>
      </p:pic>
    </p:spTree>
    <p:extLst>
      <p:ext uri="{BB962C8B-B14F-4D97-AF65-F5344CB8AC3E}">
        <p14:creationId xmlns:p14="http://schemas.microsoft.com/office/powerpoint/2010/main" val="1124849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05648-BA01-25E5-8895-0DB72015E53C}"/>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3838FDD-F4E5-100E-3EF1-4A4D7E9FEE51}"/>
              </a:ext>
            </a:extLst>
          </p:cNvPr>
          <p:cNvSpPr>
            <a:spLocks noGrp="1"/>
          </p:cNvSpPr>
          <p:nvPr>
            <p:ph type="body" sz="quarter" idx="10"/>
          </p:nvPr>
        </p:nvSpPr>
        <p:spPr>
          <a:xfrm>
            <a:off x="1440000" y="1080000"/>
            <a:ext cx="14737846" cy="1005078"/>
          </a:xfrm>
        </p:spPr>
        <p:txBody>
          <a:bodyPr/>
          <a:lstStyle/>
          <a:p>
            <a:r>
              <a:rPr lang="fr-FR" dirty="0" err="1"/>
              <a:t>Neoadjuvant</a:t>
            </a:r>
            <a:r>
              <a:rPr lang="fr-FR" dirty="0"/>
              <a:t> </a:t>
            </a:r>
            <a:r>
              <a:rPr lang="fr-FR" dirty="0" err="1"/>
              <a:t>remains</a:t>
            </a:r>
            <a:r>
              <a:rPr lang="fr-FR" dirty="0"/>
              <a:t> </a:t>
            </a:r>
            <a:r>
              <a:rPr lang="fr-FR" dirty="0" err="1"/>
              <a:t>superior</a:t>
            </a:r>
            <a:r>
              <a:rPr lang="fr-FR" dirty="0"/>
              <a:t> </a:t>
            </a:r>
            <a:r>
              <a:rPr lang="fr-FR" dirty="0" err="1"/>
              <a:t>regardless</a:t>
            </a:r>
            <a:r>
              <a:rPr lang="fr-FR" dirty="0"/>
              <a:t> of BRAF mutation </a:t>
            </a:r>
            <a:r>
              <a:rPr lang="fr-FR" dirty="0" err="1"/>
              <a:t>status</a:t>
            </a:r>
            <a:endParaRPr lang="fr-FR" dirty="0"/>
          </a:p>
        </p:txBody>
      </p:sp>
      <p:sp>
        <p:nvSpPr>
          <p:cNvPr id="8" name="Espace réservé du texte 3">
            <a:extLst>
              <a:ext uri="{FF2B5EF4-FFF2-40B4-BE49-F238E27FC236}">
                <a16:creationId xmlns:a16="http://schemas.microsoft.com/office/drawing/2014/main" id="{28989114-A80A-BB8E-DE57-8703C5945898}"/>
              </a:ext>
            </a:extLst>
          </p:cNvPr>
          <p:cNvSpPr>
            <a:spLocks noGrp="1"/>
          </p:cNvSpPr>
          <p:nvPr>
            <p:ph type="body" sz="quarter" idx="12"/>
          </p:nvPr>
        </p:nvSpPr>
        <p:spPr/>
        <p:txBody>
          <a:bodyPr/>
          <a:lstStyle/>
          <a:p>
            <a:r>
              <a:rPr lang="fr-FR" dirty="0"/>
              <a:t>Sonja J. Witteveen</a:t>
            </a:r>
          </a:p>
        </p:txBody>
      </p:sp>
      <p:sp>
        <p:nvSpPr>
          <p:cNvPr id="9" name="TextBox 8">
            <a:extLst>
              <a:ext uri="{FF2B5EF4-FFF2-40B4-BE49-F238E27FC236}">
                <a16:creationId xmlns:a16="http://schemas.microsoft.com/office/drawing/2014/main" id="{07483933-4A14-C0C7-AF58-D171E53DCC34}"/>
              </a:ext>
            </a:extLst>
          </p:cNvPr>
          <p:cNvSpPr txBox="1"/>
          <p:nvPr/>
        </p:nvSpPr>
        <p:spPr>
          <a:xfrm>
            <a:off x="10638971" y="8653991"/>
            <a:ext cx="8243454" cy="584775"/>
          </a:xfrm>
          <a:prstGeom prst="rect">
            <a:avLst/>
          </a:prstGeom>
          <a:noFill/>
        </p:spPr>
        <p:txBody>
          <a:bodyPr wrap="square" rtlCol="0">
            <a:spAutoFit/>
          </a:bodyPr>
          <a:lstStyle/>
          <a:p>
            <a:r>
              <a:rPr lang="en-US" sz="3200" b="1" dirty="0"/>
              <a:t>BRAF V600 E vs K poster #2099P</a:t>
            </a:r>
          </a:p>
        </p:txBody>
      </p:sp>
      <p:pic>
        <p:nvPicPr>
          <p:cNvPr id="3" name="Afbeelding 2">
            <a:extLst>
              <a:ext uri="{FF2B5EF4-FFF2-40B4-BE49-F238E27FC236}">
                <a16:creationId xmlns:a16="http://schemas.microsoft.com/office/drawing/2014/main" id="{2632F9AD-50B9-E79B-FDA6-BC5B1EEF0C5A}"/>
              </a:ext>
            </a:extLst>
          </p:cNvPr>
          <p:cNvPicPr>
            <a:picLocks noChangeAspect="1"/>
          </p:cNvPicPr>
          <p:nvPr/>
        </p:nvPicPr>
        <p:blipFill>
          <a:blip r:embed="rId3"/>
          <a:stretch>
            <a:fillRect/>
          </a:stretch>
        </p:blipFill>
        <p:spPr>
          <a:xfrm>
            <a:off x="9233208" y="3135560"/>
            <a:ext cx="8725696" cy="5266325"/>
          </a:xfrm>
          <a:prstGeom prst="rect">
            <a:avLst/>
          </a:prstGeom>
        </p:spPr>
      </p:pic>
      <p:pic>
        <p:nvPicPr>
          <p:cNvPr id="4" name="Afbeelding 3">
            <a:extLst>
              <a:ext uri="{FF2B5EF4-FFF2-40B4-BE49-F238E27FC236}">
                <a16:creationId xmlns:a16="http://schemas.microsoft.com/office/drawing/2014/main" id="{A7BED05B-2596-4DAE-0567-A3A9CB39EA09}"/>
              </a:ext>
            </a:extLst>
          </p:cNvPr>
          <p:cNvPicPr>
            <a:picLocks noChangeAspect="1"/>
          </p:cNvPicPr>
          <p:nvPr/>
        </p:nvPicPr>
        <p:blipFill>
          <a:blip r:embed="rId4"/>
          <a:stretch>
            <a:fillRect/>
          </a:stretch>
        </p:blipFill>
        <p:spPr>
          <a:xfrm>
            <a:off x="278914" y="3135560"/>
            <a:ext cx="8725694" cy="5266324"/>
          </a:xfrm>
          <a:prstGeom prst="rect">
            <a:avLst/>
          </a:prstGeom>
        </p:spPr>
      </p:pic>
      <p:sp>
        <p:nvSpPr>
          <p:cNvPr id="5" name="Tekstvak 4">
            <a:extLst>
              <a:ext uri="{FF2B5EF4-FFF2-40B4-BE49-F238E27FC236}">
                <a16:creationId xmlns:a16="http://schemas.microsoft.com/office/drawing/2014/main" id="{25F2EC0B-B594-0EFB-95C4-530850C68EBA}"/>
              </a:ext>
            </a:extLst>
          </p:cNvPr>
          <p:cNvSpPr txBox="1"/>
          <p:nvPr/>
        </p:nvSpPr>
        <p:spPr>
          <a:xfrm>
            <a:off x="1132674" y="3163389"/>
            <a:ext cx="1531188" cy="369332"/>
          </a:xfrm>
          <a:prstGeom prst="rect">
            <a:avLst/>
          </a:prstGeom>
          <a:solidFill>
            <a:schemeClr val="bg1"/>
          </a:solidFill>
        </p:spPr>
        <p:txBody>
          <a:bodyPr wrap="none" rtlCol="0">
            <a:spAutoFit/>
          </a:bodyPr>
          <a:lstStyle/>
          <a:p>
            <a:r>
              <a:rPr lang="nl-NL" dirty="0"/>
              <a:t>BRAF V600E/K</a:t>
            </a:r>
          </a:p>
        </p:txBody>
      </p:sp>
      <p:sp>
        <p:nvSpPr>
          <p:cNvPr id="7" name="Tekstvak 6">
            <a:extLst>
              <a:ext uri="{FF2B5EF4-FFF2-40B4-BE49-F238E27FC236}">
                <a16:creationId xmlns:a16="http://schemas.microsoft.com/office/drawing/2014/main" id="{69801432-D117-1DB6-B33E-F95BB425806E}"/>
              </a:ext>
            </a:extLst>
          </p:cNvPr>
          <p:cNvSpPr txBox="1"/>
          <p:nvPr/>
        </p:nvSpPr>
        <p:spPr>
          <a:xfrm>
            <a:off x="10116839" y="3135560"/>
            <a:ext cx="2316660" cy="369332"/>
          </a:xfrm>
          <a:prstGeom prst="rect">
            <a:avLst/>
          </a:prstGeom>
          <a:solidFill>
            <a:schemeClr val="bg1"/>
          </a:solidFill>
        </p:spPr>
        <p:txBody>
          <a:bodyPr wrap="none" rtlCol="0">
            <a:spAutoFit/>
          </a:bodyPr>
          <a:lstStyle/>
          <a:p>
            <a:r>
              <a:rPr lang="nl-NL" dirty="0"/>
              <a:t>BRAF wildtype &amp; </a:t>
            </a:r>
            <a:r>
              <a:rPr lang="nl-NL" dirty="0" err="1"/>
              <a:t>other</a:t>
            </a:r>
            <a:endParaRPr lang="nl-NL" dirty="0"/>
          </a:p>
        </p:txBody>
      </p:sp>
    </p:spTree>
    <p:extLst>
      <p:ext uri="{BB962C8B-B14F-4D97-AF65-F5344CB8AC3E}">
        <p14:creationId xmlns:p14="http://schemas.microsoft.com/office/powerpoint/2010/main" val="71781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39C10-8662-4184-F7BB-C51D345566F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CEE282BD-E53A-6A7E-2F3B-E44048E7E7CB}"/>
              </a:ext>
            </a:extLst>
          </p:cNvPr>
          <p:cNvPicPr>
            <a:picLocks noChangeAspect="1"/>
          </p:cNvPicPr>
          <p:nvPr/>
        </p:nvPicPr>
        <p:blipFill>
          <a:blip r:embed="rId3"/>
          <a:stretch>
            <a:fillRect/>
          </a:stretch>
        </p:blipFill>
        <p:spPr>
          <a:xfrm>
            <a:off x="185723" y="3590273"/>
            <a:ext cx="8164361" cy="4763566"/>
          </a:xfrm>
          <a:prstGeom prst="rect">
            <a:avLst/>
          </a:prstGeom>
        </p:spPr>
      </p:pic>
      <p:sp>
        <p:nvSpPr>
          <p:cNvPr id="2" name="Espace réservé du texte 1">
            <a:extLst>
              <a:ext uri="{FF2B5EF4-FFF2-40B4-BE49-F238E27FC236}">
                <a16:creationId xmlns:a16="http://schemas.microsoft.com/office/drawing/2014/main" id="{A60ADE3D-336B-34D0-EDAB-8FD8F63A1D20}"/>
              </a:ext>
            </a:extLst>
          </p:cNvPr>
          <p:cNvSpPr>
            <a:spLocks noGrp="1"/>
          </p:cNvSpPr>
          <p:nvPr>
            <p:ph type="body" sz="quarter" idx="10"/>
          </p:nvPr>
        </p:nvSpPr>
        <p:spPr>
          <a:xfrm>
            <a:off x="1440000" y="1080000"/>
            <a:ext cx="15810508" cy="1005078"/>
          </a:xfrm>
        </p:spPr>
        <p:txBody>
          <a:bodyPr/>
          <a:lstStyle/>
          <a:p>
            <a:r>
              <a:rPr lang="fr-FR" dirty="0"/>
              <a:t>Adjuvant </a:t>
            </a:r>
            <a:r>
              <a:rPr lang="fr-FR" dirty="0" err="1"/>
              <a:t>seems</a:t>
            </a:r>
            <a:r>
              <a:rPr lang="fr-FR" dirty="0"/>
              <a:t> to not </a:t>
            </a:r>
            <a:r>
              <a:rPr lang="fr-FR" dirty="0" err="1"/>
              <a:t>add</a:t>
            </a:r>
            <a:r>
              <a:rPr lang="fr-FR" dirty="0"/>
              <a:t> </a:t>
            </a:r>
            <a:r>
              <a:rPr lang="fr-FR" dirty="0" err="1"/>
              <a:t>clinical</a:t>
            </a:r>
            <a:r>
              <a:rPr lang="fr-FR" dirty="0"/>
              <a:t> </a:t>
            </a:r>
            <a:r>
              <a:rPr lang="fr-FR" dirty="0" err="1"/>
              <a:t>benefit</a:t>
            </a:r>
            <a:r>
              <a:rPr lang="fr-FR" dirty="0"/>
              <a:t> in non-MPR patients</a:t>
            </a:r>
          </a:p>
        </p:txBody>
      </p:sp>
      <p:sp>
        <p:nvSpPr>
          <p:cNvPr id="4" name="Espace réservé du texte 3">
            <a:extLst>
              <a:ext uri="{FF2B5EF4-FFF2-40B4-BE49-F238E27FC236}">
                <a16:creationId xmlns:a16="http://schemas.microsoft.com/office/drawing/2014/main" id="{3156E8F5-C694-6C90-B908-F98500CC1722}"/>
              </a:ext>
            </a:extLst>
          </p:cNvPr>
          <p:cNvSpPr>
            <a:spLocks noGrp="1"/>
          </p:cNvSpPr>
          <p:nvPr>
            <p:ph type="body" sz="quarter" idx="12"/>
          </p:nvPr>
        </p:nvSpPr>
        <p:spPr/>
        <p:txBody>
          <a:bodyPr/>
          <a:lstStyle/>
          <a:p>
            <a:r>
              <a:rPr lang="fr-FR" dirty="0"/>
              <a:t>Sonja J. Witteveen</a:t>
            </a:r>
          </a:p>
          <a:p>
            <a:endParaRPr lang="fr-FR" dirty="0"/>
          </a:p>
        </p:txBody>
      </p:sp>
      <p:sp>
        <p:nvSpPr>
          <p:cNvPr id="47" name="TextBox 4">
            <a:extLst>
              <a:ext uri="{FF2B5EF4-FFF2-40B4-BE49-F238E27FC236}">
                <a16:creationId xmlns:a16="http://schemas.microsoft.com/office/drawing/2014/main" id="{B6A100C7-115C-CCBA-1398-C92289C86187}"/>
              </a:ext>
            </a:extLst>
          </p:cNvPr>
          <p:cNvSpPr txBox="1"/>
          <p:nvPr/>
        </p:nvSpPr>
        <p:spPr>
          <a:xfrm>
            <a:off x="1094289" y="8473137"/>
            <a:ext cx="16958183" cy="646331"/>
          </a:xfrm>
          <a:prstGeom prst="rect">
            <a:avLst/>
          </a:prstGeom>
          <a:noFill/>
        </p:spPr>
        <p:txBody>
          <a:bodyPr wrap="square" rtlCol="0">
            <a:spAutoFit/>
          </a:bodyPr>
          <a:lstStyle/>
          <a:p>
            <a:r>
              <a:rPr lang="en-US" i="1" dirty="0">
                <a:solidFill>
                  <a:srgbClr val="00305D"/>
                </a:solidFill>
              </a:rPr>
              <a:t>In the </a:t>
            </a:r>
            <a:r>
              <a:rPr lang="en-US" i="1" dirty="0" err="1">
                <a:solidFill>
                  <a:srgbClr val="00305D"/>
                </a:solidFill>
              </a:rPr>
              <a:t>neoadjuvant</a:t>
            </a:r>
            <a:r>
              <a:rPr lang="en-US" i="1" dirty="0">
                <a:solidFill>
                  <a:srgbClr val="00305D"/>
                </a:solidFill>
              </a:rPr>
              <a:t> arm, patients with </a:t>
            </a:r>
            <a:r>
              <a:rPr lang="en-US" i="1" dirty="0" err="1">
                <a:solidFill>
                  <a:srgbClr val="00305D"/>
                </a:solidFill>
              </a:rPr>
              <a:t>pPR</a:t>
            </a:r>
            <a:r>
              <a:rPr lang="en-US" i="1" dirty="0">
                <a:solidFill>
                  <a:srgbClr val="00305D"/>
                </a:solidFill>
              </a:rPr>
              <a:t> or </a:t>
            </a:r>
            <a:r>
              <a:rPr lang="en-US" i="1" dirty="0" err="1">
                <a:solidFill>
                  <a:srgbClr val="00305D"/>
                </a:solidFill>
              </a:rPr>
              <a:t>pNR</a:t>
            </a:r>
            <a:r>
              <a:rPr lang="en-US" i="1" dirty="0">
                <a:solidFill>
                  <a:srgbClr val="00305D"/>
                </a:solidFill>
              </a:rPr>
              <a:t> were intended to receive adjuvant </a:t>
            </a:r>
            <a:r>
              <a:rPr lang="en-US" i="1" dirty="0" err="1">
                <a:solidFill>
                  <a:srgbClr val="00305D"/>
                </a:solidFill>
              </a:rPr>
              <a:t>Dabrafenib</a:t>
            </a:r>
            <a:r>
              <a:rPr lang="en-US" i="1" dirty="0">
                <a:solidFill>
                  <a:srgbClr val="00305D"/>
                </a:solidFill>
              </a:rPr>
              <a:t> + </a:t>
            </a:r>
            <a:r>
              <a:rPr lang="en-US" i="1" dirty="0" err="1">
                <a:solidFill>
                  <a:srgbClr val="00305D"/>
                </a:solidFill>
              </a:rPr>
              <a:t>Trametinib</a:t>
            </a:r>
            <a:r>
              <a:rPr lang="en-US" i="1" dirty="0">
                <a:solidFill>
                  <a:srgbClr val="00305D"/>
                </a:solidFill>
              </a:rPr>
              <a:t> (Dab/Tram) in case of a BRAF</a:t>
            </a:r>
            <a:r>
              <a:rPr lang="en-US" baseline="30000" dirty="0">
                <a:solidFill>
                  <a:srgbClr val="00305D"/>
                </a:solidFill>
              </a:rPr>
              <a:t>V600E/K</a:t>
            </a:r>
            <a:r>
              <a:rPr lang="en-US" i="1" dirty="0">
                <a:solidFill>
                  <a:srgbClr val="00305D"/>
                </a:solidFill>
              </a:rPr>
              <a:t> mutated melanoma or adjuvant </a:t>
            </a:r>
            <a:r>
              <a:rPr lang="en-US" i="1" dirty="0" err="1">
                <a:solidFill>
                  <a:srgbClr val="00305D"/>
                </a:solidFill>
              </a:rPr>
              <a:t>nivolumab</a:t>
            </a:r>
            <a:r>
              <a:rPr lang="en-US" i="1" dirty="0">
                <a:solidFill>
                  <a:srgbClr val="00305D"/>
                </a:solidFill>
              </a:rPr>
              <a:t> in case of BRAF </a:t>
            </a:r>
            <a:r>
              <a:rPr lang="en-US" i="1" dirty="0" err="1">
                <a:solidFill>
                  <a:srgbClr val="00305D"/>
                </a:solidFill>
              </a:rPr>
              <a:t>wildtype</a:t>
            </a:r>
            <a:r>
              <a:rPr lang="en-US" i="1" dirty="0">
                <a:solidFill>
                  <a:srgbClr val="00305D"/>
                </a:solidFill>
              </a:rPr>
              <a:t> melanoma or a rare mutation. </a:t>
            </a:r>
          </a:p>
        </p:txBody>
      </p:sp>
      <p:pic>
        <p:nvPicPr>
          <p:cNvPr id="5" name="Afbeelding 4">
            <a:extLst>
              <a:ext uri="{FF2B5EF4-FFF2-40B4-BE49-F238E27FC236}">
                <a16:creationId xmlns:a16="http://schemas.microsoft.com/office/drawing/2014/main" id="{476B5E1B-4927-263B-7AF5-6403708571EE}"/>
              </a:ext>
            </a:extLst>
          </p:cNvPr>
          <p:cNvPicPr>
            <a:picLocks noChangeAspect="1"/>
          </p:cNvPicPr>
          <p:nvPr/>
        </p:nvPicPr>
        <p:blipFill>
          <a:blip r:embed="rId4"/>
          <a:stretch>
            <a:fillRect/>
          </a:stretch>
        </p:blipFill>
        <p:spPr>
          <a:xfrm>
            <a:off x="8494109" y="3590273"/>
            <a:ext cx="8231530" cy="4793656"/>
          </a:xfrm>
          <a:prstGeom prst="rect">
            <a:avLst/>
          </a:prstGeom>
        </p:spPr>
      </p:pic>
      <p:pic>
        <p:nvPicPr>
          <p:cNvPr id="8" name="Afbeelding 7">
            <a:extLst>
              <a:ext uri="{FF2B5EF4-FFF2-40B4-BE49-F238E27FC236}">
                <a16:creationId xmlns:a16="http://schemas.microsoft.com/office/drawing/2014/main" id="{4D215AA4-BA01-28C9-5F71-E567B9E44486}"/>
              </a:ext>
            </a:extLst>
          </p:cNvPr>
          <p:cNvPicPr>
            <a:picLocks noChangeAspect="1"/>
          </p:cNvPicPr>
          <p:nvPr/>
        </p:nvPicPr>
        <p:blipFill>
          <a:blip r:embed="rId5"/>
          <a:stretch>
            <a:fillRect/>
          </a:stretch>
        </p:blipFill>
        <p:spPr>
          <a:xfrm>
            <a:off x="14968685" y="2347107"/>
            <a:ext cx="2793857" cy="2062418"/>
          </a:xfrm>
          <a:prstGeom prst="rect">
            <a:avLst/>
          </a:prstGeom>
        </p:spPr>
      </p:pic>
      <p:sp>
        <p:nvSpPr>
          <p:cNvPr id="9" name="Tekstvak 8">
            <a:extLst>
              <a:ext uri="{FF2B5EF4-FFF2-40B4-BE49-F238E27FC236}">
                <a16:creationId xmlns:a16="http://schemas.microsoft.com/office/drawing/2014/main" id="{2D68B32F-9304-9D32-45CE-B709DCB6D304}"/>
              </a:ext>
            </a:extLst>
          </p:cNvPr>
          <p:cNvSpPr txBox="1"/>
          <p:nvPr/>
        </p:nvSpPr>
        <p:spPr>
          <a:xfrm>
            <a:off x="1199580" y="3297201"/>
            <a:ext cx="3963970" cy="369332"/>
          </a:xfrm>
          <a:prstGeom prst="rect">
            <a:avLst/>
          </a:prstGeom>
          <a:noFill/>
        </p:spPr>
        <p:txBody>
          <a:bodyPr wrap="none" rtlCol="0">
            <a:spAutoFit/>
          </a:bodyPr>
          <a:lstStyle/>
          <a:p>
            <a:r>
              <a:rPr lang="nl-NL" dirty="0" err="1"/>
              <a:t>Recurrence</a:t>
            </a:r>
            <a:r>
              <a:rPr lang="nl-NL" dirty="0"/>
              <a:t>-free survival - BRAF V600E/K</a:t>
            </a:r>
          </a:p>
        </p:txBody>
      </p:sp>
      <p:sp>
        <p:nvSpPr>
          <p:cNvPr id="10" name="Tekstvak 9">
            <a:extLst>
              <a:ext uri="{FF2B5EF4-FFF2-40B4-BE49-F238E27FC236}">
                <a16:creationId xmlns:a16="http://schemas.microsoft.com/office/drawing/2014/main" id="{E732E148-EB81-EBBB-8B16-E398535E3275}"/>
              </a:ext>
            </a:extLst>
          </p:cNvPr>
          <p:cNvSpPr txBox="1"/>
          <p:nvPr/>
        </p:nvSpPr>
        <p:spPr>
          <a:xfrm>
            <a:off x="9682382" y="3297201"/>
            <a:ext cx="4771884" cy="369332"/>
          </a:xfrm>
          <a:prstGeom prst="rect">
            <a:avLst/>
          </a:prstGeom>
          <a:noFill/>
        </p:spPr>
        <p:txBody>
          <a:bodyPr wrap="none" rtlCol="0">
            <a:spAutoFit/>
          </a:bodyPr>
          <a:lstStyle/>
          <a:p>
            <a:r>
              <a:rPr lang="nl-NL" dirty="0" err="1"/>
              <a:t>Recurrence</a:t>
            </a:r>
            <a:r>
              <a:rPr lang="nl-NL" dirty="0"/>
              <a:t>-free survival - BRAF wildtype &amp; </a:t>
            </a:r>
            <a:r>
              <a:rPr lang="nl-NL" dirty="0" err="1"/>
              <a:t>other</a:t>
            </a:r>
            <a:endParaRPr lang="nl-NL" dirty="0"/>
          </a:p>
        </p:txBody>
      </p:sp>
    </p:spTree>
    <p:extLst>
      <p:ext uri="{BB962C8B-B14F-4D97-AF65-F5344CB8AC3E}">
        <p14:creationId xmlns:p14="http://schemas.microsoft.com/office/powerpoint/2010/main" val="2907773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15858-CD90-122C-006C-51CD7A9EA6B4}"/>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CF5A59E-227B-6899-010B-3A09BE489297}"/>
              </a:ext>
            </a:extLst>
          </p:cNvPr>
          <p:cNvPicPr>
            <a:picLocks noChangeAspect="1"/>
          </p:cNvPicPr>
          <p:nvPr/>
        </p:nvPicPr>
        <p:blipFill>
          <a:blip r:embed="rId3"/>
          <a:stretch>
            <a:fillRect/>
          </a:stretch>
        </p:blipFill>
        <p:spPr>
          <a:xfrm>
            <a:off x="8466896" y="3565546"/>
            <a:ext cx="8293386" cy="4818297"/>
          </a:xfrm>
          <a:prstGeom prst="rect">
            <a:avLst/>
          </a:prstGeom>
        </p:spPr>
      </p:pic>
      <p:pic>
        <p:nvPicPr>
          <p:cNvPr id="13" name="Afbeelding 12">
            <a:extLst>
              <a:ext uri="{FF2B5EF4-FFF2-40B4-BE49-F238E27FC236}">
                <a16:creationId xmlns:a16="http://schemas.microsoft.com/office/drawing/2014/main" id="{00289FD3-A388-0D03-ECF1-734AADA300EA}"/>
              </a:ext>
            </a:extLst>
          </p:cNvPr>
          <p:cNvPicPr>
            <a:picLocks noChangeAspect="1"/>
          </p:cNvPicPr>
          <p:nvPr/>
        </p:nvPicPr>
        <p:blipFill>
          <a:blip r:embed="rId4"/>
          <a:stretch>
            <a:fillRect/>
          </a:stretch>
        </p:blipFill>
        <p:spPr>
          <a:xfrm>
            <a:off x="133816" y="3515420"/>
            <a:ext cx="8293386" cy="4890639"/>
          </a:xfrm>
          <a:prstGeom prst="rect">
            <a:avLst/>
          </a:prstGeom>
        </p:spPr>
      </p:pic>
      <p:sp>
        <p:nvSpPr>
          <p:cNvPr id="2" name="Espace réservé du texte 1">
            <a:extLst>
              <a:ext uri="{FF2B5EF4-FFF2-40B4-BE49-F238E27FC236}">
                <a16:creationId xmlns:a16="http://schemas.microsoft.com/office/drawing/2014/main" id="{086E5C87-51FD-CB81-30C3-70D16F54CAFC}"/>
              </a:ext>
            </a:extLst>
          </p:cNvPr>
          <p:cNvSpPr>
            <a:spLocks noGrp="1"/>
          </p:cNvSpPr>
          <p:nvPr>
            <p:ph type="body" sz="quarter" idx="10"/>
          </p:nvPr>
        </p:nvSpPr>
        <p:spPr>
          <a:xfrm>
            <a:off x="1440000" y="1080000"/>
            <a:ext cx="15810508" cy="1005078"/>
          </a:xfrm>
        </p:spPr>
        <p:txBody>
          <a:bodyPr/>
          <a:lstStyle/>
          <a:p>
            <a:r>
              <a:rPr lang="fr-FR" dirty="0"/>
              <a:t>Adjuvant </a:t>
            </a:r>
            <a:r>
              <a:rPr lang="fr-FR" dirty="0" err="1"/>
              <a:t>seems</a:t>
            </a:r>
            <a:r>
              <a:rPr lang="fr-FR" dirty="0"/>
              <a:t> to not </a:t>
            </a:r>
            <a:r>
              <a:rPr lang="fr-FR" dirty="0" err="1"/>
              <a:t>add</a:t>
            </a:r>
            <a:r>
              <a:rPr lang="fr-FR" dirty="0"/>
              <a:t> </a:t>
            </a:r>
            <a:r>
              <a:rPr lang="fr-FR" dirty="0" err="1"/>
              <a:t>clinical</a:t>
            </a:r>
            <a:r>
              <a:rPr lang="fr-FR" dirty="0"/>
              <a:t> </a:t>
            </a:r>
            <a:r>
              <a:rPr lang="fr-FR" dirty="0" err="1"/>
              <a:t>benefit</a:t>
            </a:r>
            <a:r>
              <a:rPr lang="fr-FR" dirty="0"/>
              <a:t> in non-MPR patients</a:t>
            </a:r>
          </a:p>
        </p:txBody>
      </p:sp>
      <p:sp>
        <p:nvSpPr>
          <p:cNvPr id="4" name="Espace réservé du texte 3">
            <a:extLst>
              <a:ext uri="{FF2B5EF4-FFF2-40B4-BE49-F238E27FC236}">
                <a16:creationId xmlns:a16="http://schemas.microsoft.com/office/drawing/2014/main" id="{68032E3A-342C-61CA-4F96-E03C92433A10}"/>
              </a:ext>
            </a:extLst>
          </p:cNvPr>
          <p:cNvSpPr>
            <a:spLocks noGrp="1"/>
          </p:cNvSpPr>
          <p:nvPr>
            <p:ph type="body" sz="quarter" idx="12"/>
          </p:nvPr>
        </p:nvSpPr>
        <p:spPr/>
        <p:txBody>
          <a:bodyPr/>
          <a:lstStyle/>
          <a:p>
            <a:r>
              <a:rPr lang="fr-FR" dirty="0"/>
              <a:t>Sonja J. Witteveen</a:t>
            </a:r>
          </a:p>
          <a:p>
            <a:endParaRPr lang="fr-FR" dirty="0"/>
          </a:p>
        </p:txBody>
      </p:sp>
      <p:sp>
        <p:nvSpPr>
          <p:cNvPr id="47" name="TextBox 4">
            <a:extLst>
              <a:ext uri="{FF2B5EF4-FFF2-40B4-BE49-F238E27FC236}">
                <a16:creationId xmlns:a16="http://schemas.microsoft.com/office/drawing/2014/main" id="{A59E81AC-9E1C-0B2E-0C7C-060F16FD8CAF}"/>
              </a:ext>
            </a:extLst>
          </p:cNvPr>
          <p:cNvSpPr txBox="1"/>
          <p:nvPr/>
        </p:nvSpPr>
        <p:spPr>
          <a:xfrm>
            <a:off x="1094289" y="8473137"/>
            <a:ext cx="16958183" cy="646331"/>
          </a:xfrm>
          <a:prstGeom prst="rect">
            <a:avLst/>
          </a:prstGeom>
          <a:noFill/>
        </p:spPr>
        <p:txBody>
          <a:bodyPr wrap="square" rtlCol="0">
            <a:spAutoFit/>
          </a:bodyPr>
          <a:lstStyle/>
          <a:p>
            <a:r>
              <a:rPr lang="en-US" i="1" dirty="0">
                <a:solidFill>
                  <a:srgbClr val="00305D"/>
                </a:solidFill>
              </a:rPr>
              <a:t>In the </a:t>
            </a:r>
            <a:r>
              <a:rPr lang="en-US" i="1" dirty="0" err="1">
                <a:solidFill>
                  <a:srgbClr val="00305D"/>
                </a:solidFill>
              </a:rPr>
              <a:t>neoadjuvant</a:t>
            </a:r>
            <a:r>
              <a:rPr lang="en-US" i="1" dirty="0">
                <a:solidFill>
                  <a:srgbClr val="00305D"/>
                </a:solidFill>
              </a:rPr>
              <a:t> arm, patients with </a:t>
            </a:r>
            <a:r>
              <a:rPr lang="en-US" i="1" dirty="0" err="1">
                <a:solidFill>
                  <a:srgbClr val="00305D"/>
                </a:solidFill>
              </a:rPr>
              <a:t>pPR</a:t>
            </a:r>
            <a:r>
              <a:rPr lang="en-US" i="1" dirty="0">
                <a:solidFill>
                  <a:srgbClr val="00305D"/>
                </a:solidFill>
              </a:rPr>
              <a:t> or </a:t>
            </a:r>
            <a:r>
              <a:rPr lang="en-US" i="1" dirty="0" err="1">
                <a:solidFill>
                  <a:srgbClr val="00305D"/>
                </a:solidFill>
              </a:rPr>
              <a:t>pNR</a:t>
            </a:r>
            <a:r>
              <a:rPr lang="en-US" i="1" dirty="0">
                <a:solidFill>
                  <a:srgbClr val="00305D"/>
                </a:solidFill>
              </a:rPr>
              <a:t> were intended to receive adjuvant </a:t>
            </a:r>
            <a:r>
              <a:rPr lang="en-US" i="1" dirty="0" err="1">
                <a:solidFill>
                  <a:srgbClr val="00305D"/>
                </a:solidFill>
              </a:rPr>
              <a:t>Dabrafenib</a:t>
            </a:r>
            <a:r>
              <a:rPr lang="en-US" i="1" dirty="0">
                <a:solidFill>
                  <a:srgbClr val="00305D"/>
                </a:solidFill>
              </a:rPr>
              <a:t> + </a:t>
            </a:r>
            <a:r>
              <a:rPr lang="en-US" i="1" dirty="0" err="1">
                <a:solidFill>
                  <a:srgbClr val="00305D"/>
                </a:solidFill>
              </a:rPr>
              <a:t>Trametinib</a:t>
            </a:r>
            <a:r>
              <a:rPr lang="en-US" i="1" dirty="0">
                <a:solidFill>
                  <a:srgbClr val="00305D"/>
                </a:solidFill>
              </a:rPr>
              <a:t> (Dab/Tram) in case of a BRAF</a:t>
            </a:r>
            <a:r>
              <a:rPr lang="en-US" baseline="30000" dirty="0">
                <a:solidFill>
                  <a:srgbClr val="00305D"/>
                </a:solidFill>
              </a:rPr>
              <a:t>V600E/K</a:t>
            </a:r>
            <a:r>
              <a:rPr lang="en-US" i="1" dirty="0">
                <a:solidFill>
                  <a:srgbClr val="00305D"/>
                </a:solidFill>
              </a:rPr>
              <a:t> mutated melanoma or adjuvant </a:t>
            </a:r>
            <a:r>
              <a:rPr lang="en-US" i="1" dirty="0" err="1">
                <a:solidFill>
                  <a:srgbClr val="00305D"/>
                </a:solidFill>
              </a:rPr>
              <a:t>nivolumab</a:t>
            </a:r>
            <a:r>
              <a:rPr lang="en-US" i="1" dirty="0">
                <a:solidFill>
                  <a:srgbClr val="00305D"/>
                </a:solidFill>
              </a:rPr>
              <a:t> in case of BRAF </a:t>
            </a:r>
            <a:r>
              <a:rPr lang="en-US" i="1" dirty="0" err="1">
                <a:solidFill>
                  <a:srgbClr val="00305D"/>
                </a:solidFill>
              </a:rPr>
              <a:t>wildtype</a:t>
            </a:r>
            <a:r>
              <a:rPr lang="en-US" i="1" dirty="0">
                <a:solidFill>
                  <a:srgbClr val="00305D"/>
                </a:solidFill>
              </a:rPr>
              <a:t> melanoma or a rare mutation. </a:t>
            </a:r>
          </a:p>
        </p:txBody>
      </p:sp>
      <p:pic>
        <p:nvPicPr>
          <p:cNvPr id="8" name="Afbeelding 7">
            <a:extLst>
              <a:ext uri="{FF2B5EF4-FFF2-40B4-BE49-F238E27FC236}">
                <a16:creationId xmlns:a16="http://schemas.microsoft.com/office/drawing/2014/main" id="{5CEF62BE-5E95-8F50-9175-99BB0CECAE5F}"/>
              </a:ext>
            </a:extLst>
          </p:cNvPr>
          <p:cNvPicPr>
            <a:picLocks noChangeAspect="1"/>
          </p:cNvPicPr>
          <p:nvPr/>
        </p:nvPicPr>
        <p:blipFill>
          <a:blip r:embed="rId5"/>
          <a:stretch>
            <a:fillRect/>
          </a:stretch>
        </p:blipFill>
        <p:spPr>
          <a:xfrm>
            <a:off x="14968685" y="2347107"/>
            <a:ext cx="2793857" cy="2062418"/>
          </a:xfrm>
          <a:prstGeom prst="rect">
            <a:avLst/>
          </a:prstGeom>
        </p:spPr>
      </p:pic>
      <p:sp>
        <p:nvSpPr>
          <p:cNvPr id="9" name="Tekstvak 8">
            <a:extLst>
              <a:ext uri="{FF2B5EF4-FFF2-40B4-BE49-F238E27FC236}">
                <a16:creationId xmlns:a16="http://schemas.microsoft.com/office/drawing/2014/main" id="{55C8E270-C01F-56C1-2CC5-623ADE352E7D}"/>
              </a:ext>
            </a:extLst>
          </p:cNvPr>
          <p:cNvSpPr txBox="1"/>
          <p:nvPr/>
        </p:nvSpPr>
        <p:spPr>
          <a:xfrm>
            <a:off x="976557" y="3297201"/>
            <a:ext cx="4627357" cy="369332"/>
          </a:xfrm>
          <a:prstGeom prst="rect">
            <a:avLst/>
          </a:prstGeom>
          <a:noFill/>
        </p:spPr>
        <p:txBody>
          <a:bodyPr wrap="none" rtlCol="0">
            <a:spAutoFit/>
          </a:bodyPr>
          <a:lstStyle/>
          <a:p>
            <a:r>
              <a:rPr lang="nl-NL" dirty="0" err="1"/>
              <a:t>Distant</a:t>
            </a:r>
            <a:r>
              <a:rPr lang="nl-NL" dirty="0"/>
              <a:t> </a:t>
            </a:r>
            <a:r>
              <a:rPr lang="nl-NL" dirty="0" err="1"/>
              <a:t>metastasis</a:t>
            </a:r>
            <a:r>
              <a:rPr lang="nl-NL" dirty="0"/>
              <a:t>-free survival - BRAF V600E/K</a:t>
            </a:r>
          </a:p>
        </p:txBody>
      </p:sp>
      <p:sp>
        <p:nvSpPr>
          <p:cNvPr id="10" name="Tekstvak 9">
            <a:extLst>
              <a:ext uri="{FF2B5EF4-FFF2-40B4-BE49-F238E27FC236}">
                <a16:creationId xmlns:a16="http://schemas.microsoft.com/office/drawing/2014/main" id="{50DA0031-8033-1DED-73B6-95F106B9CED3}"/>
              </a:ext>
            </a:extLst>
          </p:cNvPr>
          <p:cNvSpPr txBox="1"/>
          <p:nvPr/>
        </p:nvSpPr>
        <p:spPr>
          <a:xfrm>
            <a:off x="9303243" y="3297201"/>
            <a:ext cx="5527026" cy="369332"/>
          </a:xfrm>
          <a:prstGeom prst="rect">
            <a:avLst/>
          </a:prstGeom>
          <a:noFill/>
        </p:spPr>
        <p:txBody>
          <a:bodyPr wrap="none" rtlCol="0">
            <a:spAutoFit/>
          </a:bodyPr>
          <a:lstStyle/>
          <a:p>
            <a:r>
              <a:rPr lang="nl-NL" dirty="0" err="1"/>
              <a:t>Distant</a:t>
            </a:r>
            <a:r>
              <a:rPr lang="nl-NL" dirty="0"/>
              <a:t> </a:t>
            </a:r>
            <a:r>
              <a:rPr lang="nl-NL" dirty="0" err="1"/>
              <a:t>metastasis</a:t>
            </a:r>
            <a:r>
              <a:rPr lang="nl-NL" dirty="0"/>
              <a:t>-free survival - BRAF </a:t>
            </a:r>
            <a:r>
              <a:rPr lang="nl-NL" dirty="0" err="1"/>
              <a:t>wildetype</a:t>
            </a:r>
            <a:r>
              <a:rPr lang="nl-NL" dirty="0"/>
              <a:t> &amp; </a:t>
            </a:r>
            <a:r>
              <a:rPr lang="nl-NL" dirty="0" err="1"/>
              <a:t>other</a:t>
            </a:r>
            <a:endParaRPr lang="nl-NL" dirty="0"/>
          </a:p>
        </p:txBody>
      </p:sp>
    </p:spTree>
    <p:extLst>
      <p:ext uri="{BB962C8B-B14F-4D97-AF65-F5344CB8AC3E}">
        <p14:creationId xmlns:p14="http://schemas.microsoft.com/office/powerpoint/2010/main" val="2191947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1EE0F85-85A4-9E7F-ABE7-DB4CA7C16372}"/>
              </a:ext>
            </a:extLst>
          </p:cNvPr>
          <p:cNvSpPr>
            <a:spLocks noGrp="1"/>
          </p:cNvSpPr>
          <p:nvPr>
            <p:ph type="body" sz="quarter" idx="10"/>
          </p:nvPr>
        </p:nvSpPr>
        <p:spPr>
          <a:xfrm>
            <a:off x="1440000" y="1080000"/>
            <a:ext cx="11753850" cy="1005078"/>
          </a:xfrm>
        </p:spPr>
        <p:txBody>
          <a:bodyPr/>
          <a:lstStyle/>
          <a:p>
            <a:r>
              <a:rPr lang="fr-FR" dirty="0"/>
              <a:t>Summary</a:t>
            </a:r>
          </a:p>
        </p:txBody>
      </p:sp>
      <p:sp>
        <p:nvSpPr>
          <p:cNvPr id="3" name="Espace réservé du texte 2">
            <a:extLst>
              <a:ext uri="{FF2B5EF4-FFF2-40B4-BE49-F238E27FC236}">
                <a16:creationId xmlns:a16="http://schemas.microsoft.com/office/drawing/2014/main" id="{951F884C-FC94-3393-7499-8C35D9497988}"/>
              </a:ext>
            </a:extLst>
          </p:cNvPr>
          <p:cNvSpPr>
            <a:spLocks noGrp="1"/>
          </p:cNvSpPr>
          <p:nvPr>
            <p:ph type="body" sz="quarter" idx="12"/>
          </p:nvPr>
        </p:nvSpPr>
        <p:spPr/>
        <p:txBody>
          <a:bodyPr/>
          <a:lstStyle/>
          <a:p>
            <a:r>
              <a:rPr lang="fr-FR" dirty="0"/>
              <a:t>Sonja J. Witteveen</a:t>
            </a:r>
          </a:p>
        </p:txBody>
      </p:sp>
      <p:sp>
        <p:nvSpPr>
          <p:cNvPr id="4" name="Espace réservé du texte 3">
            <a:extLst>
              <a:ext uri="{FF2B5EF4-FFF2-40B4-BE49-F238E27FC236}">
                <a16:creationId xmlns:a16="http://schemas.microsoft.com/office/drawing/2014/main" id="{9B0A1113-3C21-DE0E-946A-029DDA19AFDE}"/>
              </a:ext>
            </a:extLst>
          </p:cNvPr>
          <p:cNvSpPr>
            <a:spLocks noGrp="1"/>
          </p:cNvSpPr>
          <p:nvPr>
            <p:ph type="body" sz="quarter" idx="13"/>
          </p:nvPr>
        </p:nvSpPr>
        <p:spPr>
          <a:xfrm>
            <a:off x="1428749" y="2565166"/>
            <a:ext cx="16053707" cy="4218047"/>
          </a:xfrm>
        </p:spPr>
        <p:txBody>
          <a:bodyPr/>
          <a:lstStyle/>
          <a:p>
            <a:pPr marL="571500" indent="-571500">
              <a:buFont typeface="Arial" panose="020B0604020202020204" pitchFamily="34" charset="0"/>
              <a:buChar char="•"/>
            </a:pPr>
            <a:r>
              <a:rPr lang="fr-FR" dirty="0"/>
              <a:t>At 3 </a:t>
            </a:r>
            <a:r>
              <a:rPr lang="fr-FR" dirty="0" err="1"/>
              <a:t>years</a:t>
            </a:r>
            <a:r>
              <a:rPr lang="fr-FR" dirty="0"/>
              <a:t>, the EFS and DMFS </a:t>
            </a:r>
            <a:r>
              <a:rPr lang="fr-FR" dirty="0" err="1"/>
              <a:t>remain</a:t>
            </a:r>
            <a:r>
              <a:rPr lang="fr-FR" dirty="0"/>
              <a:t> </a:t>
            </a:r>
            <a:r>
              <a:rPr lang="fr-FR" dirty="0" err="1"/>
              <a:t>superior</a:t>
            </a:r>
            <a:r>
              <a:rPr lang="fr-FR" dirty="0"/>
              <a:t> for </a:t>
            </a:r>
            <a:r>
              <a:rPr lang="fr-FR" dirty="0" err="1"/>
              <a:t>neoadjuvant</a:t>
            </a:r>
            <a:r>
              <a:rPr lang="fr-FR" dirty="0"/>
              <a:t> </a:t>
            </a:r>
            <a:r>
              <a:rPr lang="fr-FR" dirty="0" err="1"/>
              <a:t>with</a:t>
            </a:r>
            <a:r>
              <a:rPr lang="fr-FR" dirty="0"/>
              <a:t> </a:t>
            </a:r>
            <a:r>
              <a:rPr lang="fr-FR" dirty="0" err="1"/>
              <a:t>similar</a:t>
            </a:r>
            <a:r>
              <a:rPr lang="fr-FR" dirty="0"/>
              <a:t> HR </a:t>
            </a:r>
          </a:p>
          <a:p>
            <a:pPr marL="571500" indent="-571500">
              <a:buFont typeface="Arial" panose="020B0604020202020204" pitchFamily="34" charset="0"/>
              <a:buChar char="•"/>
            </a:pPr>
            <a:r>
              <a:rPr lang="fr-FR" dirty="0" err="1"/>
              <a:t>pCR</a:t>
            </a:r>
            <a:r>
              <a:rPr lang="fr-FR" dirty="0"/>
              <a:t> remains associated with an excellent </a:t>
            </a:r>
            <a:r>
              <a:rPr lang="fr-FR" dirty="0" err="1"/>
              <a:t>outcome</a:t>
            </a:r>
            <a:r>
              <a:rPr lang="fr-FR" dirty="0"/>
              <a:t>, </a:t>
            </a:r>
            <a:r>
              <a:rPr lang="fr-FR" dirty="0" err="1"/>
              <a:t>even</a:t>
            </a:r>
            <a:r>
              <a:rPr lang="fr-FR" dirty="0"/>
              <a:t> </a:t>
            </a:r>
            <a:r>
              <a:rPr lang="fr-FR" dirty="0" err="1"/>
              <a:t>without</a:t>
            </a:r>
            <a:r>
              <a:rPr lang="fr-FR" dirty="0"/>
              <a:t> adjuvant</a:t>
            </a:r>
          </a:p>
          <a:p>
            <a:pPr marL="571500" indent="-571500">
              <a:buFont typeface="Arial" panose="020B0604020202020204" pitchFamily="34" charset="0"/>
              <a:buChar char="•"/>
            </a:pPr>
            <a:r>
              <a:rPr lang="fr-FR" dirty="0"/>
              <a:t>Near-</a:t>
            </a:r>
            <a:r>
              <a:rPr lang="fr-FR" dirty="0" err="1"/>
              <a:t>pCR</a:t>
            </a:r>
            <a:r>
              <a:rPr lang="fr-FR" dirty="0"/>
              <a:t> patients have a worse outcome than in </a:t>
            </a:r>
            <a:r>
              <a:rPr lang="fr-FR" dirty="0" err="1"/>
              <a:t>previous</a:t>
            </a:r>
            <a:r>
              <a:rPr lang="fr-FR" dirty="0"/>
              <a:t> analyses</a:t>
            </a:r>
            <a:r>
              <a:rPr lang="fr-FR" baseline="30000" dirty="0"/>
              <a:t>1</a:t>
            </a:r>
          </a:p>
          <a:p>
            <a:pPr marL="571500" indent="-571500">
              <a:buFont typeface="Arial" panose="020B0604020202020204" pitchFamily="34" charset="0"/>
              <a:buChar char="•"/>
            </a:pPr>
            <a:r>
              <a:rPr lang="fr-FR" dirty="0" err="1"/>
              <a:t>Neoadjuvant</a:t>
            </a:r>
            <a:r>
              <a:rPr lang="fr-FR" dirty="0"/>
              <a:t> </a:t>
            </a:r>
            <a:r>
              <a:rPr lang="fr-FR" dirty="0" err="1"/>
              <a:t>is</a:t>
            </a:r>
            <a:r>
              <a:rPr lang="fr-FR" dirty="0"/>
              <a:t> </a:t>
            </a:r>
            <a:r>
              <a:rPr lang="fr-FR" dirty="0" err="1"/>
              <a:t>superior</a:t>
            </a:r>
            <a:r>
              <a:rPr lang="fr-FR" dirty="0"/>
              <a:t> </a:t>
            </a:r>
            <a:r>
              <a:rPr lang="fr-FR" dirty="0" err="1"/>
              <a:t>regardless</a:t>
            </a:r>
            <a:r>
              <a:rPr lang="fr-FR" dirty="0"/>
              <a:t> of BRAF mutation </a:t>
            </a:r>
            <a:r>
              <a:rPr lang="fr-FR" dirty="0" err="1"/>
              <a:t>status</a:t>
            </a:r>
            <a:endParaRPr lang="fr-FR" dirty="0"/>
          </a:p>
          <a:p>
            <a:pPr marL="571500" indent="-571500">
              <a:buFont typeface="Arial" panose="020B0604020202020204" pitchFamily="34" charset="0"/>
              <a:buChar char="•"/>
            </a:pPr>
            <a:r>
              <a:rPr lang="fr-FR" dirty="0"/>
              <a:t>Adjuvant </a:t>
            </a:r>
            <a:r>
              <a:rPr lang="fr-FR" dirty="0" err="1"/>
              <a:t>therapy</a:t>
            </a:r>
            <a:r>
              <a:rPr lang="fr-FR" dirty="0"/>
              <a:t> after non-MPR </a:t>
            </a:r>
            <a:r>
              <a:rPr lang="fr-FR" dirty="0" err="1"/>
              <a:t>remains</a:t>
            </a:r>
            <a:r>
              <a:rPr lang="fr-FR" dirty="0"/>
              <a:t> </a:t>
            </a:r>
            <a:r>
              <a:rPr lang="fr-FR" dirty="0" err="1"/>
              <a:t>debatable</a:t>
            </a:r>
            <a:endParaRPr lang="fr-FR" dirty="0"/>
          </a:p>
        </p:txBody>
      </p:sp>
      <p:sp>
        <p:nvSpPr>
          <p:cNvPr id="6" name="Espace réservé du texte 2">
            <a:extLst>
              <a:ext uri="{FF2B5EF4-FFF2-40B4-BE49-F238E27FC236}">
                <a16:creationId xmlns:a16="http://schemas.microsoft.com/office/drawing/2014/main" id="{8FD8EFC5-B68C-BBCE-A5BC-DFD92DB17B15}"/>
              </a:ext>
            </a:extLst>
          </p:cNvPr>
          <p:cNvSpPr txBox="1">
            <a:spLocks/>
          </p:cNvSpPr>
          <p:nvPr/>
        </p:nvSpPr>
        <p:spPr>
          <a:xfrm>
            <a:off x="5356226" y="9026275"/>
            <a:ext cx="5751513" cy="361449"/>
          </a:xfrm>
          <a:prstGeom prst="rect">
            <a:avLst/>
          </a:prstGeom>
        </p:spPr>
        <p:txBody>
          <a:bodyPr/>
          <a:lstStyle>
            <a:lvl1pPr marL="0" indent="0" algn="l" defTabSz="914400" rtl="0" eaLnBrk="1" latinLnBrk="0" hangingPunct="1">
              <a:spcBef>
                <a:spcPct val="20000"/>
              </a:spcBef>
              <a:buFont typeface="Arial" pitchFamily="34" charset="0"/>
              <a:buNone/>
              <a:defRPr sz="150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b="0" dirty="0"/>
              <a:t>1 Long GL, et al. Annals of Oncology </a:t>
            </a:r>
            <a:r>
              <a:rPr lang="en-US" b="0" dirty="0"/>
              <a:t>2024; </a:t>
            </a:r>
            <a:r>
              <a:rPr lang="nl-NL" b="0" dirty="0"/>
              <a:t>35S1232</a:t>
            </a:r>
            <a:endParaRPr lang="fr-FR" b="0" dirty="0"/>
          </a:p>
        </p:txBody>
      </p:sp>
    </p:spTree>
    <p:extLst>
      <p:ext uri="{BB962C8B-B14F-4D97-AF65-F5344CB8AC3E}">
        <p14:creationId xmlns:p14="http://schemas.microsoft.com/office/powerpoint/2010/main" val="1257810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1EE0F85-85A4-9E7F-ABE7-DB4CA7C16372}"/>
              </a:ext>
            </a:extLst>
          </p:cNvPr>
          <p:cNvSpPr>
            <a:spLocks noGrp="1"/>
          </p:cNvSpPr>
          <p:nvPr>
            <p:ph type="body" sz="quarter" idx="10"/>
          </p:nvPr>
        </p:nvSpPr>
        <p:spPr/>
        <p:txBody>
          <a:bodyPr/>
          <a:lstStyle/>
          <a:p>
            <a:r>
              <a:rPr lang="fr-FR" dirty="0"/>
              <a:t>Acknowledgements</a:t>
            </a:r>
          </a:p>
        </p:txBody>
      </p:sp>
      <p:sp>
        <p:nvSpPr>
          <p:cNvPr id="6" name="Espace réservé du texte 3">
            <a:extLst>
              <a:ext uri="{FF2B5EF4-FFF2-40B4-BE49-F238E27FC236}">
                <a16:creationId xmlns:a16="http://schemas.microsoft.com/office/drawing/2014/main" id="{F4171FC6-C0F4-14C3-0D82-E2DC4A144B17}"/>
              </a:ext>
            </a:extLst>
          </p:cNvPr>
          <p:cNvSpPr>
            <a:spLocks noGrp="1"/>
          </p:cNvSpPr>
          <p:nvPr>
            <p:ph type="body" sz="quarter" idx="13"/>
          </p:nvPr>
        </p:nvSpPr>
        <p:spPr>
          <a:xfrm>
            <a:off x="1358410" y="2565166"/>
            <a:ext cx="14878050" cy="6384870"/>
          </a:xfrm>
        </p:spPr>
        <p:txBody>
          <a:bodyPr/>
          <a:lstStyle/>
          <a:p>
            <a:pPr marL="285750" indent="-285750">
              <a:buFont typeface="Arial" panose="020B0604020202020204" pitchFamily="34" charset="0"/>
              <a:buChar char="•"/>
            </a:pPr>
            <a:r>
              <a:rPr lang="en-US" sz="3200" dirty="0"/>
              <a:t>Patients and their families;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Bristol-Myers Squibb for funding this trial, and the National Health and Medical Research Council (NHMRC) who additionally supported this trial in Australia;</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a:t>Trial teams from the Netherlands Cancer Institute (NKI) and Melanoma Institute Australia (MIA);</a:t>
            </a:r>
          </a:p>
          <a:p>
            <a:endParaRPr lang="en-US" sz="3200" dirty="0"/>
          </a:p>
          <a:p>
            <a:pPr marL="285750" indent="-285750">
              <a:buFont typeface="Arial" panose="020B0604020202020204" pitchFamily="34" charset="0"/>
              <a:buChar char="•"/>
            </a:pPr>
            <a:r>
              <a:rPr lang="en-US" sz="3200" b="1" dirty="0"/>
              <a:t>Christian Blank </a:t>
            </a:r>
            <a:r>
              <a:rPr lang="en-US" sz="3200" dirty="0"/>
              <a:t>and </a:t>
            </a:r>
            <a:r>
              <a:rPr lang="en-US" sz="3200" b="1" dirty="0"/>
              <a:t>Georgina Long </a:t>
            </a:r>
            <a:r>
              <a:rPr lang="en-US" sz="3200" dirty="0"/>
              <a:t>as the lead investigators. </a:t>
            </a:r>
          </a:p>
        </p:txBody>
      </p:sp>
      <p:sp>
        <p:nvSpPr>
          <p:cNvPr id="4" name="Tijdelijke aanduiding voor tekst 3">
            <a:extLst>
              <a:ext uri="{FF2B5EF4-FFF2-40B4-BE49-F238E27FC236}">
                <a16:creationId xmlns:a16="http://schemas.microsoft.com/office/drawing/2014/main" id="{0E62155F-CDFA-3E59-43C8-5561761F8094}"/>
              </a:ext>
            </a:extLst>
          </p:cNvPr>
          <p:cNvSpPr>
            <a:spLocks noGrp="1"/>
          </p:cNvSpPr>
          <p:nvPr>
            <p:ph type="body" sz="quarter" idx="12"/>
          </p:nvPr>
        </p:nvSpPr>
        <p:spPr/>
        <p:txBody>
          <a:bodyPr/>
          <a:lstStyle/>
          <a:p>
            <a:r>
              <a:rPr lang="nl-NL" dirty="0"/>
              <a:t>Sonja J. Witteveen</a:t>
            </a:r>
          </a:p>
        </p:txBody>
      </p:sp>
    </p:spTree>
    <p:extLst>
      <p:ext uri="{BB962C8B-B14F-4D97-AF65-F5344CB8AC3E}">
        <p14:creationId xmlns:p14="http://schemas.microsoft.com/office/powerpoint/2010/main" val="38717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4ADFA34-FE6E-879E-E7C0-3B93665BC317}"/>
              </a:ext>
            </a:extLst>
          </p:cNvPr>
          <p:cNvSpPr>
            <a:spLocks noGrp="1"/>
          </p:cNvSpPr>
          <p:nvPr>
            <p:ph type="body" sz="quarter" idx="10"/>
          </p:nvPr>
        </p:nvSpPr>
        <p:spPr>
          <a:xfrm>
            <a:off x="748145" y="637934"/>
            <a:ext cx="17068800" cy="1606501"/>
          </a:xfrm>
        </p:spPr>
        <p:txBody>
          <a:bodyPr/>
          <a:lstStyle/>
          <a:p>
            <a:r>
              <a:rPr lang="fr-FR" dirty="0"/>
              <a:t>Participating centers</a:t>
            </a:r>
          </a:p>
        </p:txBody>
      </p:sp>
      <p:sp>
        <p:nvSpPr>
          <p:cNvPr id="6" name="TextBox 5"/>
          <p:cNvSpPr txBox="1"/>
          <p:nvPr/>
        </p:nvSpPr>
        <p:spPr>
          <a:xfrm>
            <a:off x="748144" y="1898613"/>
            <a:ext cx="4087091" cy="7540526"/>
          </a:xfrm>
          <a:prstGeom prst="rect">
            <a:avLst/>
          </a:prstGeom>
          <a:noFill/>
        </p:spPr>
        <p:txBody>
          <a:bodyPr wrap="square" rtlCol="0">
            <a:spAutoFit/>
          </a:bodyPr>
          <a:lstStyle/>
          <a:p>
            <a:r>
              <a:rPr lang="en-US" sz="2200" b="1" dirty="0">
                <a:solidFill>
                  <a:srgbClr val="009BD9"/>
                </a:solidFill>
              </a:rPr>
              <a:t>Australia</a:t>
            </a:r>
          </a:p>
          <a:p>
            <a:r>
              <a:rPr lang="en-US" sz="2200" b="1" dirty="0"/>
              <a:t>Shahneen Sandhu</a:t>
            </a:r>
          </a:p>
          <a:p>
            <a:r>
              <a:rPr lang="en-US" sz="2200" i="1" dirty="0"/>
              <a:t>Peter MacCallum Cancer Center</a:t>
            </a:r>
            <a:br>
              <a:rPr lang="en-US" sz="2200" dirty="0"/>
            </a:br>
            <a:endParaRPr lang="en-US" sz="2200" dirty="0"/>
          </a:p>
          <a:p>
            <a:r>
              <a:rPr lang="en-US" sz="2200" b="1" dirty="0"/>
              <a:t>Matteo Carlino</a:t>
            </a:r>
          </a:p>
          <a:p>
            <a:r>
              <a:rPr lang="en-US" sz="2200" i="1" dirty="0"/>
              <a:t>Westmead Hospital </a:t>
            </a:r>
            <a:br>
              <a:rPr lang="en-US" sz="2200" b="1" dirty="0"/>
            </a:br>
            <a:endParaRPr lang="en-US" sz="2200" b="1" dirty="0"/>
          </a:p>
          <a:p>
            <a:r>
              <a:rPr lang="en-US" sz="2200" b="1" dirty="0"/>
              <a:t>Miles Andrews</a:t>
            </a:r>
          </a:p>
          <a:p>
            <a:r>
              <a:rPr lang="en-US" sz="2200" i="1" dirty="0"/>
              <a:t>Alfred Health </a:t>
            </a:r>
            <a:r>
              <a:rPr lang="en-US" sz="2200" b="1" dirty="0"/>
              <a:t>	</a:t>
            </a:r>
            <a:br>
              <a:rPr lang="en-US" sz="2200" dirty="0"/>
            </a:br>
            <a:endParaRPr lang="en-US" sz="2200" b="1" dirty="0"/>
          </a:p>
          <a:p>
            <a:r>
              <a:rPr lang="en-US" sz="2200" b="1" dirty="0"/>
              <a:t>Victoria Atkinson</a:t>
            </a:r>
          </a:p>
          <a:p>
            <a:r>
              <a:rPr lang="en-US" sz="2200" i="1" dirty="0"/>
              <a:t>Princess Alexandra Hospital</a:t>
            </a:r>
            <a:br>
              <a:rPr lang="en-US" sz="2200" dirty="0"/>
            </a:br>
            <a:endParaRPr lang="en-US" sz="2200" dirty="0"/>
          </a:p>
          <a:p>
            <a:r>
              <a:rPr lang="en-US" sz="2200" b="1" dirty="0"/>
              <a:t>Adnan Khattak</a:t>
            </a:r>
          </a:p>
          <a:p>
            <a:r>
              <a:rPr lang="en-US" sz="2200" i="1" dirty="0"/>
              <a:t>Fiona Stanley Hospital</a:t>
            </a:r>
          </a:p>
          <a:p>
            <a:endParaRPr lang="en-US" sz="2200" dirty="0"/>
          </a:p>
          <a:p>
            <a:r>
              <a:rPr lang="en-US" sz="2200" b="1" dirty="0"/>
              <a:t>Andre van der Westhuizen</a:t>
            </a:r>
          </a:p>
          <a:p>
            <a:r>
              <a:rPr lang="en-US" sz="2200" i="1" dirty="0"/>
              <a:t>Lake Macquarie Private Hospital</a:t>
            </a:r>
          </a:p>
          <a:p>
            <a:endParaRPr lang="en-US" sz="2200" i="1" dirty="0"/>
          </a:p>
          <a:p>
            <a:r>
              <a:rPr lang="en-US" sz="2200" b="1" dirty="0"/>
              <a:t>Georgina Long </a:t>
            </a:r>
          </a:p>
          <a:p>
            <a:r>
              <a:rPr lang="en-US" sz="2200" i="1" dirty="0"/>
              <a:t>Melanoma Institute Australia</a:t>
            </a:r>
            <a:br>
              <a:rPr lang="en-US" sz="2200" dirty="0"/>
            </a:br>
            <a:endParaRPr lang="en-US" sz="2200" dirty="0">
              <a:solidFill>
                <a:srgbClr val="0069B4"/>
              </a:solidFill>
            </a:endParaRPr>
          </a:p>
        </p:txBody>
      </p:sp>
      <p:sp>
        <p:nvSpPr>
          <p:cNvPr id="7" name="TextBox 6"/>
          <p:cNvSpPr txBox="1"/>
          <p:nvPr/>
        </p:nvSpPr>
        <p:spPr>
          <a:xfrm>
            <a:off x="4990012" y="1792380"/>
            <a:ext cx="3641370" cy="3477875"/>
          </a:xfrm>
          <a:prstGeom prst="rect">
            <a:avLst/>
          </a:prstGeom>
          <a:noFill/>
        </p:spPr>
        <p:txBody>
          <a:bodyPr wrap="square" rtlCol="0">
            <a:spAutoFit/>
          </a:bodyPr>
          <a:lstStyle/>
          <a:p>
            <a:r>
              <a:rPr lang="en-US" sz="2200" b="1" dirty="0">
                <a:solidFill>
                  <a:srgbClr val="009BD9"/>
                </a:solidFill>
              </a:rPr>
              <a:t>France</a:t>
            </a:r>
          </a:p>
          <a:p>
            <a:r>
              <a:rPr lang="en-US" sz="2200" b="1" dirty="0"/>
              <a:t>Celeste Lebbé</a:t>
            </a:r>
          </a:p>
          <a:p>
            <a:r>
              <a:rPr lang="en-US" sz="2200" i="1" dirty="0"/>
              <a:t>Hospital St. Louis – AP-HP</a:t>
            </a:r>
          </a:p>
          <a:p>
            <a:r>
              <a:rPr lang="en-US" sz="2200" i="1" dirty="0"/>
              <a:t> </a:t>
            </a:r>
            <a:r>
              <a:rPr lang="en-US" sz="2200" dirty="0"/>
              <a:t>	</a:t>
            </a:r>
          </a:p>
          <a:p>
            <a:r>
              <a:rPr lang="en-US" sz="2200" b="1" dirty="0"/>
              <a:t>Caroline Robert</a:t>
            </a:r>
          </a:p>
          <a:p>
            <a:r>
              <a:rPr lang="en-US" sz="2200" i="1" dirty="0"/>
              <a:t>Institute Gustave Roussy</a:t>
            </a:r>
            <a:endParaRPr lang="en-US" sz="2200" dirty="0"/>
          </a:p>
          <a:p>
            <a:endParaRPr lang="en-US" sz="2200" b="1" dirty="0"/>
          </a:p>
          <a:p>
            <a:r>
              <a:rPr lang="en-US" sz="2200" b="1" dirty="0"/>
              <a:t>Mona Amini-Adle</a:t>
            </a:r>
          </a:p>
          <a:p>
            <a:r>
              <a:rPr lang="en-US" sz="2200" i="1" dirty="0"/>
              <a:t>Hospital Léon Bérard</a:t>
            </a:r>
            <a:br>
              <a:rPr lang="en-US" sz="2200" dirty="0"/>
            </a:br>
            <a:endParaRPr lang="en-US" sz="2200" dirty="0">
              <a:solidFill>
                <a:srgbClr val="0069B4"/>
              </a:solidFill>
            </a:endParaRPr>
          </a:p>
        </p:txBody>
      </p:sp>
      <p:sp>
        <p:nvSpPr>
          <p:cNvPr id="8" name="TextBox 7"/>
          <p:cNvSpPr txBox="1"/>
          <p:nvPr/>
        </p:nvSpPr>
        <p:spPr>
          <a:xfrm>
            <a:off x="4990011" y="5039422"/>
            <a:ext cx="3405843" cy="1107996"/>
          </a:xfrm>
          <a:prstGeom prst="rect">
            <a:avLst/>
          </a:prstGeom>
          <a:noFill/>
        </p:spPr>
        <p:txBody>
          <a:bodyPr wrap="square" rtlCol="0">
            <a:spAutoFit/>
          </a:bodyPr>
          <a:lstStyle/>
          <a:p>
            <a:r>
              <a:rPr lang="en-US" sz="2200" b="1" dirty="0">
                <a:solidFill>
                  <a:srgbClr val="009BD9"/>
                </a:solidFill>
              </a:rPr>
              <a:t>Italy</a:t>
            </a:r>
          </a:p>
          <a:p>
            <a:r>
              <a:rPr lang="en-US" sz="2200" b="1" dirty="0"/>
              <a:t>Paolo Ascierto</a:t>
            </a:r>
          </a:p>
          <a:p>
            <a:r>
              <a:rPr lang="en-US" sz="2200" i="1" dirty="0"/>
              <a:t>IRCCS - Fondazione Pascale</a:t>
            </a:r>
          </a:p>
        </p:txBody>
      </p:sp>
      <p:sp>
        <p:nvSpPr>
          <p:cNvPr id="9" name="TextBox 8"/>
          <p:cNvSpPr txBox="1"/>
          <p:nvPr/>
        </p:nvSpPr>
        <p:spPr>
          <a:xfrm>
            <a:off x="4990012" y="6373990"/>
            <a:ext cx="3295006" cy="1107996"/>
          </a:xfrm>
          <a:prstGeom prst="rect">
            <a:avLst/>
          </a:prstGeom>
          <a:noFill/>
        </p:spPr>
        <p:txBody>
          <a:bodyPr wrap="square" rtlCol="0">
            <a:spAutoFit/>
          </a:bodyPr>
          <a:lstStyle/>
          <a:p>
            <a:r>
              <a:rPr lang="en-US" sz="2200" b="1" dirty="0">
                <a:solidFill>
                  <a:srgbClr val="009BD9"/>
                </a:solidFill>
              </a:rPr>
              <a:t>Poland</a:t>
            </a:r>
          </a:p>
          <a:p>
            <a:r>
              <a:rPr lang="en-US" sz="2200" b="1" dirty="0"/>
              <a:t>Piotr Rutkowski</a:t>
            </a:r>
          </a:p>
          <a:p>
            <a:r>
              <a:rPr lang="en-US" sz="2200" i="1" dirty="0"/>
              <a:t>Marie-Sklowdoska Curie</a:t>
            </a:r>
          </a:p>
        </p:txBody>
      </p:sp>
      <p:sp>
        <p:nvSpPr>
          <p:cNvPr id="10" name="TextBox 9"/>
          <p:cNvSpPr txBox="1"/>
          <p:nvPr/>
        </p:nvSpPr>
        <p:spPr>
          <a:xfrm>
            <a:off x="4990012" y="7746368"/>
            <a:ext cx="4913661" cy="1446550"/>
          </a:xfrm>
          <a:prstGeom prst="rect">
            <a:avLst/>
          </a:prstGeom>
          <a:noFill/>
        </p:spPr>
        <p:txBody>
          <a:bodyPr wrap="square" rtlCol="0">
            <a:spAutoFit/>
          </a:bodyPr>
          <a:lstStyle/>
          <a:p>
            <a:r>
              <a:rPr lang="en-US" sz="2200" b="1" dirty="0">
                <a:solidFill>
                  <a:srgbClr val="009BD9"/>
                </a:solidFill>
              </a:rPr>
              <a:t>USA</a:t>
            </a:r>
          </a:p>
          <a:p>
            <a:r>
              <a:rPr lang="en-US" sz="2200" b="1" dirty="0"/>
              <a:t>Mark Faries</a:t>
            </a:r>
          </a:p>
          <a:p>
            <a:r>
              <a:rPr lang="en-US" sz="2200" i="1" dirty="0"/>
              <a:t>The Angeles Clinic &amp;</a:t>
            </a:r>
          </a:p>
          <a:p>
            <a:r>
              <a:rPr lang="en-US" sz="2200" i="1" dirty="0"/>
              <a:t>Research Institute</a:t>
            </a:r>
          </a:p>
        </p:txBody>
      </p:sp>
      <p:sp>
        <p:nvSpPr>
          <p:cNvPr id="11" name="TextBox 10"/>
          <p:cNvSpPr txBox="1"/>
          <p:nvPr/>
        </p:nvSpPr>
        <p:spPr>
          <a:xfrm>
            <a:off x="9261753" y="1851955"/>
            <a:ext cx="4122092" cy="8556188"/>
          </a:xfrm>
          <a:prstGeom prst="rect">
            <a:avLst/>
          </a:prstGeom>
          <a:noFill/>
        </p:spPr>
        <p:txBody>
          <a:bodyPr wrap="square" rtlCol="0">
            <a:spAutoFit/>
          </a:bodyPr>
          <a:lstStyle/>
          <a:p>
            <a:r>
              <a:rPr lang="en-US" sz="2200" b="1" dirty="0">
                <a:solidFill>
                  <a:srgbClr val="009BD9"/>
                </a:solidFill>
              </a:rPr>
              <a:t>The Netherlands</a:t>
            </a:r>
            <a:endParaRPr lang="en-US" sz="2200" dirty="0">
              <a:solidFill>
                <a:srgbClr val="009BD9"/>
              </a:solidFill>
            </a:endParaRPr>
          </a:p>
          <a:p>
            <a:r>
              <a:rPr lang="en-US" sz="2200" b="1" dirty="0"/>
              <a:t>Astrid van der Veldt</a:t>
            </a:r>
          </a:p>
          <a:p>
            <a:r>
              <a:rPr lang="en-US" sz="2200" i="1" dirty="0"/>
              <a:t>Erasmus MC</a:t>
            </a:r>
          </a:p>
          <a:p>
            <a:endParaRPr lang="en-US" sz="2200" i="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rPr>
              <a:t>Karijn Suijkerbuijk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prstClr val="black"/>
                </a:solidFill>
                <a:effectLst/>
                <a:uLnTx/>
                <a:uFillTx/>
              </a:rPr>
              <a:t>UMC Utrecht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i="1" dirty="0">
              <a:solidFill>
                <a:prstClr val="black"/>
              </a:solidFill>
            </a:endParaRPr>
          </a:p>
          <a:p>
            <a:r>
              <a:rPr lang="en-US" sz="2200" b="1" dirty="0"/>
              <a:t>Ellen Kapiteijn</a:t>
            </a:r>
          </a:p>
          <a:p>
            <a:r>
              <a:rPr lang="en-US" sz="2200" i="1" dirty="0"/>
              <a:t>Leiden UMC</a:t>
            </a:r>
            <a:br>
              <a:rPr lang="en-US" sz="2200" i="1" dirty="0"/>
            </a:br>
            <a:endParaRPr lang="en-US" sz="2200" i="1" dirty="0"/>
          </a:p>
          <a:p>
            <a:r>
              <a:rPr lang="en-US" sz="2200" b="1" dirty="0"/>
              <a:t>Jan-Willem de Groot</a:t>
            </a:r>
          </a:p>
          <a:p>
            <a:r>
              <a:rPr lang="en-US" sz="2200" i="1" dirty="0"/>
              <a:t>Isala Hospital</a:t>
            </a:r>
            <a:br>
              <a:rPr lang="en-US" sz="2200" dirty="0"/>
            </a:br>
            <a:endParaRPr lang="en-US" sz="2200" dirty="0"/>
          </a:p>
          <a:p>
            <a:r>
              <a:rPr lang="en-US" sz="2200" b="1" dirty="0"/>
              <a:t>Geke Hospers</a:t>
            </a:r>
          </a:p>
          <a:p>
            <a:r>
              <a:rPr lang="en-US" sz="2200" i="1" dirty="0"/>
              <a:t>UMC Groningen</a:t>
            </a:r>
            <a:br>
              <a:rPr lang="en-US" sz="2200" dirty="0"/>
            </a:br>
            <a:endParaRPr lang="en-US" sz="2200" dirty="0"/>
          </a:p>
          <a:p>
            <a:r>
              <a:rPr lang="en-US" sz="2200" b="1" dirty="0"/>
              <a:t>Marye-Boers Sonderen</a:t>
            </a:r>
          </a:p>
          <a:p>
            <a:r>
              <a:rPr lang="en-US" sz="2200" i="1" dirty="0"/>
              <a:t>Radboud UMC</a:t>
            </a:r>
            <a:br>
              <a:rPr lang="en-US" sz="2200" dirty="0"/>
            </a:br>
            <a:endParaRPr lang="en-US" sz="2200" dirty="0"/>
          </a:p>
          <a:p>
            <a:r>
              <a:rPr lang="en-US" sz="2200" b="1" dirty="0"/>
              <a:t>Fons van den Eertwegh</a:t>
            </a:r>
          </a:p>
          <a:p>
            <a:r>
              <a:rPr lang="en-US" sz="2200" i="1" dirty="0"/>
              <a:t>Amsterdam UMC</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2200" i="1" dirty="0"/>
            </a:br>
            <a:endParaRPr lang="en-US" sz="2200" i="1" dirty="0"/>
          </a:p>
          <a:p>
            <a:endParaRPr lang="en-US" sz="2200" dirty="0"/>
          </a:p>
          <a:p>
            <a:endParaRPr lang="en-US" sz="2200" dirty="0"/>
          </a:p>
        </p:txBody>
      </p:sp>
      <p:sp>
        <p:nvSpPr>
          <p:cNvPr id="12" name="TextBox 11"/>
          <p:cNvSpPr txBox="1"/>
          <p:nvPr/>
        </p:nvSpPr>
        <p:spPr>
          <a:xfrm>
            <a:off x="13255116" y="2173037"/>
            <a:ext cx="4420438" cy="7540526"/>
          </a:xfrm>
          <a:prstGeom prst="rect">
            <a:avLst/>
          </a:prstGeom>
          <a:noFill/>
        </p:spPr>
        <p:txBody>
          <a:bodyPr wrap="square" rtlCol="0">
            <a:spAutoFit/>
          </a:bodyPr>
          <a:lstStyle/>
          <a:p>
            <a:r>
              <a:rPr lang="en-US" sz="2200" b="1" dirty="0"/>
              <a:t>Marion Stevense</a:t>
            </a:r>
          </a:p>
          <a:p>
            <a:r>
              <a:rPr lang="en-US" sz="2200" i="1" dirty="0"/>
              <a:t>Amphia Hospital</a:t>
            </a:r>
          </a:p>
          <a:p>
            <a:endParaRPr lang="en-US" sz="2200" dirty="0"/>
          </a:p>
          <a:p>
            <a:r>
              <a:rPr lang="en-US" sz="2200" b="1" dirty="0"/>
              <a:t>Art Vreugdenhil</a:t>
            </a:r>
          </a:p>
          <a:p>
            <a:r>
              <a:rPr lang="en-US" sz="2200" i="1" dirty="0"/>
              <a:t>Maxima MC</a:t>
            </a:r>
          </a:p>
          <a:p>
            <a:endParaRPr lang="en-US" sz="2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rPr>
              <a:t>Maureen Aarts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prstClr val="black"/>
                </a:solidFill>
                <a:effectLst/>
                <a:uLnTx/>
                <a:uFillTx/>
              </a:rPr>
              <a:t>Maastricht UMC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200" i="1"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t>Franchette van den Berkmortel</a:t>
            </a:r>
          </a:p>
          <a:p>
            <a:r>
              <a:rPr lang="en-US" sz="2200" i="1" dirty="0"/>
              <a:t>Zuyderland Hospital</a:t>
            </a:r>
            <a:br>
              <a:rPr lang="en-US" sz="2200" dirty="0"/>
            </a:br>
            <a:endParaRPr lang="en-US" sz="2200" dirty="0"/>
          </a:p>
          <a:p>
            <a:r>
              <a:rPr lang="en-US" sz="2200" b="1" dirty="0"/>
              <a:t>Djura Piersma</a:t>
            </a:r>
          </a:p>
          <a:p>
            <a:r>
              <a:rPr lang="en-US" sz="2200" i="1" dirty="0"/>
              <a:t>MS Twente</a:t>
            </a:r>
            <a:br>
              <a:rPr lang="en-US" sz="2200" b="1" dirty="0"/>
            </a:br>
            <a:endParaRPr lang="en-US" sz="2200" b="1" dirty="0"/>
          </a:p>
          <a:p>
            <a:r>
              <a:rPr lang="en-US" sz="2200" b="1" dirty="0"/>
              <a:t>Rozemarijn van Rijn</a:t>
            </a:r>
          </a:p>
          <a:p>
            <a:r>
              <a:rPr lang="en-US" sz="2200" i="1" dirty="0"/>
              <a:t>MC Leeuwarden</a:t>
            </a:r>
            <a:br>
              <a:rPr lang="en-US" sz="2200" b="1" dirty="0"/>
            </a:br>
            <a:endParaRPr lang="en-US" sz="2200" b="1" dirty="0"/>
          </a:p>
          <a:p>
            <a:r>
              <a:rPr lang="en-US" sz="2200" b="1" dirty="0"/>
              <a:t>Christian Blank</a:t>
            </a:r>
          </a:p>
          <a:p>
            <a:r>
              <a:rPr lang="en-US" sz="2200" i="1" dirty="0"/>
              <a:t>The Netherlands Cancer Institute</a:t>
            </a:r>
          </a:p>
          <a:p>
            <a:endParaRPr lang="en-US" sz="2200" dirty="0"/>
          </a:p>
          <a:p>
            <a:endParaRPr lang="en-US" sz="2200" dirty="0"/>
          </a:p>
        </p:txBody>
      </p:sp>
      <p:sp>
        <p:nvSpPr>
          <p:cNvPr id="4" name="Tijdelijke aanduiding voor tekst 3">
            <a:extLst>
              <a:ext uri="{FF2B5EF4-FFF2-40B4-BE49-F238E27FC236}">
                <a16:creationId xmlns:a16="http://schemas.microsoft.com/office/drawing/2014/main" id="{455F1496-E2BF-60D7-ABB4-9E14641826B0}"/>
              </a:ext>
            </a:extLst>
          </p:cNvPr>
          <p:cNvSpPr>
            <a:spLocks noGrp="1"/>
          </p:cNvSpPr>
          <p:nvPr>
            <p:ph type="body" sz="quarter" idx="12"/>
          </p:nvPr>
        </p:nvSpPr>
        <p:spPr/>
        <p:txBody>
          <a:bodyPr/>
          <a:lstStyle/>
          <a:p>
            <a:r>
              <a:rPr lang="nl-NL" dirty="0"/>
              <a:t>Sonja J. Witteveen</a:t>
            </a:r>
          </a:p>
        </p:txBody>
      </p:sp>
    </p:spTree>
    <p:extLst>
      <p:ext uri="{BB962C8B-B14F-4D97-AF65-F5344CB8AC3E}">
        <p14:creationId xmlns:p14="http://schemas.microsoft.com/office/powerpoint/2010/main" val="1323278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AB2FB1A7066B41B8D1DA16420F7345" ma:contentTypeVersion="20" ma:contentTypeDescription="Create a new document." ma:contentTypeScope="" ma:versionID="55b610722f4278347daaf04c3cf5bb2b">
  <xsd:schema xmlns:xsd="http://www.w3.org/2001/XMLSchema" xmlns:xs="http://www.w3.org/2001/XMLSchema" xmlns:p="http://schemas.microsoft.com/office/2006/metadata/properties" xmlns:ns2="340f2541-9779-42e1-a2f4-053f49a111ff" xmlns:ns3="3fb9164d-fda5-458e-8fea-d6fc652a54e2" targetNamespace="http://schemas.microsoft.com/office/2006/metadata/properties" ma:root="true" ma:fieldsID="c44cf3107ebc196b2d95712ed4d2fd66" ns2:_="" ns3:_="">
    <xsd:import namespace="340f2541-9779-42e1-a2f4-053f49a111ff"/>
    <xsd:import namespace="3fb9164d-fda5-458e-8fea-d6fc652a54e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Location"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_Flow_SignoffStatu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0f2541-9779-42e1-a2f4-053f49a111f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714e25e-b9ed-4fdb-8431-44b35201f6c9}" ma:internalName="TaxCatchAll" ma:showField="CatchAllData" ma:web="340f2541-9779-42e1-a2f4-053f49a111f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fb9164d-fda5-458e-8fea-d6fc652a54e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8878626-82f3-48be-ba60-4576c689d0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_Flow_SignoffStatus" ma:index="28" nillable="true" ma:displayName="Sign-off status" ma:internalName="Sign_x002d_off_x0020_status">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9164d-fda5-458e-8fea-d6fc652a54e2">
      <Terms xmlns="http://schemas.microsoft.com/office/infopath/2007/PartnerControls"/>
    </lcf76f155ced4ddcb4097134ff3c332f>
    <TaxCatchAll xmlns="340f2541-9779-42e1-a2f4-053f49a111ff" xsi:nil="true"/>
    <_dlc_DocId xmlns="340f2541-9779-42e1-a2f4-053f49a111ff">TMXMRNDZPUUE-625559567-475823</_dlc_DocId>
    <_dlc_DocIdUrl xmlns="340f2541-9779-42e1-a2f4-053f49a111ff">
      <Url>https://esmo365.sharepoint.com/sites/SharingPortal/_layouts/15/DocIdRedir.aspx?ID=TMXMRNDZPUUE-625559567-475823</Url>
      <Description>TMXMRNDZPUUE-625559567-475823</Description>
    </_dlc_DocIdUrl>
    <_Flow_SignoffStatus xmlns="3fb9164d-fda5-458e-8fea-d6fc652a54e2"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CE8684B-81D9-446A-AE46-0BA0231B0293}">
  <ds:schemaRefs>
    <ds:schemaRef ds:uri="http://schemas.microsoft.com/sharepoint/v3/contenttype/forms"/>
  </ds:schemaRefs>
</ds:datastoreItem>
</file>

<file path=customXml/itemProps2.xml><?xml version="1.0" encoding="utf-8"?>
<ds:datastoreItem xmlns:ds="http://schemas.openxmlformats.org/officeDocument/2006/customXml" ds:itemID="{767D82B7-8CB6-4282-864D-F754872CC4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0f2541-9779-42e1-a2f4-053f49a111ff"/>
    <ds:schemaRef ds:uri="3fb9164d-fda5-458e-8fea-d6fc652a5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BE5E90-4BC5-4BA9-8FB8-B1C3CB0B4206}">
  <ds:schemaRefs>
    <ds:schemaRef ds:uri="bbaa1f26-0ad6-44ce-939c-e2495ef1dad8"/>
    <ds:schemaRef ds:uri="e594d087-ff2a-4f38-b271-116aaaee5c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3fb9164d-fda5-458e-8fea-d6fc652a54e2"/>
    <ds:schemaRef ds:uri="340f2541-9779-42e1-a2f4-053f49a111ff"/>
  </ds:schemaRefs>
</ds:datastoreItem>
</file>

<file path=customXml/itemProps4.xml><?xml version="1.0" encoding="utf-8"?>
<ds:datastoreItem xmlns:ds="http://schemas.openxmlformats.org/officeDocument/2006/customXml" ds:itemID="{0E271381-BAA4-45D8-A25F-DBCF3A3A631D}">
  <ds:schemaRefs>
    <ds:schemaRef ds:uri="http://schemas.microsoft.com/sharepoint/events"/>
  </ds:schemaRefs>
</ds:datastoreItem>
</file>

<file path=docMetadata/LabelInfo.xml><?xml version="1.0" encoding="utf-8"?>
<clbl:labelList xmlns:clbl="http://schemas.microsoft.com/office/2020/mipLabelMetadata">
  <clbl:label id="{5d8a5076-fa1b-42a4-abad-eeb75a7a6218}" enabled="1" method="Privileged" siteId="{71e34cb8-3a56-4fd5-a259-4acadab6e4ac}" removed="0"/>
</clbl:labelList>
</file>

<file path=docProps/app.xml><?xml version="1.0" encoding="utf-8"?>
<Properties xmlns="http://schemas.openxmlformats.org/officeDocument/2006/extended-properties" xmlns:vt="http://schemas.openxmlformats.org/officeDocument/2006/docPropsVTypes">
  <TotalTime>5013</TotalTime>
  <Words>793</Words>
  <Application>Microsoft Office PowerPoint</Application>
  <PresentationFormat>Custom</PresentationFormat>
  <Paragraphs>126</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Arial Narrow</vt:lpstr>
      <vt:lpstr>Arial Narrow Bold</vt:lpstr>
      <vt:lpstr>Arial Narrow Regular</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Luddy, Ryan</cp:lastModifiedBy>
  <cp:revision>157</cp:revision>
  <dcterms:created xsi:type="dcterms:W3CDTF">2024-11-14T13:41:09Z</dcterms:created>
  <dcterms:modified xsi:type="dcterms:W3CDTF">2026-10-27T17:35:02Z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0x010100CFAB2FB1A7066B41B8D1DA16420F7345</vt:lpwstr>
  </property>
  <property fmtid="{D5CDD505-2E9C-101B-9397-08002B2CF9AE}" pid="3" name="MediaServiceImageTags">
    <vt:lpwstr/>
  </property>
  <property fmtid="{D5CDD505-2E9C-101B-9397-08002B2CF9AE}" pid="4" name="_dlc_DocIdItemGuid">
    <vt:lpwstr>250910b3-4616-4e43-b63a-cf706d2759ea</vt:lpwstr>
  </property>
  <property fmtid="{D5CDD505-2E9C-101B-9397-08002B2CF9AE}" pid="5" name="ClassificationContentMarkingFooterLocations">
    <vt:lpwstr>Office Theme:3</vt:lpwstr>
  </property>
  <property fmtid="{D5CDD505-2E9C-101B-9397-08002B2CF9AE}" pid="6" name="ClassificationContentMarkingFooterText">
    <vt:lpwstr>BMS Internal</vt:lpwstr>
  </property>
</Properties>
</file>