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8" r:id="rId5"/>
  </p:sldMasterIdLst>
  <p:notesMasterIdLst>
    <p:notesMasterId r:id="rId22"/>
  </p:notesMasterIdLst>
  <p:sldIdLst>
    <p:sldId id="306" r:id="rId6"/>
    <p:sldId id="256" r:id="rId7"/>
    <p:sldId id="277" r:id="rId8"/>
    <p:sldId id="292" r:id="rId9"/>
    <p:sldId id="278" r:id="rId10"/>
    <p:sldId id="279" r:id="rId11"/>
    <p:sldId id="291" r:id="rId12"/>
    <p:sldId id="264" r:id="rId13"/>
    <p:sldId id="293" r:id="rId14"/>
    <p:sldId id="289" r:id="rId15"/>
    <p:sldId id="288" r:id="rId16"/>
    <p:sldId id="283" r:id="rId17"/>
    <p:sldId id="294" r:id="rId18"/>
    <p:sldId id="297" r:id="rId19"/>
    <p:sldId id="305" r:id="rId20"/>
    <p:sldId id="296" r:id="rId21"/>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81D05-AD80-8D82-B67D-0FA1186DF8AC}" name="Hongwei Wang" initials="HW" userId="S::Hongwei.wang@systimmune.com::7946d23e-f042-4111-bbf5-929ce35e27fe" providerId="AD"/>
  <p188:author id="{C9EBF706-6BF5-EEB8-17FB-B2E52DA0BAE2}" name="Ya Wang" initials="YW" userId="S::ya.wang@systimmune.com::6ca10f2b-ac15-4b2c-9d62-d0ee3fe5a3d7" providerId="AD"/>
  <p188:author id="{AD284E23-4527-9BD3-8217-8775B4740551}" name="lulu" initials="l" userId="lulu" providerId="None"/>
  <p188:author id="{A815DCB4-BF81-E893-557F-3AE05FC7266B}" name="Jimmy Zhao" initials="JZ" userId="S::jimmy.zhao@systimmune.com::0393aa04-c79d-46ae-8f0e-de5206322b6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 Xiao, PhD" initials="SXP" lastIdx="1" clrIdx="0">
    <p:extLst>
      <p:ext uri="{19B8F6BF-5375-455C-9EA6-DF929625EA0E}">
        <p15:presenceInfo xmlns:p15="http://schemas.microsoft.com/office/powerpoint/2012/main" userId="Sa Xiao, PhD" providerId="None"/>
      </p:ext>
    </p:extLst>
  </p:cmAuthor>
  <p:cmAuthor id="2" name="Hongwei Wang" initials="HW" lastIdx="3" clrIdx="1">
    <p:extLst>
      <p:ext uri="{19B8F6BF-5375-455C-9EA6-DF929625EA0E}">
        <p15:presenceInfo xmlns:p15="http://schemas.microsoft.com/office/powerpoint/2012/main" userId="S::Hongwei.wang@systimmune.com::7946d23e-f042-4111-bbf5-929ce35e27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8DC3"/>
    <a:srgbClr val="00305D"/>
    <a:srgbClr val="D87C3D"/>
    <a:srgbClr val="D39F2A"/>
    <a:srgbClr val="17AD86"/>
    <a:srgbClr val="D9F0F9"/>
    <a:srgbClr val="E7E7E7"/>
    <a:srgbClr val="F7E7D8"/>
    <a:srgbClr val="F6ECD4"/>
    <a:srgbClr val="2E5C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3CE56C-BD1A-4D34-96CE-B0063835758D}" v="1" dt="2026-10-25T15:46:24.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49"/>
    <p:restoredTop sz="94156"/>
  </p:normalViewPr>
  <p:slideViewPr>
    <p:cSldViewPr snapToGrid="0">
      <p:cViewPr varScale="1">
        <p:scale>
          <a:sx n="70" d="100"/>
          <a:sy n="70" d="100"/>
        </p:scale>
        <p:origin x="3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ell, T'yanna" userId="aacd5f89-1b53-4ce2-8334-bd1d592d64bd" providerId="ADAL" clId="{355AB862-0511-40D6-A358-F1356CD4129A}"/>
    <pc:docChg chg="addSld modSld">
      <pc:chgData name="Harrell, T'yanna" userId="aacd5f89-1b53-4ce2-8334-bd1d592d64bd" providerId="ADAL" clId="{355AB862-0511-40D6-A358-F1356CD4129A}" dt="2026-10-25T15:46:24.938" v="0"/>
      <pc:docMkLst>
        <pc:docMk/>
      </pc:docMkLst>
      <pc:sldChg chg="add">
        <pc:chgData name="Harrell, T'yanna" userId="aacd5f89-1b53-4ce2-8334-bd1d592d64bd" providerId="ADAL" clId="{355AB862-0511-40D6-A358-F1356CD4129A}" dt="2026-10-25T15:46:24.938" v="0"/>
        <pc:sldMkLst>
          <pc:docMk/>
          <pc:sldMk cId="109857222" sldId="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798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endParaRPr lang="en-US"/>
          </a:p>
        </p:txBody>
      </p:sp>
    </p:spTree>
    <p:extLst>
      <p:ext uri="{BB962C8B-B14F-4D97-AF65-F5344CB8AC3E}">
        <p14:creationId xmlns:p14="http://schemas.microsoft.com/office/powerpoint/2010/main" val="4223183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endParaRPr lang="en-US"/>
          </a:p>
        </p:txBody>
      </p:sp>
    </p:spTree>
    <p:extLst>
      <p:ext uri="{BB962C8B-B14F-4D97-AF65-F5344CB8AC3E}">
        <p14:creationId xmlns:p14="http://schemas.microsoft.com/office/powerpoint/2010/main" val="2964946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endParaRPr lang="en-US"/>
          </a:p>
        </p:txBody>
      </p:sp>
    </p:spTree>
    <p:extLst>
      <p:ext uri="{BB962C8B-B14F-4D97-AF65-F5344CB8AC3E}">
        <p14:creationId xmlns:p14="http://schemas.microsoft.com/office/powerpoint/2010/main" val="2854995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2286000"/>
            <a:ext cx="10972800" cy="6172200"/>
          </a:xfrm>
          <a:prstGeom prst="rect">
            <a:avLst/>
          </a:prstGeom>
          <a:noFill/>
          <a:ln w="12700">
            <a:solidFill>
              <a:prstClr val="black"/>
            </a:solidFill>
          </a:ln>
        </p:spPr>
      </p:sp>
      <p:sp>
        <p:nvSpPr>
          <p:cNvPr id="3" name="Notes Placeholder 2"/>
          <p:cNvSpPr>
            <a:spLocks noGrp="1"/>
          </p:cNvSpPr>
          <p:nvPr>
            <p:ph type="body" idx="1"/>
          </p:nvPr>
        </p:nvSpPr>
        <p:spPr>
          <a:xfrm>
            <a:off x="1028700" y="8801100"/>
            <a:ext cx="8229600" cy="7200900"/>
          </a:xfrm>
          <a:prstGeom prst="rect">
            <a:avLst/>
          </a:prstGeom>
        </p:spPr>
        <p:txBody>
          <a:bodyPr/>
          <a:lstStyle/>
          <a:p>
            <a:endParaRPr lang="en-US"/>
          </a:p>
        </p:txBody>
      </p:sp>
    </p:spTree>
    <p:extLst>
      <p:ext uri="{BB962C8B-B14F-4D97-AF65-F5344CB8AC3E}">
        <p14:creationId xmlns:p14="http://schemas.microsoft.com/office/powerpoint/2010/main" val="15421717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3" Type="http://schemas.openxmlformats.org/officeDocument/2006/relationships/image" Target="../media/image26.jpeg"/><Relationship Id="rId18" Type="http://schemas.openxmlformats.org/officeDocument/2006/relationships/image" Target="../media/image31.jpeg"/><Relationship Id="rId26" Type="http://schemas.openxmlformats.org/officeDocument/2006/relationships/image" Target="../media/image39.jpeg"/><Relationship Id="rId39" Type="http://schemas.openxmlformats.org/officeDocument/2006/relationships/image" Target="../media/image52.jpeg"/><Relationship Id="rId3" Type="http://schemas.openxmlformats.org/officeDocument/2006/relationships/image" Target="../media/image16.jpeg"/><Relationship Id="rId21" Type="http://schemas.openxmlformats.org/officeDocument/2006/relationships/image" Target="../media/image34.jpeg"/><Relationship Id="rId34" Type="http://schemas.openxmlformats.org/officeDocument/2006/relationships/image" Target="../media/image47.jpeg"/><Relationship Id="rId42" Type="http://schemas.openxmlformats.org/officeDocument/2006/relationships/image" Target="../media/image55.jpeg"/><Relationship Id="rId47" Type="http://schemas.openxmlformats.org/officeDocument/2006/relationships/image" Target="../media/image60.jpeg"/><Relationship Id="rId50" Type="http://schemas.openxmlformats.org/officeDocument/2006/relationships/image" Target="../media/image63.jpeg"/><Relationship Id="rId7" Type="http://schemas.openxmlformats.org/officeDocument/2006/relationships/image" Target="../media/image20.jpeg"/><Relationship Id="rId12" Type="http://schemas.openxmlformats.org/officeDocument/2006/relationships/image" Target="../media/image25.jpeg"/><Relationship Id="rId17" Type="http://schemas.openxmlformats.org/officeDocument/2006/relationships/image" Target="../media/image30.jpeg"/><Relationship Id="rId25" Type="http://schemas.openxmlformats.org/officeDocument/2006/relationships/image" Target="../media/image38.jpeg"/><Relationship Id="rId33" Type="http://schemas.openxmlformats.org/officeDocument/2006/relationships/image" Target="../media/image46.jpeg"/><Relationship Id="rId38" Type="http://schemas.openxmlformats.org/officeDocument/2006/relationships/image" Target="../media/image51.jpeg"/><Relationship Id="rId46" Type="http://schemas.openxmlformats.org/officeDocument/2006/relationships/image" Target="../media/image59.jpeg"/><Relationship Id="rId2" Type="http://schemas.openxmlformats.org/officeDocument/2006/relationships/image" Target="../media/image15.jpeg"/><Relationship Id="rId16" Type="http://schemas.openxmlformats.org/officeDocument/2006/relationships/image" Target="../media/image29.jpeg"/><Relationship Id="rId20" Type="http://schemas.openxmlformats.org/officeDocument/2006/relationships/image" Target="../media/image33.jpeg"/><Relationship Id="rId29" Type="http://schemas.openxmlformats.org/officeDocument/2006/relationships/image" Target="../media/image42.jpeg"/><Relationship Id="rId41" Type="http://schemas.openxmlformats.org/officeDocument/2006/relationships/image" Target="../media/image54.jpeg"/><Relationship Id="rId54"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9.jpeg"/><Relationship Id="rId11" Type="http://schemas.openxmlformats.org/officeDocument/2006/relationships/image" Target="../media/image24.jpeg"/><Relationship Id="rId24" Type="http://schemas.openxmlformats.org/officeDocument/2006/relationships/image" Target="../media/image37.jpeg"/><Relationship Id="rId32" Type="http://schemas.openxmlformats.org/officeDocument/2006/relationships/image" Target="../media/image45.jpeg"/><Relationship Id="rId37" Type="http://schemas.openxmlformats.org/officeDocument/2006/relationships/image" Target="../media/image50.jpeg"/><Relationship Id="rId40" Type="http://schemas.openxmlformats.org/officeDocument/2006/relationships/image" Target="../media/image53.jpeg"/><Relationship Id="rId45" Type="http://schemas.openxmlformats.org/officeDocument/2006/relationships/image" Target="../media/image58.jpeg"/><Relationship Id="rId53" Type="http://schemas.openxmlformats.org/officeDocument/2006/relationships/image" Target="../media/image4.png"/><Relationship Id="rId5" Type="http://schemas.openxmlformats.org/officeDocument/2006/relationships/image" Target="../media/image18.jpeg"/><Relationship Id="rId15" Type="http://schemas.openxmlformats.org/officeDocument/2006/relationships/image" Target="../media/image28.jpeg"/><Relationship Id="rId23" Type="http://schemas.openxmlformats.org/officeDocument/2006/relationships/image" Target="../media/image36.jpeg"/><Relationship Id="rId28" Type="http://schemas.openxmlformats.org/officeDocument/2006/relationships/image" Target="../media/image41.jpeg"/><Relationship Id="rId36" Type="http://schemas.openxmlformats.org/officeDocument/2006/relationships/image" Target="../media/image49.jpeg"/><Relationship Id="rId49" Type="http://schemas.openxmlformats.org/officeDocument/2006/relationships/image" Target="../media/image62.jpeg"/><Relationship Id="rId10" Type="http://schemas.openxmlformats.org/officeDocument/2006/relationships/image" Target="../media/image23.jpeg"/><Relationship Id="rId19" Type="http://schemas.openxmlformats.org/officeDocument/2006/relationships/image" Target="../media/image32.jpeg"/><Relationship Id="rId31" Type="http://schemas.openxmlformats.org/officeDocument/2006/relationships/image" Target="../media/image44.jpeg"/><Relationship Id="rId44" Type="http://schemas.openxmlformats.org/officeDocument/2006/relationships/image" Target="../media/image57.jpeg"/><Relationship Id="rId52" Type="http://schemas.openxmlformats.org/officeDocument/2006/relationships/image" Target="../media/image65.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 Id="rId22" Type="http://schemas.openxmlformats.org/officeDocument/2006/relationships/image" Target="../media/image35.jpeg"/><Relationship Id="rId27" Type="http://schemas.openxmlformats.org/officeDocument/2006/relationships/image" Target="../media/image40.jpeg"/><Relationship Id="rId30" Type="http://schemas.openxmlformats.org/officeDocument/2006/relationships/image" Target="../media/image43.jpeg"/><Relationship Id="rId35" Type="http://schemas.openxmlformats.org/officeDocument/2006/relationships/image" Target="../media/image48.jpeg"/><Relationship Id="rId43" Type="http://schemas.openxmlformats.org/officeDocument/2006/relationships/image" Target="../media/image56.jpeg"/><Relationship Id="rId48" Type="http://schemas.openxmlformats.org/officeDocument/2006/relationships/image" Target="../media/image61.jpeg"/><Relationship Id="rId8" Type="http://schemas.openxmlformats.org/officeDocument/2006/relationships/image" Target="../media/image21.jpeg"/><Relationship Id="rId51" Type="http://schemas.openxmlformats.org/officeDocument/2006/relationships/image" Target="../media/image64.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0C98DC6-BF23-5374-F51E-E22BE42D98AA}"/>
              </a:ext>
            </a:extLst>
          </p:cNvPr>
          <p:cNvPicPr>
            <a:picLocks noChangeAspect="1"/>
          </p:cNvPicPr>
          <p:nvPr userDrawn="1"/>
        </p:nvPicPr>
        <p:blipFill>
          <a:blip>
            <a:extLst>
              <a:ext uri="{96DAC541-7B7A-43D3-8B79-37D633B846F1}">
                <asvg:svgBlip xmlns:asvg="http://schemas.microsoft.com/office/drawing/2016/SVG/main" r:embed="rId2"/>
              </a:ext>
            </a:extLst>
          </a:blip>
          <a:srcRect r="5251" b="5297"/>
          <a:stretch/>
        </p:blipFill>
        <p:spPr>
          <a:xfrm>
            <a:off x="6112042" y="4467335"/>
            <a:ext cx="12175958" cy="5822715"/>
          </a:xfrm>
          <a:prstGeom prst="rect">
            <a:avLst/>
          </a:prstGeom>
        </p:spPr>
      </p:pic>
      <p:sp>
        <p:nvSpPr>
          <p:cNvPr id="9" name="Espace réservé du texte 8">
            <a:extLst>
              <a:ext uri="{FF2B5EF4-FFF2-40B4-BE49-F238E27FC236}">
                <a16:creationId xmlns:a16="http://schemas.microsoft.com/office/drawing/2014/main" id="{B9C9DA18-7D6C-795E-EA6E-C8E5EE4F00F6}"/>
              </a:ext>
            </a:extLst>
          </p:cNvPr>
          <p:cNvSpPr>
            <a:spLocks noGrp="1"/>
          </p:cNvSpPr>
          <p:nvPr>
            <p:ph type="body" sz="quarter" idx="10" hasCustomPrompt="1"/>
          </p:nvPr>
        </p:nvSpPr>
        <p:spPr>
          <a:xfrm>
            <a:off x="1428750" y="3877712"/>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PRESENTATION</a:t>
            </a:r>
          </a:p>
        </p:txBody>
      </p:sp>
      <p:sp>
        <p:nvSpPr>
          <p:cNvPr id="11" name="Espace réservé du texte 8">
            <a:extLst>
              <a:ext uri="{FF2B5EF4-FFF2-40B4-BE49-F238E27FC236}">
                <a16:creationId xmlns:a16="http://schemas.microsoft.com/office/drawing/2014/main" id="{F8031B90-170E-5D98-EF42-C140F79DE2F4}"/>
              </a:ext>
            </a:extLst>
          </p:cNvPr>
          <p:cNvSpPr>
            <a:spLocks noGrp="1"/>
          </p:cNvSpPr>
          <p:nvPr>
            <p:ph type="body" sz="quarter" idx="11" hasCustomPrompt="1"/>
          </p:nvPr>
        </p:nvSpPr>
        <p:spPr>
          <a:xfrm>
            <a:off x="1428750" y="5140003"/>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8">
            <a:extLst>
              <a:ext uri="{FF2B5EF4-FFF2-40B4-BE49-F238E27FC236}">
                <a16:creationId xmlns:a16="http://schemas.microsoft.com/office/drawing/2014/main" id="{44893A91-0868-42EB-3E81-2657D83C2A14}"/>
              </a:ext>
            </a:extLst>
          </p:cNvPr>
          <p:cNvSpPr>
            <a:spLocks noGrp="1"/>
          </p:cNvSpPr>
          <p:nvPr>
            <p:ph type="body" sz="quarter" idx="12" hasCustomPrompt="1"/>
          </p:nvPr>
        </p:nvSpPr>
        <p:spPr>
          <a:xfrm>
            <a:off x="1428750" y="7426002"/>
            <a:ext cx="4683292" cy="972041"/>
          </a:xfrm>
          <a:prstGeom prst="rect">
            <a:avLst/>
          </a:prstGeom>
        </p:spPr>
        <p:txBody>
          <a:bodyPr/>
          <a:lstStyle>
            <a:lvl1pPr marL="0" indent="0">
              <a:spcBef>
                <a:spcPts val="100"/>
              </a:spcBef>
              <a:buNone/>
              <a:defRPr sz="2630" b="1" i="0">
                <a:solidFill>
                  <a:srgbClr val="00305D"/>
                </a:solidFill>
                <a:latin typeface="Arial Narrow" panose="020B0604020202020204" pitchFamily="34" charset="0"/>
                <a:cs typeface="Arial Narrow" panose="020B0604020202020204" pitchFamily="34" charset="0"/>
              </a:defRPr>
            </a:lvl1pPr>
          </a:lstStyle>
          <a:p>
            <a:pPr lvl="0"/>
            <a:r>
              <a:rPr lang="fr-FR"/>
              <a:t>Name</a:t>
            </a:r>
          </a:p>
          <a:p>
            <a:pPr lvl="0"/>
            <a:r>
              <a:rPr lang="fr-FR"/>
              <a:t>First </a:t>
            </a:r>
            <a:r>
              <a:rPr lang="fr-FR" err="1"/>
              <a:t>name</a:t>
            </a:r>
            <a:r>
              <a:rPr lang="fr-FR"/>
              <a:t>, last </a:t>
            </a:r>
            <a:r>
              <a:rPr lang="fr-FR" err="1"/>
              <a:t>name</a:t>
            </a:r>
            <a:endParaRPr lang="fr-FR"/>
          </a:p>
        </p:txBody>
      </p:sp>
      <p:sp>
        <p:nvSpPr>
          <p:cNvPr id="13" name="Espace réservé du texte 8">
            <a:extLst>
              <a:ext uri="{FF2B5EF4-FFF2-40B4-BE49-F238E27FC236}">
                <a16:creationId xmlns:a16="http://schemas.microsoft.com/office/drawing/2014/main" id="{CEB38686-4747-1069-55C2-B15B44B92B74}"/>
              </a:ext>
            </a:extLst>
          </p:cNvPr>
          <p:cNvSpPr>
            <a:spLocks noGrp="1"/>
          </p:cNvSpPr>
          <p:nvPr>
            <p:ph type="body" sz="quarter" idx="13" hasCustomPrompt="1"/>
          </p:nvPr>
        </p:nvSpPr>
        <p:spPr>
          <a:xfrm>
            <a:off x="1428750" y="8508846"/>
            <a:ext cx="4683292" cy="543917"/>
          </a:xfrm>
          <a:prstGeom prst="rect">
            <a:avLst/>
          </a:prstGeom>
        </p:spPr>
        <p:txBody>
          <a:bodyPr/>
          <a:lstStyle>
            <a:lvl1pPr marL="0" indent="0">
              <a:spcBef>
                <a:spcPts val="600"/>
              </a:spcBef>
              <a:buNone/>
              <a:defRPr sz="2630" b="0" i="0">
                <a:solidFill>
                  <a:srgbClr val="00305D"/>
                </a:solidFill>
                <a:latin typeface="Arial Narrow" panose="020B0604020202020204" pitchFamily="34" charset="0"/>
                <a:cs typeface="Arial Narrow" panose="020B0604020202020204" pitchFamily="34" charset="0"/>
              </a:defRPr>
            </a:lvl1pPr>
          </a:lstStyle>
          <a:p>
            <a:pPr lvl="0"/>
            <a:r>
              <a:rPr lang="fr-FR"/>
              <a:t>00 </a:t>
            </a:r>
            <a:r>
              <a:rPr lang="fr-FR" err="1"/>
              <a:t>Month</a:t>
            </a:r>
            <a:r>
              <a:rPr lang="fr-FR"/>
              <a:t> XXXX </a:t>
            </a:r>
            <a:r>
              <a:rPr lang="fr-FR" err="1"/>
              <a:t>Year</a:t>
            </a:r>
            <a:endParaRPr lang="fr-FR"/>
          </a:p>
          <a:p>
            <a:pPr lvl="0"/>
            <a:endParaRPr lang="fr-FR"/>
          </a:p>
        </p:txBody>
      </p:sp>
      <p:pic>
        <p:nvPicPr>
          <p:cNvPr id="3" name="Graphic 2">
            <a:extLst>
              <a:ext uri="{FF2B5EF4-FFF2-40B4-BE49-F238E27FC236}">
                <a16:creationId xmlns:a16="http://schemas.microsoft.com/office/drawing/2014/main" id="{10858BBC-FCE7-383F-F379-354A785993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428750" y="1428750"/>
            <a:ext cx="5100638" cy="971550"/>
          </a:xfrm>
          <a:prstGeom prst="rect">
            <a:avLst/>
          </a:prstGeom>
        </p:spPr>
      </p:pic>
      <p:pic>
        <p:nvPicPr>
          <p:cNvPr id="6" name="ESMO-Corporate-Logo-Positive-with-background" descr="preencoded.png">
            <a:extLst>
              <a:ext uri="{FF2B5EF4-FFF2-40B4-BE49-F238E27FC236}">
                <a16:creationId xmlns:a16="http://schemas.microsoft.com/office/drawing/2014/main" id="{FFE3D043-E913-8F1C-3BB5-4BA0F9F79A22}"/>
              </a:ext>
            </a:extLst>
          </p:cNvPr>
          <p:cNvPicPr>
            <a:picLocks noChangeAspect="1"/>
          </p:cNvPicPr>
          <p:nvPr userDrawn="1"/>
        </p:nvPicPr>
        <p:blipFill>
          <a:blip r:embed="rId4"/>
          <a:srcRect/>
          <a:stretch/>
        </p:blipFill>
        <p:spPr>
          <a:xfrm>
            <a:off x="16522700" y="9259704"/>
            <a:ext cx="1765300" cy="1027296"/>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0D6CC8CD-178F-AB26-6B1F-605466D5635D}"/>
              </a:ext>
            </a:extLst>
          </p:cNvPr>
          <p:cNvSpPr>
            <a:spLocks noGrp="1"/>
          </p:cNvSpPr>
          <p:nvPr>
            <p:ph type="body" sz="quarter" idx="10" hasCustomPrompt="1"/>
          </p:nvPr>
        </p:nvSpPr>
        <p:spPr>
          <a:xfrm>
            <a:off x="1428750" y="1230765"/>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INDEX</a:t>
            </a:r>
          </a:p>
        </p:txBody>
      </p:sp>
      <p:sp>
        <p:nvSpPr>
          <p:cNvPr id="13" name="Espace réservé du texte 8">
            <a:extLst>
              <a:ext uri="{FF2B5EF4-FFF2-40B4-BE49-F238E27FC236}">
                <a16:creationId xmlns:a16="http://schemas.microsoft.com/office/drawing/2014/main" id="{5D49AE80-8CE5-6EA2-2F09-E3BE599D3656}"/>
              </a:ext>
            </a:extLst>
          </p:cNvPr>
          <p:cNvSpPr>
            <a:spLocks noGrp="1"/>
          </p:cNvSpPr>
          <p:nvPr>
            <p:ph type="body" sz="quarter" idx="13" hasCustomPrompt="1"/>
          </p:nvPr>
        </p:nvSpPr>
        <p:spPr>
          <a:xfrm>
            <a:off x="1437774" y="2589309"/>
            <a:ext cx="6728661" cy="5544040"/>
          </a:xfrm>
          <a:prstGeom prst="rect">
            <a:avLst/>
          </a:prstGeom>
        </p:spPr>
        <p:txBody>
          <a:bodyPr/>
          <a:lstStyle>
            <a:lvl1pPr marL="742950" indent="-742950">
              <a:lnSpc>
                <a:spcPts val="4200"/>
              </a:lnSpc>
              <a:spcBef>
                <a:spcPts val="0"/>
              </a:spcBef>
              <a:buFont typeface="+mj-lt"/>
              <a:buAutoNum type="arabicPeriod"/>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sp>
        <p:nvSpPr>
          <p:cNvPr id="14" name="Espace réservé du texte 8">
            <a:extLst>
              <a:ext uri="{FF2B5EF4-FFF2-40B4-BE49-F238E27FC236}">
                <a16:creationId xmlns:a16="http://schemas.microsoft.com/office/drawing/2014/main" id="{885968CE-AEC1-DE50-AA23-CF1121E84419}"/>
              </a:ext>
            </a:extLst>
          </p:cNvPr>
          <p:cNvSpPr>
            <a:spLocks noGrp="1"/>
          </p:cNvSpPr>
          <p:nvPr>
            <p:ph type="body" sz="quarter" idx="14" hasCustomPrompt="1"/>
          </p:nvPr>
        </p:nvSpPr>
        <p:spPr>
          <a:xfrm>
            <a:off x="9017669" y="2589309"/>
            <a:ext cx="6728661" cy="5544040"/>
          </a:xfrm>
          <a:prstGeom prst="rect">
            <a:avLst/>
          </a:prstGeom>
        </p:spPr>
        <p:txBody>
          <a:bodyPr/>
          <a:lstStyle>
            <a:lvl1pPr marL="742950" indent="-742950">
              <a:lnSpc>
                <a:spcPts val="4200"/>
              </a:lnSpc>
              <a:spcBef>
                <a:spcPts val="0"/>
              </a:spcBef>
              <a:buFont typeface="+mj-lt"/>
              <a:buAutoNum type="arabicPeriod" startAt="11"/>
              <a:defRPr sz="3750" b="0" i="0">
                <a:solidFill>
                  <a:srgbClr val="00305D"/>
                </a:solidFill>
                <a:latin typeface="Arial Narrow" panose="020B0604020202020204" pitchFamily="34" charset="0"/>
                <a:cs typeface="Arial Narrow" panose="020B0604020202020204" pitchFamily="34" charset="0"/>
              </a:defRPr>
            </a:lvl1pPr>
          </a:lstStyle>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r>
              <a:rPr lang="fr-FR"/>
              <a:t>x</a:t>
            </a:r>
          </a:p>
          <a:p>
            <a:pPr lvl="0"/>
            <a:endParaRPr lang="fr-FR"/>
          </a:p>
        </p:txBody>
      </p:sp>
      <p:pic>
        <p:nvPicPr>
          <p:cNvPr id="3" name="Rectangle 95" descr="preencoded.png">
            <a:extLst>
              <a:ext uri="{FF2B5EF4-FFF2-40B4-BE49-F238E27FC236}">
                <a16:creationId xmlns:a16="http://schemas.microsoft.com/office/drawing/2014/main" id="{049DF24C-7224-1A2B-2C3A-4C25BBD89B2C}"/>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FD659423-27BB-F2C3-750C-A7121C9C132F}"/>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144015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claration">
    <p:spTree>
      <p:nvGrpSpPr>
        <p:cNvPr id="1" name=""/>
        <p:cNvGrpSpPr/>
        <p:nvPr/>
      </p:nvGrpSpPr>
      <p:grpSpPr>
        <a:xfrm>
          <a:off x="0" y="0"/>
          <a:ext cx="0" cy="0"/>
          <a:chOff x="0" y="0"/>
          <a:chExt cx="0" cy="0"/>
        </a:xfrm>
      </p:grpSpPr>
      <p:sp>
        <p:nvSpPr>
          <p:cNvPr id="4" name="DECLARATION OF INTERESTS">
            <a:extLst>
              <a:ext uri="{FF2B5EF4-FFF2-40B4-BE49-F238E27FC236}">
                <a16:creationId xmlns:a16="http://schemas.microsoft.com/office/drawing/2014/main" id="{CF78B9FB-DD1C-5BC9-3C30-4C3D67228643}"/>
              </a:ext>
            </a:extLst>
          </p:cNvPr>
          <p:cNvSpPr/>
          <p:nvPr userDrawn="1"/>
        </p:nvSpPr>
        <p:spPr>
          <a:xfrm>
            <a:off x="1428750" y="1428750"/>
            <a:ext cx="9877425" cy="714375"/>
          </a:xfrm>
          <a:prstGeom prst="rect">
            <a:avLst/>
          </a:prstGeom>
          <a:noFill/>
          <a:ln/>
        </p:spPr>
        <p:txBody>
          <a:bodyPr wrap="square" lIns="0" tIns="0" rIns="0" bIns="0" rtlCol="0" anchor="t"/>
          <a:lstStyle/>
          <a:p>
            <a:pPr marL="0" indent="0" algn="l">
              <a:lnSpc>
                <a:spcPts val="5625"/>
              </a:lnSpc>
              <a:buNone/>
            </a:pPr>
            <a:r>
              <a:rPr lang="en-US" sz="5625">
                <a:solidFill>
                  <a:srgbClr val="00305D"/>
                </a:solidFill>
                <a:latin typeface="Arial Narrow Bold" pitchFamily="34" charset="0"/>
                <a:ea typeface="Arial Narrow Bold" pitchFamily="34" charset="-122"/>
                <a:cs typeface="Arial Narrow Bold" pitchFamily="34" charset="-120"/>
              </a:rPr>
              <a:t>DECLARATION OF INTERESTS</a:t>
            </a:r>
            <a:endParaRPr lang="en-US" sz="5625"/>
          </a:p>
        </p:txBody>
      </p:sp>
      <p:sp>
        <p:nvSpPr>
          <p:cNvPr id="5" name="Please declare all interests arising from your work or expertise which may be perceived to conflict with the integrity of ESMO andor your work within the Society The Declaration of Interests included in your slide presentations must specify all financial">
            <a:extLst>
              <a:ext uri="{FF2B5EF4-FFF2-40B4-BE49-F238E27FC236}">
                <a16:creationId xmlns:a16="http://schemas.microsoft.com/office/drawing/2014/main" id="{CF413EAE-313D-D8DD-84C7-BCFB821A2C7D}"/>
              </a:ext>
            </a:extLst>
          </p:cNvPr>
          <p:cNvSpPr/>
          <p:nvPr userDrawn="1"/>
        </p:nvSpPr>
        <p:spPr>
          <a:xfrm>
            <a:off x="1428750" y="2619375"/>
            <a:ext cx="13582650" cy="6562725"/>
          </a:xfrm>
          <a:prstGeom prst="rect">
            <a:avLst/>
          </a:prstGeom>
          <a:noFill/>
          <a:ln/>
        </p:spPr>
        <p:txBody>
          <a:bodyPr wrap="square" lIns="0" tIns="0" rIns="0" bIns="0" rtlCol="0" anchor="t"/>
          <a:lstStyle/>
          <a:p>
            <a:pPr marL="0" indent="0" algn="l">
              <a:lnSpc>
                <a:spcPts val="3975"/>
              </a:lnSpc>
              <a:buNone/>
            </a:pPr>
            <a:r>
              <a:rPr lang="en-US" sz="3750" dirty="0">
                <a:solidFill>
                  <a:srgbClr val="00305D"/>
                </a:solidFill>
                <a:latin typeface="Arial Narrow Bold" pitchFamily="34" charset="0"/>
                <a:ea typeface="Arial Narrow Bold" pitchFamily="34" charset="-122"/>
                <a:cs typeface="Arial Narrow Bold" pitchFamily="34" charset="-120"/>
              </a:rPr>
              <a:t>Please declare all interests arising from your work or expertise which may be perceived to conflict with the integrity of ESMO and/or your work within the Society.
The Declaration of Interests included in your slide presentation(s) must specify all financial / non-financial interests you have in relation to the following relevant </a:t>
            </a:r>
            <a:r>
              <a:rPr lang="en-US" sz="3750" dirty="0" err="1">
                <a:solidFill>
                  <a:srgbClr val="00305D"/>
                </a:solidFill>
                <a:latin typeface="Arial Narrow Bold" pitchFamily="34" charset="0"/>
                <a:ea typeface="Arial Narrow Bold" pitchFamily="34" charset="-122"/>
                <a:cs typeface="Arial Narrow Bold" pitchFamily="34" charset="-120"/>
              </a:rPr>
              <a:t>organisations</a:t>
            </a:r>
            <a:r>
              <a:rPr lang="en-US" sz="3750" dirty="0">
                <a:solidFill>
                  <a:srgbClr val="00305D"/>
                </a:solidFill>
                <a:latin typeface="Arial Narrow Bold" pitchFamily="34" charset="0"/>
                <a:ea typeface="Arial Narrow Bold" pitchFamily="34" charset="-122"/>
                <a:cs typeface="Arial Narrow Bold" pitchFamily="34" charset="-120"/>
              </a:rPr>
              <a:t> and should cover the last two calendar years:
Pharmaceutical, diagnostic, biotechnology, medical technology, therapeutic, artificial intelligence and research companies in the medical and healthcare areas, private healthcare providers, commercial medical education providers, medical societies, foundations or charities.</a:t>
            </a:r>
            <a:endParaRPr lang="en-US" sz="3750" dirty="0"/>
          </a:p>
        </p:txBody>
      </p:sp>
      <p:pic>
        <p:nvPicPr>
          <p:cNvPr id="6" name="Rectangle 95" descr="preencoded.png">
            <a:extLst>
              <a:ext uri="{FF2B5EF4-FFF2-40B4-BE49-F238E27FC236}">
                <a16:creationId xmlns:a16="http://schemas.microsoft.com/office/drawing/2014/main" id="{9DC5528A-9D26-FFBB-124A-3A2AC8787D4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8" name="Picture 7">
            <a:extLst>
              <a:ext uri="{FF2B5EF4-FFF2-40B4-BE49-F238E27FC236}">
                <a16:creationId xmlns:a16="http://schemas.microsoft.com/office/drawing/2014/main" id="{00EF68C6-7A1C-4786-F0BD-01AC8B9397D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603978472"/>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claration 2">
    <p:spTree>
      <p:nvGrpSpPr>
        <p:cNvPr id="1" name=""/>
        <p:cNvGrpSpPr/>
        <p:nvPr/>
      </p:nvGrpSpPr>
      <p:grpSpPr>
        <a:xfrm>
          <a:off x="0" y="0"/>
          <a:ext cx="0" cy="0"/>
          <a:chOff x="0" y="0"/>
          <a:chExt cx="0" cy="0"/>
        </a:xfrm>
      </p:grpSpPr>
      <p:sp>
        <p:nvSpPr>
          <p:cNvPr id="10" name="You should provide details about any financial  non-financial interests you may have in the above-mentioned organisations including but not limited to">
            <a:extLst>
              <a:ext uri="{FF2B5EF4-FFF2-40B4-BE49-F238E27FC236}">
                <a16:creationId xmlns:a16="http://schemas.microsoft.com/office/drawing/2014/main" id="{0D506497-9704-8B16-ADC2-E27825397590}"/>
              </a:ext>
            </a:extLst>
          </p:cNvPr>
          <p:cNvSpPr/>
          <p:nvPr userDrawn="1"/>
        </p:nvSpPr>
        <p:spPr>
          <a:xfrm>
            <a:off x="1428750" y="1428750"/>
            <a:ext cx="14478000" cy="952500"/>
          </a:xfrm>
          <a:prstGeom prst="rect">
            <a:avLst/>
          </a:prstGeom>
          <a:noFill/>
          <a:ln/>
        </p:spPr>
        <p:txBody>
          <a:bodyPr wrap="square" lIns="0" tIns="0" rIns="0" bIns="0" rtlCol="0" anchor="t"/>
          <a:lstStyle/>
          <a:p>
            <a:pPr marL="0" indent="0" algn="l">
              <a:lnSpc>
                <a:spcPts val="3750"/>
              </a:lnSpc>
              <a:buNone/>
            </a:pPr>
            <a:r>
              <a:rPr lang="en-US" sz="3750">
                <a:solidFill>
                  <a:srgbClr val="00305D"/>
                </a:solidFill>
                <a:latin typeface="Arial Narrow Bold" pitchFamily="34" charset="0"/>
                <a:ea typeface="Arial Narrow Bold" pitchFamily="34" charset="-122"/>
                <a:cs typeface="Arial Narrow Bold" pitchFamily="34" charset="-120"/>
              </a:rPr>
              <a:t>You should provide details about any financial / non-financial interests you may have in the above-mentioned organisations, including, but not limited to:</a:t>
            </a:r>
            <a:endParaRPr lang="en-US" sz="3750"/>
          </a:p>
        </p:txBody>
      </p:sp>
      <p:sp>
        <p:nvSpPr>
          <p:cNvPr id="11" name="Compensation you have received for any speaker consultancy or advisory role or similar activity eg public speaking writing engagements expert testimony Any role in a relevant organisationfor which you are financially compensated eg as an employee officer">
            <a:extLst>
              <a:ext uri="{FF2B5EF4-FFF2-40B4-BE49-F238E27FC236}">
                <a16:creationId xmlns:a16="http://schemas.microsoft.com/office/drawing/2014/main" id="{A7541812-4CF2-9B73-236B-B23CD75C3944}"/>
              </a:ext>
            </a:extLst>
          </p:cNvPr>
          <p:cNvSpPr/>
          <p:nvPr userDrawn="1"/>
        </p:nvSpPr>
        <p:spPr>
          <a:xfrm>
            <a:off x="1428750" y="2857500"/>
            <a:ext cx="15573375" cy="6286500"/>
          </a:xfrm>
          <a:prstGeom prst="rect">
            <a:avLst/>
          </a:prstGeom>
          <a:noFill/>
          <a:ln/>
        </p:spPr>
        <p:txBody>
          <a:bodyPr wrap="square" lIns="0" tIns="0" rIns="0" bIns="0" rtlCol="0" anchor="t"/>
          <a:lstStyle/>
          <a:p>
            <a:pPr marL="0" indent="0" algn="l">
              <a:lnSpc>
                <a:spcPts val="2475"/>
              </a:lnSpc>
              <a:buNone/>
            </a:pPr>
            <a:r>
              <a:rPr lang="en-US" sz="2250">
                <a:solidFill>
                  <a:srgbClr val="00305D"/>
                </a:solidFill>
                <a:latin typeface="Arial Narrow" pitchFamily="34" charset="0"/>
                <a:ea typeface="Arial Narrow" pitchFamily="34" charset="-122"/>
                <a:cs typeface="Arial Narrow" pitchFamily="34" charset="-120"/>
              </a:rPr>
              <a:t>Compensation you have received for any speaker, consultancy or advisory role or similar activity (e.g. public speaking, writing engagements, expert testimony). Any role in a relevant organisation for which you are financially compensated (e.g. as an employee, officer or member of the Board of Directors). Details of any stocks or ownership interests that you have in a relevant organisation (as defined on the previous slide).
Licensing fees or royalties that you receive / have received from any Intellectual Property (IP) interests relating to the healthcare or medical education industries. Also list any such arrangements that do not currently provide an income but could in the future (i.e. a license that has been granted).
Research funding paid to you or your institution by any relevant for-profit healthcare company specifically in respect of work that you lead as a Local, Coordinating or Regulatory Investigator. Please report all companies, indicating your role (Local or Coordinating PI – e.g. at national level, </a:t>
            </a:r>
            <a:br>
              <a:rPr/>
            </a:br>
            <a:r>
              <a:rPr lang="en-US" sz="2250">
                <a:solidFill>
                  <a:srgbClr val="00305D"/>
                </a:solidFill>
                <a:latin typeface="Arial Narrow" pitchFamily="34" charset="0"/>
                <a:ea typeface="Arial Narrow" pitchFamily="34" charset="-122"/>
                <a:cs typeface="Arial Narrow" pitchFamily="34" charset="-120"/>
              </a:rPr>
              <a:t>as steering committee member, or trial chair), and indicating if there is a financial interest or not. If yes please indicate if the payment is personal / institutional or both. 
Details of any non-remunerated activities you have performed for any relevant organisation (e.g. a leadership position, advisory role, principal investigator or project lead).
Details of any non-financial benefits received from a relevant organisation (as defined on the previous slide).For example, access to proprietary information or samples of medical products that are used in your research programme.Details of membership or affiliation with any political organisation, pressure group, lobbying organisation or similar association operating in similar areas as ESMO or with relevance to cancer medicine.
</a:t>
            </a:r>
            <a:r>
              <a:rPr lang="en-US" sz="2250">
                <a:solidFill>
                  <a:srgbClr val="00305D"/>
                </a:solidFill>
                <a:latin typeface="Arial Narrow Bold" pitchFamily="34" charset="0"/>
                <a:ea typeface="Arial Narrow Bold" pitchFamily="34" charset="-122"/>
                <a:cs typeface="Arial Narrow Bold" pitchFamily="34" charset="-120"/>
              </a:rPr>
              <a:t>If you have nothing to declare then please also state this.</a:t>
            </a:r>
            <a:endParaRPr lang="en-US" sz="2250"/>
          </a:p>
        </p:txBody>
      </p:sp>
      <p:pic>
        <p:nvPicPr>
          <p:cNvPr id="2" name="Rectangle 95" descr="preencoded.png">
            <a:extLst>
              <a:ext uri="{FF2B5EF4-FFF2-40B4-BE49-F238E27FC236}">
                <a16:creationId xmlns:a16="http://schemas.microsoft.com/office/drawing/2014/main" id="{FD5DA94C-2139-5046-F186-D54CDDEA0847}"/>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EDAD1AD3-32CA-519C-B4EA-B954A4C7845E}"/>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5144755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p:bg>
      <p:bgPr>
        <a:solidFill>
          <a:srgbClr val="00305D"/>
        </a:solidFill>
        <a:effectLst/>
      </p:bgPr>
    </p:bg>
    <p:spTree>
      <p:nvGrpSpPr>
        <p:cNvPr id="1" name=""/>
        <p:cNvGrpSpPr/>
        <p:nvPr/>
      </p:nvGrpSpPr>
      <p:grpSpPr>
        <a:xfrm>
          <a:off x="0" y="0"/>
          <a:ext cx="0" cy="0"/>
          <a:chOff x="0" y="0"/>
          <a:chExt cx="0" cy="0"/>
        </a:xfrm>
      </p:grpSpPr>
      <p:sp>
        <p:nvSpPr>
          <p:cNvPr id="5" name="Espace réservé du texte 8">
            <a:extLst>
              <a:ext uri="{FF2B5EF4-FFF2-40B4-BE49-F238E27FC236}">
                <a16:creationId xmlns:a16="http://schemas.microsoft.com/office/drawing/2014/main" id="{CE7EB273-E257-1226-3E56-FA23F5B8D48B}"/>
              </a:ext>
            </a:extLst>
          </p:cNvPr>
          <p:cNvSpPr>
            <a:spLocks noGrp="1"/>
          </p:cNvSpPr>
          <p:nvPr>
            <p:ph type="body" sz="quarter" idx="10" hasCustomPrompt="1"/>
          </p:nvPr>
        </p:nvSpPr>
        <p:spPr>
          <a:xfrm>
            <a:off x="1428750" y="3915323"/>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6" name="Espace réservé du texte 8">
            <a:extLst>
              <a:ext uri="{FF2B5EF4-FFF2-40B4-BE49-F238E27FC236}">
                <a16:creationId xmlns:a16="http://schemas.microsoft.com/office/drawing/2014/main" id="{9DC977A2-169A-8E2C-3AA4-BCBD4E2D9A34}"/>
              </a:ext>
            </a:extLst>
          </p:cNvPr>
          <p:cNvSpPr>
            <a:spLocks noGrp="1"/>
          </p:cNvSpPr>
          <p:nvPr>
            <p:ph type="body" sz="quarter" idx="11" hasCustomPrompt="1"/>
          </p:nvPr>
        </p:nvSpPr>
        <p:spPr>
          <a:xfrm>
            <a:off x="1428750" y="5422793"/>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8" name="Rectangle 95" descr="preencoded.png">
            <a:extLst>
              <a:ext uri="{FF2B5EF4-FFF2-40B4-BE49-F238E27FC236}">
                <a16:creationId xmlns:a16="http://schemas.microsoft.com/office/drawing/2014/main" id="{5A990999-824F-9C84-F775-308B9F70D578}"/>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BEA34335-87CE-D5A7-2A14-6A27522CA14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40454130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2">
    <p:bg>
      <p:bgPr>
        <a:solidFill>
          <a:srgbClr val="00305D"/>
        </a:solidFill>
        <a:effectLst/>
      </p:bgPr>
    </p:bg>
    <p:spTree>
      <p:nvGrpSpPr>
        <p:cNvPr id="1" name=""/>
        <p:cNvGrpSpPr/>
        <p:nvPr/>
      </p:nvGrpSpPr>
      <p:grpSpPr>
        <a:xfrm>
          <a:off x="0" y="0"/>
          <a:ext cx="0" cy="0"/>
          <a:chOff x="0" y="0"/>
          <a:chExt cx="0" cy="0"/>
        </a:xfrm>
      </p:grpSpPr>
      <p:pic>
        <p:nvPicPr>
          <p:cNvPr id="10" name="Picture 9" descr="A cityscape of a building&#10;&#10;AI-generated content may be incorrect.">
            <a:extLst>
              <a:ext uri="{FF2B5EF4-FFF2-40B4-BE49-F238E27FC236}">
                <a16:creationId xmlns:a16="http://schemas.microsoft.com/office/drawing/2014/main" id="{ADC9522D-5FE1-1D0E-DD8F-6C11AB29E136}"/>
              </a:ext>
            </a:extLst>
          </p:cNvPr>
          <p:cNvPicPr>
            <a:picLocks noChangeAspect="1"/>
          </p:cNvPicPr>
          <p:nvPr userDrawn="1"/>
        </p:nvPicPr>
        <p:blipFill>
          <a:blip r:embed="rId2"/>
          <a:stretch>
            <a:fillRect/>
          </a:stretch>
        </p:blipFill>
        <p:spPr>
          <a:xfrm>
            <a:off x="3894580" y="4651231"/>
            <a:ext cx="14393420" cy="5635770"/>
          </a:xfrm>
          <a:prstGeom prst="rect">
            <a:avLst/>
          </a:prstGeom>
        </p:spPr>
      </p:pic>
      <p:sp>
        <p:nvSpPr>
          <p:cNvPr id="4" name="Espace réservé du texte 8">
            <a:extLst>
              <a:ext uri="{FF2B5EF4-FFF2-40B4-BE49-F238E27FC236}">
                <a16:creationId xmlns:a16="http://schemas.microsoft.com/office/drawing/2014/main" id="{2CC0F87C-AD2E-658B-BB9F-1D98280B80A5}"/>
              </a:ext>
            </a:extLst>
          </p:cNvPr>
          <p:cNvSpPr>
            <a:spLocks noGrp="1"/>
          </p:cNvSpPr>
          <p:nvPr>
            <p:ph type="body" sz="quarter" idx="10" hasCustomPrompt="1"/>
          </p:nvPr>
        </p:nvSpPr>
        <p:spPr>
          <a:xfrm>
            <a:off x="1428750" y="1399674"/>
            <a:ext cx="5381124" cy="1223677"/>
          </a:xfrm>
          <a:prstGeom prst="rect">
            <a:avLst/>
          </a:prstGeom>
        </p:spPr>
        <p:txBody>
          <a:bodyPr/>
          <a:lstStyle>
            <a:lvl1pPr marL="0" indent="0">
              <a:buNone/>
              <a:defRPr sz="7500" b="1" i="0">
                <a:solidFill>
                  <a:schemeClr val="tx1"/>
                </a:solidFill>
                <a:latin typeface="Arial Narrow" panose="020B0604020202020204" pitchFamily="34" charset="0"/>
                <a:cs typeface="Arial Narrow" panose="020B0604020202020204" pitchFamily="34" charset="0"/>
              </a:defRPr>
            </a:lvl1pPr>
          </a:lstStyle>
          <a:p>
            <a:pPr lvl="0"/>
            <a:r>
              <a:rPr lang="fr-FR" err="1"/>
              <a:t>Chapter</a:t>
            </a:r>
            <a:r>
              <a:rPr lang="fr-FR"/>
              <a:t> 01</a:t>
            </a:r>
          </a:p>
        </p:txBody>
      </p:sp>
      <p:sp>
        <p:nvSpPr>
          <p:cNvPr id="5" name="Espace réservé du texte 8">
            <a:extLst>
              <a:ext uri="{FF2B5EF4-FFF2-40B4-BE49-F238E27FC236}">
                <a16:creationId xmlns:a16="http://schemas.microsoft.com/office/drawing/2014/main" id="{3C2E0DBC-4B09-BA0F-A23A-E294BC2CD85D}"/>
              </a:ext>
            </a:extLst>
          </p:cNvPr>
          <p:cNvSpPr>
            <a:spLocks noGrp="1"/>
          </p:cNvSpPr>
          <p:nvPr>
            <p:ph type="body" sz="quarter" idx="11" hasCustomPrompt="1"/>
          </p:nvPr>
        </p:nvSpPr>
        <p:spPr>
          <a:xfrm>
            <a:off x="1428750" y="2907144"/>
            <a:ext cx="11753850" cy="673207"/>
          </a:xfrm>
          <a:prstGeom prst="rect">
            <a:avLst/>
          </a:prstGeom>
        </p:spPr>
        <p:txBody>
          <a:bodyPr/>
          <a:lstStyle>
            <a:lvl1pPr marL="0" indent="0">
              <a:buNone/>
              <a:defRPr sz="3750" b="1" i="0">
                <a:solidFill>
                  <a:schemeClr val="tx1"/>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pic>
        <p:nvPicPr>
          <p:cNvPr id="2" name="Rectangle 95" descr="preencoded.png">
            <a:extLst>
              <a:ext uri="{FF2B5EF4-FFF2-40B4-BE49-F238E27FC236}">
                <a16:creationId xmlns:a16="http://schemas.microsoft.com/office/drawing/2014/main" id="{F8FF816F-AB1D-72FD-F363-C9DD4696F41F}"/>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6" name="Picture 5">
            <a:extLst>
              <a:ext uri="{FF2B5EF4-FFF2-40B4-BE49-F238E27FC236}">
                <a16:creationId xmlns:a16="http://schemas.microsoft.com/office/drawing/2014/main" id="{2F51F08A-F419-DDD5-6A51-527D5BF3CB3A}"/>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573101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hite 1">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pic>
        <p:nvPicPr>
          <p:cNvPr id="2" name="Rectangle 95" descr="preencoded.png">
            <a:extLst>
              <a:ext uri="{FF2B5EF4-FFF2-40B4-BE49-F238E27FC236}">
                <a16:creationId xmlns:a16="http://schemas.microsoft.com/office/drawing/2014/main" id="{2B5F0464-7D97-10B7-22DA-2DBCF0C2B4D1}"/>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3" name="Picture 2">
            <a:extLst>
              <a:ext uri="{FF2B5EF4-FFF2-40B4-BE49-F238E27FC236}">
                <a16:creationId xmlns:a16="http://schemas.microsoft.com/office/drawing/2014/main" id="{449F6310-BF67-ED84-3CB2-286E180785D2}"/>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973922016"/>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eclaration 2">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EC28DD84-67B3-5CC9-6B66-B48C7ADF39D6}"/>
              </a:ext>
            </a:extLst>
          </p:cNvPr>
          <p:cNvSpPr>
            <a:spLocks noGrp="1"/>
          </p:cNvSpPr>
          <p:nvPr>
            <p:ph type="body" sz="quarter" idx="10" hasCustomPrompt="1"/>
          </p:nvPr>
        </p:nvSpPr>
        <p:spPr>
          <a:xfrm>
            <a:off x="1428750" y="2364326"/>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6" name="Espace réservé du texte 8">
            <a:extLst>
              <a:ext uri="{FF2B5EF4-FFF2-40B4-BE49-F238E27FC236}">
                <a16:creationId xmlns:a16="http://schemas.microsoft.com/office/drawing/2014/main" id="{5E82F3BB-51E4-4933-8E48-3E79B8CF8605}"/>
              </a:ext>
            </a:extLst>
          </p:cNvPr>
          <p:cNvSpPr>
            <a:spLocks noGrp="1"/>
          </p:cNvSpPr>
          <p:nvPr>
            <p:ph type="body" sz="quarter" idx="11" hasCustomPrompt="1"/>
          </p:nvPr>
        </p:nvSpPr>
        <p:spPr>
          <a:xfrm>
            <a:off x="1428750" y="3493496"/>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Content of this presentation is copyrightand responsibility of the author Permission is required for re-use">
            <a:extLst>
              <a:ext uri="{FF2B5EF4-FFF2-40B4-BE49-F238E27FC236}">
                <a16:creationId xmlns:a16="http://schemas.microsoft.com/office/drawing/2014/main" id="{528A82C3-5B01-27D3-465C-5125AF4C7B7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pic>
        <p:nvPicPr>
          <p:cNvPr id="3" name="Graphic 2">
            <a:extLst>
              <a:ext uri="{FF2B5EF4-FFF2-40B4-BE49-F238E27FC236}">
                <a16:creationId xmlns:a16="http://schemas.microsoft.com/office/drawing/2014/main" id="{60C39601-5505-3EF6-D824-537B3A186CF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28750" y="1437767"/>
            <a:ext cx="3337214" cy="635660"/>
          </a:xfrm>
          <a:prstGeom prst="rect">
            <a:avLst/>
          </a:prstGeom>
        </p:spPr>
      </p:pic>
      <p:sp>
        <p:nvSpPr>
          <p:cNvPr id="5" name="Espace réservé du texte 9">
            <a:extLst>
              <a:ext uri="{FF2B5EF4-FFF2-40B4-BE49-F238E27FC236}">
                <a16:creationId xmlns:a16="http://schemas.microsoft.com/office/drawing/2014/main" id="{8EA8776F-4A7A-98AB-5DAC-B6C439936592}"/>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Tree>
    <p:extLst>
      <p:ext uri="{BB962C8B-B14F-4D97-AF65-F5344CB8AC3E}">
        <p14:creationId xmlns:p14="http://schemas.microsoft.com/office/powerpoint/2010/main" val="362978177"/>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Title and Text" preserve="1" userDrawn="1">
  <p:cSld name="3_Title and Text">
    <p:spTree>
      <p:nvGrpSpPr>
        <p:cNvPr id="1" name="Shape 16"/>
        <p:cNvGrpSpPr/>
        <p:nvPr/>
      </p:nvGrpSpPr>
      <p:grpSpPr>
        <a:xfrm>
          <a:off x="0" y="0"/>
          <a:ext cx="0" cy="0"/>
          <a:chOff x="0" y="0"/>
          <a:chExt cx="0" cy="0"/>
        </a:xfrm>
      </p:grpSpPr>
      <p:sp>
        <p:nvSpPr>
          <p:cNvPr id="19" name="Google Shape;19;p14"/>
          <p:cNvSpPr txBox="1">
            <a:spLocks noGrp="1"/>
          </p:cNvSpPr>
          <p:nvPr>
            <p:ph type="subTitle" idx="2"/>
          </p:nvPr>
        </p:nvSpPr>
        <p:spPr>
          <a:xfrm>
            <a:off x="3657649" y="1400576"/>
            <a:ext cx="13912802" cy="9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800"/>
              </a:spcBef>
              <a:spcAft>
                <a:spcPts val="0"/>
              </a:spcAft>
              <a:buClr>
                <a:srgbClr val="05416B"/>
              </a:buClr>
              <a:buSzPts val="700"/>
              <a:buFont typeface="Noto Sans Symbols"/>
              <a:buNone/>
              <a:defRPr sz="4000" b="0" i="0" u="none" strike="noStrike" cap="none">
                <a:solidFill>
                  <a:srgbClr val="00305D"/>
                </a:solidFill>
                <a:latin typeface="Arial Narrow"/>
                <a:ea typeface="Arial Narrow"/>
                <a:cs typeface="Arial Narrow"/>
                <a:sym typeface="Arial Narrow"/>
              </a:defRPr>
            </a:lvl1pPr>
            <a:lvl2pPr marR="0" lvl="1"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2pPr>
            <a:lvl3pPr marR="0" lvl="2" algn="l" rtl="0">
              <a:lnSpc>
                <a:spcPct val="100000"/>
              </a:lnSpc>
              <a:spcBef>
                <a:spcPts val="640"/>
              </a:spcBef>
              <a:spcAft>
                <a:spcPts val="0"/>
              </a:spcAft>
              <a:buClr>
                <a:schemeClr val="dk1"/>
              </a:buClr>
              <a:buSzPts val="560"/>
              <a:buFont typeface="Noto Sans Symbols"/>
              <a:buNone/>
              <a:defRPr sz="3200" b="0" i="0" u="none" strike="noStrike" cap="none">
                <a:solidFill>
                  <a:srgbClr val="888888"/>
                </a:solidFill>
                <a:latin typeface="Arial Narrow"/>
                <a:ea typeface="Arial Narrow"/>
                <a:cs typeface="Arial Narrow"/>
                <a:sym typeface="Arial Narrow"/>
              </a:defRPr>
            </a:lvl3pPr>
            <a:lvl4pPr marR="0" lvl="3"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4pPr>
            <a:lvl5pPr marR="0" lvl="4"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5pPr>
            <a:lvl6pPr marR="0" lvl="5"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6pPr>
            <a:lvl7pPr marR="0" lvl="6"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7pPr>
            <a:lvl8pPr marR="0" lvl="7"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8pPr>
            <a:lvl9pPr marR="0" lvl="8" algn="l" rtl="0">
              <a:lnSpc>
                <a:spcPct val="100000"/>
              </a:lnSpc>
              <a:spcBef>
                <a:spcPts val="800"/>
              </a:spcBef>
              <a:spcAft>
                <a:spcPts val="0"/>
              </a:spcAft>
              <a:buClr>
                <a:srgbClr val="888888"/>
              </a:buClr>
              <a:buSzPts val="2000"/>
              <a:buFont typeface="Arial"/>
              <a:buNone/>
              <a:defRPr sz="4000" b="0" i="0" u="none" strike="noStrike" cap="none">
                <a:solidFill>
                  <a:srgbClr val="888888"/>
                </a:solidFill>
                <a:latin typeface="Arial Narrow"/>
                <a:ea typeface="Arial Narrow"/>
                <a:cs typeface="Arial Narrow"/>
                <a:sym typeface="Arial Narrow"/>
              </a:defRPr>
            </a:lvl9pPr>
          </a:lstStyle>
          <a:p>
            <a:endParaRPr/>
          </a:p>
        </p:txBody>
      </p:sp>
      <p:sp>
        <p:nvSpPr>
          <p:cNvPr id="13" name="Google Shape;18;p14">
            <a:extLst>
              <a:ext uri="{FF2B5EF4-FFF2-40B4-BE49-F238E27FC236}">
                <a16:creationId xmlns:a16="http://schemas.microsoft.com/office/drawing/2014/main" id="{329DFE97-3C37-2843-919B-76136B9C9557}"/>
              </a:ext>
            </a:extLst>
          </p:cNvPr>
          <p:cNvSpPr txBox="1">
            <a:spLocks noGrp="1"/>
          </p:cNvSpPr>
          <p:nvPr>
            <p:ph type="ctrTitle"/>
          </p:nvPr>
        </p:nvSpPr>
        <p:spPr>
          <a:xfrm>
            <a:off x="3657600" y="536576"/>
            <a:ext cx="13912580" cy="864000"/>
          </a:xfrm>
          <a:prstGeom prst="rect">
            <a:avLst/>
          </a:prstGeom>
          <a:noFill/>
          <a:ln>
            <a:noFill/>
          </a:ln>
        </p:spPr>
        <p:txBody>
          <a:bodyPr spcFirstLastPara="1" wrap="square" lIns="91425" tIns="45700" rIns="91425" bIns="45700" anchor="t" anchorCtr="0">
            <a:noAutofit/>
          </a:bodyPr>
          <a:lstStyle>
            <a:lvl1pPr marR="0" lvl="0" algn="l" rtl="0">
              <a:lnSpc>
                <a:spcPct val="80000"/>
              </a:lnSpc>
              <a:spcBef>
                <a:spcPts val="0"/>
              </a:spcBef>
              <a:spcAft>
                <a:spcPts val="0"/>
              </a:spcAft>
              <a:buClr>
                <a:srgbClr val="05416B"/>
              </a:buClr>
              <a:buSzPts val="1400"/>
              <a:buFont typeface="Arial"/>
              <a:buNone/>
              <a:defRPr sz="5600" b="1" i="0" u="none" strike="noStrike" cap="none">
                <a:solidFill>
                  <a:srgbClr val="00305D"/>
                </a:solidFill>
                <a:latin typeface="Arial Narrow"/>
                <a:ea typeface="Arial Narrow"/>
                <a:cs typeface="Arial Narrow"/>
                <a:sym typeface="Arial Narrow"/>
              </a:defRPr>
            </a:lvl1pPr>
            <a:lvl2pPr marR="0" lvl="1"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2pPr>
            <a:lvl3pPr marR="0" lvl="2"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3pPr>
            <a:lvl4pPr marR="0" lvl="3"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4pPr>
            <a:lvl5pPr marR="0" lvl="4"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5pPr>
            <a:lvl6pPr marR="0" lvl="5"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6pPr>
            <a:lvl7pPr marR="0" lvl="6"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7pPr>
            <a:lvl8pPr marR="0" lvl="7"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8pPr>
            <a:lvl9pPr marR="0" lvl="8" algn="l" rtl="0">
              <a:lnSpc>
                <a:spcPct val="100000"/>
              </a:lnSpc>
              <a:spcBef>
                <a:spcPts val="0"/>
              </a:spcBef>
              <a:spcAft>
                <a:spcPts val="0"/>
              </a:spcAft>
              <a:buClr>
                <a:srgbClr val="000000"/>
              </a:buClr>
              <a:buSzPts val="1400"/>
              <a:buFont typeface="Arial"/>
              <a:buNone/>
              <a:defRPr sz="8000" b="1" i="0" u="none" strike="noStrike" cap="none">
                <a:solidFill>
                  <a:srgbClr val="81104F"/>
                </a:solidFill>
                <a:latin typeface="Arial Narrow"/>
                <a:ea typeface="Arial Narrow"/>
                <a:cs typeface="Arial Narrow"/>
                <a:sym typeface="Arial Narrow"/>
              </a:defRPr>
            </a:lvl9pPr>
          </a:lstStyle>
          <a:p>
            <a:endParaRPr/>
          </a:p>
        </p:txBody>
      </p:sp>
      <p:sp>
        <p:nvSpPr>
          <p:cNvPr id="14" name="Google Shape;17;p14">
            <a:extLst>
              <a:ext uri="{FF2B5EF4-FFF2-40B4-BE49-F238E27FC236}">
                <a16:creationId xmlns:a16="http://schemas.microsoft.com/office/drawing/2014/main" id="{57D9B4DA-E208-4D4F-A1E1-2BB4BA0AFEC8}"/>
              </a:ext>
            </a:extLst>
          </p:cNvPr>
          <p:cNvSpPr txBox="1">
            <a:spLocks noGrp="1"/>
          </p:cNvSpPr>
          <p:nvPr>
            <p:ph type="body" idx="1"/>
          </p:nvPr>
        </p:nvSpPr>
        <p:spPr>
          <a:xfrm>
            <a:off x="734510" y="2615610"/>
            <a:ext cx="16819800" cy="720784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640"/>
              </a:spcBef>
              <a:spcAft>
                <a:spcPts val="0"/>
              </a:spcAft>
              <a:buClr>
                <a:srgbClr val="05416B"/>
              </a:buClr>
              <a:buSzPts val="1600"/>
              <a:buFont typeface="Noto Sans Symbols"/>
              <a:buNone/>
              <a:defRPr sz="3200" b="0" i="0" u="none" strike="noStrike" cap="none">
                <a:solidFill>
                  <a:schemeClr val="tx1">
                    <a:lumMod val="65000"/>
                    <a:lumOff val="35000"/>
                  </a:schemeClr>
                </a:solidFill>
                <a:latin typeface="Arial Narrow"/>
                <a:ea typeface="Arial Narrow"/>
                <a:cs typeface="Arial Narrow"/>
                <a:sym typeface="Arial Narrow"/>
              </a:defRPr>
            </a:lvl1pPr>
            <a:lvl2pPr marL="1828800" marR="0" lvl="1"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2pPr>
            <a:lvl3pPr marL="2743200" marR="0" lvl="2" indent="-660400" algn="l" rtl="0">
              <a:lnSpc>
                <a:spcPct val="100000"/>
              </a:lnSpc>
              <a:spcBef>
                <a:spcPts val="640"/>
              </a:spcBef>
              <a:spcAft>
                <a:spcPts val="0"/>
              </a:spcAft>
              <a:buClr>
                <a:srgbClr val="05416B"/>
              </a:buClr>
              <a:buSzPts val="1600"/>
              <a:buFont typeface="Noto Sans Symbols"/>
              <a:buChar char="◆"/>
              <a:defRPr sz="3200" b="0" i="0" u="none" strike="noStrike" cap="none">
                <a:solidFill>
                  <a:srgbClr val="05416B"/>
                </a:solidFill>
                <a:latin typeface="Arial Narrow"/>
                <a:ea typeface="Arial Narrow"/>
                <a:cs typeface="Arial Narrow"/>
                <a:sym typeface="Arial Narrow"/>
              </a:defRPr>
            </a:lvl3pPr>
            <a:lvl4pPr marL="3657600" marR="0" lvl="3"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4pPr>
            <a:lvl5pPr marL="4572000" marR="0" lvl="4"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5pPr>
            <a:lvl6pPr marL="5486400" marR="0" lvl="5"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6pPr>
            <a:lvl7pPr marL="6400800" marR="0" lvl="6"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7pPr>
            <a:lvl8pPr marL="7315200" marR="0" lvl="7"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8pPr>
            <a:lvl9pPr marL="8229600" marR="0" lvl="8" indent="-660400" algn="l" rtl="0">
              <a:lnSpc>
                <a:spcPct val="100000"/>
              </a:lnSpc>
              <a:spcBef>
                <a:spcPts val="800"/>
              </a:spcBef>
              <a:spcAft>
                <a:spcPts val="0"/>
              </a:spcAft>
              <a:buClr>
                <a:srgbClr val="05416B"/>
              </a:buClr>
              <a:buSzPts val="1600"/>
              <a:buFont typeface="Arial"/>
              <a:buChar char="●"/>
              <a:defRPr sz="3200" b="0" i="0" u="none" strike="noStrike" cap="none">
                <a:solidFill>
                  <a:srgbClr val="05416B"/>
                </a:solidFill>
                <a:latin typeface="Arial Narrow"/>
                <a:ea typeface="Arial Narrow"/>
                <a:cs typeface="Arial Narrow"/>
                <a:sym typeface="Arial Narrow"/>
              </a:defRPr>
            </a:lvl9pPr>
          </a:lstStyle>
          <a:p>
            <a:endParaRPr/>
          </a:p>
        </p:txBody>
      </p:sp>
      <p:pic>
        <p:nvPicPr>
          <p:cNvPr id="4" name="Picture 3">
            <a:extLst>
              <a:ext uri="{FF2B5EF4-FFF2-40B4-BE49-F238E27FC236}">
                <a16:creationId xmlns:a16="http://schemas.microsoft.com/office/drawing/2014/main" id="{D782D7AB-C494-73A2-BD37-BA19B8FB892F}"/>
              </a:ext>
            </a:extLst>
          </p:cNvPr>
          <p:cNvPicPr>
            <a:picLocks noChangeAspect="1"/>
          </p:cNvPicPr>
          <p:nvPr userDrawn="1"/>
        </p:nvPicPr>
        <p:blipFill>
          <a:blip r:embed="rId2"/>
          <a:stretch>
            <a:fillRect/>
          </a:stretch>
        </p:blipFill>
        <p:spPr>
          <a:xfrm>
            <a:off x="734510" y="536576"/>
            <a:ext cx="2180964" cy="415950"/>
          </a:xfrm>
          <a:prstGeom prst="rect">
            <a:avLst/>
          </a:prstGeom>
        </p:spPr>
      </p:pic>
    </p:spTree>
    <p:extLst>
      <p:ext uri="{BB962C8B-B14F-4D97-AF65-F5344CB8AC3E}">
        <p14:creationId xmlns:p14="http://schemas.microsoft.com/office/powerpoint/2010/main" val="1582239543"/>
      </p:ext>
    </p:extLst>
  </p:cSld>
  <p:clrMapOvr>
    <a:masterClrMapping/>
  </p:clrMapOvr>
  <p:extLst>
    <p:ext uri="{DCECCB84-F9BA-43D5-87BE-67443E8EF086}">
      <p15:sldGuideLst xmlns:p15="http://schemas.microsoft.com/office/powerpoint/2012/main">
        <p15:guide id="2" orient="horz" pos="169">
          <p15:clr>
            <a:srgbClr val="FBAE40"/>
          </p15:clr>
        </p15:guide>
        <p15:guide id="3" orient="horz" pos="3094">
          <p15:clr>
            <a:srgbClr val="FBAE40"/>
          </p15:clr>
        </p15:guide>
        <p15:guide id="4" pos="226">
          <p15:clr>
            <a:srgbClr val="FBAE40"/>
          </p15:clr>
        </p15:guide>
        <p15:guide id="5" pos="553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White 2">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68E9CF5-8F21-5C5F-495A-199C5133557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A1296705-6B87-7994-4499-3EA4A6942CBE}"/>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11" name="Picture 10">
            <a:extLst>
              <a:ext uri="{FF2B5EF4-FFF2-40B4-BE49-F238E27FC236}">
                <a16:creationId xmlns:a16="http://schemas.microsoft.com/office/drawing/2014/main" id="{D66DCB4A-F9EC-4B77-5AB0-A02389440E94}"/>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78780276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hite 3">
    <p:spTree>
      <p:nvGrpSpPr>
        <p:cNvPr id="1" name=""/>
        <p:cNvGrpSpPr/>
        <p:nvPr/>
      </p:nvGrpSpPr>
      <p:grpSpPr>
        <a:xfrm>
          <a:off x="0" y="0"/>
          <a:ext cx="0" cy="0"/>
          <a:chOff x="0" y="0"/>
          <a:chExt cx="0" cy="0"/>
        </a:xfrm>
      </p:grpSpPr>
      <p:sp>
        <p:nvSpPr>
          <p:cNvPr id="4" name="Content of this presentation is copyrightand responsibility of the author Permission is required for re-use">
            <a:extLst>
              <a:ext uri="{FF2B5EF4-FFF2-40B4-BE49-F238E27FC236}">
                <a16:creationId xmlns:a16="http://schemas.microsoft.com/office/drawing/2014/main" id="{DB5FE2EB-28E5-84B6-D2D3-F571643E4A89}"/>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6" name="Espace réservé du texte 8">
            <a:extLst>
              <a:ext uri="{FF2B5EF4-FFF2-40B4-BE49-F238E27FC236}">
                <a16:creationId xmlns:a16="http://schemas.microsoft.com/office/drawing/2014/main" id="{3CAEF2D6-9619-0838-CFCB-2DAA376950B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9">
            <a:extLst>
              <a:ext uri="{FF2B5EF4-FFF2-40B4-BE49-F238E27FC236}">
                <a16:creationId xmlns:a16="http://schemas.microsoft.com/office/drawing/2014/main" id="{B3F7FC35-1432-2196-9F6C-9A10E4B78415}"/>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E284D2FB-D06E-FABF-A2AE-9BAA00AC4405}"/>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329C374E-0B26-DF38-8204-A5747E8C9052}"/>
              </a:ext>
            </a:extLst>
          </p:cNvPr>
          <p:cNvPicPr>
            <a:picLocks noChangeAspect="1"/>
          </p:cNvPicPr>
          <p:nvPr userDrawn="1"/>
        </p:nvPicPr>
        <p:blipFill>
          <a:blip r:embed="rId2"/>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8E900E73-9FD5-3635-5CE2-2B4CA2A54923}"/>
              </a:ext>
            </a:extLst>
          </p:cNvPr>
          <p:cNvPicPr>
            <a:picLocks noChangeAspect="1"/>
          </p:cNvPicPr>
          <p:nvPr userDrawn="1"/>
        </p:nvPicPr>
        <p:blipFill>
          <a:blip r:embed="rId3"/>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77265228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Visual 1">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5BFE522B-9E20-19CA-E006-38A75A435482}"/>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8835189" y="2603020"/>
            <a:ext cx="9486676" cy="7700912"/>
          </a:xfrm>
          <a:prstGeom prst="rect">
            <a:avLst/>
          </a:prstGeom>
        </p:spPr>
      </p:pic>
      <p:sp>
        <p:nvSpPr>
          <p:cNvPr id="2" name="Espace réservé du texte 8">
            <a:extLst>
              <a:ext uri="{FF2B5EF4-FFF2-40B4-BE49-F238E27FC236}">
                <a16:creationId xmlns:a16="http://schemas.microsoft.com/office/drawing/2014/main" id="{E8AA6B6A-FF41-19E9-C9AB-93E01D033A52}"/>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7FC4E609-892E-ABE6-F189-526293B25BD0}"/>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9">
            <a:extLst>
              <a:ext uri="{FF2B5EF4-FFF2-40B4-BE49-F238E27FC236}">
                <a16:creationId xmlns:a16="http://schemas.microsoft.com/office/drawing/2014/main" id="{CBA83098-C3C3-6DD8-6283-50638972520F}"/>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9" name="Content of this presentation is copyrightand responsibility of the author Permission is required for re-use">
            <a:extLst>
              <a:ext uri="{FF2B5EF4-FFF2-40B4-BE49-F238E27FC236}">
                <a16:creationId xmlns:a16="http://schemas.microsoft.com/office/drawing/2014/main" id="{236CCA65-189B-E2B0-42C9-47E430DA4BCA}"/>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pic>
        <p:nvPicPr>
          <p:cNvPr id="3" name="Rectangle 95" descr="preencoded.png">
            <a:extLst>
              <a:ext uri="{FF2B5EF4-FFF2-40B4-BE49-F238E27FC236}">
                <a16:creationId xmlns:a16="http://schemas.microsoft.com/office/drawing/2014/main" id="{9A1BEB59-A61A-507C-AB61-C64A9FFB58A1}"/>
              </a:ext>
            </a:extLst>
          </p:cNvPr>
          <p:cNvPicPr>
            <a:picLocks noChangeAspect="1"/>
          </p:cNvPicPr>
          <p:nvPr userDrawn="1"/>
        </p:nvPicPr>
        <p:blipFill>
          <a:blip r:embed="rId3"/>
          <a:srcRect/>
          <a:stretch/>
        </p:blipFill>
        <p:spPr>
          <a:xfrm>
            <a:off x="15253370" y="9266476"/>
            <a:ext cx="3048485" cy="1048234"/>
          </a:xfrm>
          <a:prstGeom prst="rect">
            <a:avLst/>
          </a:prstGeom>
        </p:spPr>
      </p:pic>
      <p:pic>
        <p:nvPicPr>
          <p:cNvPr id="4" name="Picture 3">
            <a:extLst>
              <a:ext uri="{FF2B5EF4-FFF2-40B4-BE49-F238E27FC236}">
                <a16:creationId xmlns:a16="http://schemas.microsoft.com/office/drawing/2014/main" id="{469B4395-708E-63E3-5CF2-5801065BCF59}"/>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3581455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Visual 2">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D8C9C06E-ADDF-7B39-3376-2FBA2D9F8F3D}"/>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1" name="Espace réservé du texte 8">
            <a:extLst>
              <a:ext uri="{FF2B5EF4-FFF2-40B4-BE49-F238E27FC236}">
                <a16:creationId xmlns:a16="http://schemas.microsoft.com/office/drawing/2014/main" id="{DB5289C3-226C-3FDB-DFAF-BF8262181E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13" name="Espace réservé du texte 8">
            <a:extLst>
              <a:ext uri="{FF2B5EF4-FFF2-40B4-BE49-F238E27FC236}">
                <a16:creationId xmlns:a16="http://schemas.microsoft.com/office/drawing/2014/main" id="{CCFF93DF-756E-1034-F9F3-945B56EB2AB1}"/>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A0786BB3-B7CF-2637-8B21-F0A3421A8F49}"/>
              </a:ext>
            </a:extLst>
          </p:cNvPr>
          <p:cNvPicPr>
            <a:picLocks noChangeAspect="1"/>
          </p:cNvPicPr>
          <p:nvPr userDrawn="1"/>
        </p:nvPicPr>
        <p:blipFill>
          <a:blip r:embed="rId3"/>
          <a:srcRect/>
          <a:stretch/>
        </p:blipFill>
        <p:spPr>
          <a:xfrm>
            <a:off x="15267884" y="9252621"/>
            <a:ext cx="3048485" cy="1048234"/>
          </a:xfrm>
          <a:prstGeom prst="rect">
            <a:avLst/>
          </a:prstGeom>
        </p:spPr>
      </p:pic>
      <p:pic>
        <p:nvPicPr>
          <p:cNvPr id="4" name="Picture 3">
            <a:extLst>
              <a:ext uri="{FF2B5EF4-FFF2-40B4-BE49-F238E27FC236}">
                <a16:creationId xmlns:a16="http://schemas.microsoft.com/office/drawing/2014/main" id="{64EEBFD9-749E-388F-8C19-D6E2D21DFC96}"/>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875316598"/>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Visual 3">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F2AC262F-372E-AE3C-DEB4-796E2DB4DBF8}"/>
              </a:ext>
            </a:extLst>
          </p:cNvPr>
          <p:cNvPicPr>
            <a:picLocks noChangeAspect="1"/>
          </p:cNvPicPr>
          <p:nvPr userDrawn="1"/>
        </p:nvPicPr>
        <p:blipFill>
          <a:blip>
            <a:extLst>
              <a:ext uri="{96DAC541-7B7A-43D3-8B79-37D633B846F1}">
                <asvg:svgBlip xmlns:asvg="http://schemas.microsoft.com/office/drawing/2016/SVG/main" r:embed="rId2"/>
              </a:ext>
            </a:extLst>
          </a:blip>
          <a:srcRect l="-1" r="43797"/>
          <a:stretch/>
        </p:blipFill>
        <p:spPr>
          <a:xfrm>
            <a:off x="10815638" y="4210671"/>
            <a:ext cx="7506225" cy="6093260"/>
          </a:xfrm>
          <a:prstGeom prst="rect">
            <a:avLst/>
          </a:prstGeom>
        </p:spPr>
      </p:pic>
      <p:sp>
        <p:nvSpPr>
          <p:cNvPr id="6" name="Content of this presentation is copyrightand responsibility of the author Permission is required for re-use">
            <a:extLst>
              <a:ext uri="{FF2B5EF4-FFF2-40B4-BE49-F238E27FC236}">
                <a16:creationId xmlns:a16="http://schemas.microsoft.com/office/drawing/2014/main" id="{8682D5A5-A524-DEF4-9DF4-396D38E813E6}"/>
              </a:ext>
            </a:extLst>
          </p:cNvPr>
          <p:cNvSpPr/>
          <p:nvPr userDrawn="1"/>
        </p:nvSpPr>
        <p:spPr>
          <a:xfrm>
            <a:off x="1500939" y="9667633"/>
            <a:ext cx="7334250" cy="190500"/>
          </a:xfrm>
          <a:prstGeom prst="rect">
            <a:avLst/>
          </a:prstGeom>
          <a:noFill/>
          <a:ln/>
        </p:spPr>
        <p:txBody>
          <a:bodyPr wrap="square" lIns="0" tIns="0" rIns="0" bIns="0" rtlCol="0" anchor="t"/>
          <a:lstStyle/>
          <a:p>
            <a:pPr marL="0" indent="0" algn="l">
              <a:lnSpc>
                <a:spcPts val="1500"/>
              </a:lnSpc>
              <a:buNone/>
            </a:pPr>
            <a:r>
              <a:rPr lang="en-US" sz="1500">
                <a:solidFill>
                  <a:srgbClr val="00305D"/>
                </a:solidFill>
                <a:latin typeface="Arial Narrow" pitchFamily="34" charset="0"/>
                <a:ea typeface="Arial Narrow" pitchFamily="34" charset="-122"/>
                <a:cs typeface="Arial Narrow" pitchFamily="34" charset="-120"/>
              </a:rPr>
              <a:t>Content of this presentation is copyright and responsibility of the author. Permission is required for re-use.</a:t>
            </a:r>
            <a:endParaRPr lang="en-US" sz="1500"/>
          </a:p>
        </p:txBody>
      </p:sp>
      <p:sp>
        <p:nvSpPr>
          <p:cNvPr id="10" name="Espace réservé du texte 8">
            <a:extLst>
              <a:ext uri="{FF2B5EF4-FFF2-40B4-BE49-F238E27FC236}">
                <a16:creationId xmlns:a16="http://schemas.microsoft.com/office/drawing/2014/main" id="{CA6B783B-ED58-5F95-B652-B1E24B3249BD}"/>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2" name="Espace réservé du texte 9">
            <a:extLst>
              <a:ext uri="{FF2B5EF4-FFF2-40B4-BE49-F238E27FC236}">
                <a16:creationId xmlns:a16="http://schemas.microsoft.com/office/drawing/2014/main" id="{122B9CBE-1C42-53D2-040E-CE9FAADFC55C}"/>
              </a:ext>
            </a:extLst>
          </p:cNvPr>
          <p:cNvSpPr>
            <a:spLocks noGrp="1"/>
          </p:cNvSpPr>
          <p:nvPr>
            <p:ph type="body" sz="quarter" idx="12" hasCustomPrompt="1"/>
          </p:nvPr>
        </p:nvSpPr>
        <p:spPr>
          <a:xfrm>
            <a:off x="1428750" y="9238766"/>
            <a:ext cx="5751513" cy="361449"/>
          </a:xfrm>
          <a:prstGeom prst="rect">
            <a:avLst/>
          </a:prstGeom>
        </p:spPr>
        <p:txBody>
          <a:bodyPr/>
          <a:lstStyle>
            <a:lvl1pPr marL="0" indent="0">
              <a:buNone/>
              <a:defRPr sz="1500" b="1" i="0">
                <a:solidFill>
                  <a:srgbClr val="00305D"/>
                </a:solidFill>
                <a:latin typeface="Arial Narrow" panose="020B0604020202020204" pitchFamily="34" charset="0"/>
                <a:cs typeface="Arial Narrow" panose="020B0604020202020204" pitchFamily="34" charset="0"/>
              </a:defRPr>
            </a:lvl1pPr>
          </a:lstStyle>
          <a:p>
            <a:pPr lvl="0"/>
            <a:r>
              <a:rPr lang="fr-FR"/>
              <a:t>Name of the </a:t>
            </a:r>
            <a:r>
              <a:rPr lang="fr-FR" err="1"/>
              <a:t>presenter</a:t>
            </a:r>
            <a:r>
              <a:rPr lang="fr-FR"/>
              <a:t> </a:t>
            </a:r>
            <a:r>
              <a:rPr lang="fr-FR" err="1"/>
              <a:t>here</a:t>
            </a:r>
            <a:endParaRPr lang="fr-FR"/>
          </a:p>
        </p:txBody>
      </p:sp>
      <p:sp>
        <p:nvSpPr>
          <p:cNvPr id="2" name="Espace réservé du texte 8">
            <a:extLst>
              <a:ext uri="{FF2B5EF4-FFF2-40B4-BE49-F238E27FC236}">
                <a16:creationId xmlns:a16="http://schemas.microsoft.com/office/drawing/2014/main" id="{CCD00FBE-3F02-8D7E-28A9-666186DC4F37}"/>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3" name="Rectangle 95" descr="preencoded.png">
            <a:extLst>
              <a:ext uri="{FF2B5EF4-FFF2-40B4-BE49-F238E27FC236}">
                <a16:creationId xmlns:a16="http://schemas.microsoft.com/office/drawing/2014/main" id="{7702E1EA-06DB-04E0-FE5F-83148F833905}"/>
              </a:ext>
            </a:extLst>
          </p:cNvPr>
          <p:cNvPicPr>
            <a:picLocks noChangeAspect="1"/>
          </p:cNvPicPr>
          <p:nvPr userDrawn="1"/>
        </p:nvPicPr>
        <p:blipFill>
          <a:blip r:embed="rId3"/>
          <a:srcRect/>
          <a:stretch/>
        </p:blipFill>
        <p:spPr>
          <a:xfrm>
            <a:off x="15267884" y="9266476"/>
            <a:ext cx="3048485" cy="1048234"/>
          </a:xfrm>
          <a:prstGeom prst="rect">
            <a:avLst/>
          </a:prstGeom>
        </p:spPr>
      </p:pic>
      <p:pic>
        <p:nvPicPr>
          <p:cNvPr id="4" name="Picture 3">
            <a:extLst>
              <a:ext uri="{FF2B5EF4-FFF2-40B4-BE49-F238E27FC236}">
                <a16:creationId xmlns:a16="http://schemas.microsoft.com/office/drawing/2014/main" id="{5ED91E7C-75BE-BFB2-FBD3-C6510B605E45}"/>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68146823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Notes 1">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2" name="Espace réservé du texte 8">
            <a:extLst>
              <a:ext uri="{FF2B5EF4-FFF2-40B4-BE49-F238E27FC236}">
                <a16:creationId xmlns:a16="http://schemas.microsoft.com/office/drawing/2014/main" id="{B8770D00-9A3D-B590-E43A-EBB0705010B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8C07CF53-7102-7698-45AD-FEC93BBA11A8}"/>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pic>
        <p:nvPicPr>
          <p:cNvPr id="5" name="Rectangle 95" descr="preencoded.png">
            <a:extLst>
              <a:ext uri="{FF2B5EF4-FFF2-40B4-BE49-F238E27FC236}">
                <a16:creationId xmlns:a16="http://schemas.microsoft.com/office/drawing/2014/main" id="{30069254-AA9B-540F-F5E2-A13981192613}"/>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9" name="Picture 8">
            <a:extLst>
              <a:ext uri="{FF2B5EF4-FFF2-40B4-BE49-F238E27FC236}">
                <a16:creationId xmlns:a16="http://schemas.microsoft.com/office/drawing/2014/main" id="{C21AD085-A6B3-B390-7D4E-0C0D1BA9C0E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924021754"/>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Notes 2">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10" name="Espace réservé du texte 8">
            <a:extLst>
              <a:ext uri="{FF2B5EF4-FFF2-40B4-BE49-F238E27FC236}">
                <a16:creationId xmlns:a16="http://schemas.microsoft.com/office/drawing/2014/main" id="{89F3FCAC-40F8-3FB0-C227-8934B23A5CBF}"/>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11" name="Espace réservé du texte 8">
            <a:extLst>
              <a:ext uri="{FF2B5EF4-FFF2-40B4-BE49-F238E27FC236}">
                <a16:creationId xmlns:a16="http://schemas.microsoft.com/office/drawing/2014/main" id="{9C4265EE-EF98-0249-42EA-7BDD1A3CC4C2}"/>
              </a:ext>
            </a:extLst>
          </p:cNvPr>
          <p:cNvSpPr>
            <a:spLocks noGrp="1"/>
          </p:cNvSpPr>
          <p:nvPr>
            <p:ph type="body" sz="quarter" idx="13" hasCustomPrompt="1"/>
          </p:nvPr>
        </p:nvSpPr>
        <p:spPr>
          <a:xfrm>
            <a:off x="1428750" y="3503708"/>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2" name="Rectangle 95" descr="preencoded.png">
            <a:extLst>
              <a:ext uri="{FF2B5EF4-FFF2-40B4-BE49-F238E27FC236}">
                <a16:creationId xmlns:a16="http://schemas.microsoft.com/office/drawing/2014/main" id="{DFFD075B-4A75-1940-A077-F3E3DD18CF9E}"/>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C0FEB92D-13B2-426B-B348-7236BE9E66C8}"/>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09275546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Notes 3">
    <p:spTree>
      <p:nvGrpSpPr>
        <p:cNvPr id="1" name=""/>
        <p:cNvGrpSpPr/>
        <p:nvPr/>
      </p:nvGrpSpPr>
      <p:grpSpPr>
        <a:xfrm>
          <a:off x="0" y="0"/>
          <a:ext cx="0" cy="0"/>
          <a:chOff x="0" y="0"/>
          <a:chExt cx="0" cy="0"/>
        </a:xfrm>
      </p:grpSpPr>
      <p:pic>
        <p:nvPicPr>
          <p:cNvPr id="3" name="Rectangle 103" descr="preencoded.png">
            <a:extLst>
              <a:ext uri="{FF2B5EF4-FFF2-40B4-BE49-F238E27FC236}">
                <a16:creationId xmlns:a16="http://schemas.microsoft.com/office/drawing/2014/main" id="{38085825-3D09-0D72-7EE3-3BC3DD82C1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7905750"/>
            <a:ext cx="18288000" cy="2381250"/>
          </a:xfrm>
          <a:prstGeom prst="rect">
            <a:avLst/>
          </a:prstGeom>
        </p:spPr>
      </p:pic>
      <p:pic>
        <p:nvPicPr>
          <p:cNvPr id="4" name="Vector" descr="preencoded.png">
            <a:extLst>
              <a:ext uri="{FF2B5EF4-FFF2-40B4-BE49-F238E27FC236}">
                <a16:creationId xmlns:a16="http://schemas.microsoft.com/office/drawing/2014/main" id="{2CACFB3E-7833-3536-3F49-6A40F71FCF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4954250" y="4572000"/>
            <a:ext cx="3333750" cy="3333750"/>
          </a:xfrm>
          <a:prstGeom prst="rect">
            <a:avLst/>
          </a:prstGeom>
        </p:spPr>
      </p:pic>
      <p:sp>
        <p:nvSpPr>
          <p:cNvPr id="8" name="Espace réservé du texte 8">
            <a:extLst>
              <a:ext uri="{FF2B5EF4-FFF2-40B4-BE49-F238E27FC236}">
                <a16:creationId xmlns:a16="http://schemas.microsoft.com/office/drawing/2014/main" id="{4907DE55-5A58-6668-51F8-B90EDFC18ADB}"/>
              </a:ext>
            </a:extLst>
          </p:cNvPr>
          <p:cNvSpPr>
            <a:spLocks noGrp="1"/>
          </p:cNvSpPr>
          <p:nvPr>
            <p:ph type="body" sz="quarter" idx="12" hasCustomPrompt="1"/>
          </p:nvPr>
        </p:nvSpPr>
        <p:spPr>
          <a:xfrm>
            <a:off x="1428750" y="8836170"/>
            <a:ext cx="11753850" cy="513352"/>
          </a:xfrm>
          <a:prstGeom prst="rect">
            <a:avLst/>
          </a:prstGeom>
        </p:spPr>
        <p:txBody>
          <a:bodyPr/>
          <a:lstStyle>
            <a:lvl1pPr marL="0" indent="0">
              <a:buNone/>
              <a:defRPr sz="2630" b="0" i="0">
                <a:solidFill>
                  <a:schemeClr val="bg1"/>
                </a:solidFill>
                <a:latin typeface="Arial Narrow" panose="020B0604020202020204" pitchFamily="34" charset="0"/>
                <a:cs typeface="Arial Narrow" panose="020B0604020202020204" pitchFamily="34" charset="0"/>
              </a:defRPr>
            </a:lvl1pPr>
          </a:lstStyle>
          <a:p>
            <a:pPr lvl="0"/>
            <a:r>
              <a:rPr lang="fr-FR"/>
              <a:t>Notes</a:t>
            </a:r>
          </a:p>
        </p:txBody>
      </p:sp>
      <p:sp>
        <p:nvSpPr>
          <p:cNvPr id="9" name="Espace réservé du texte 8">
            <a:extLst>
              <a:ext uri="{FF2B5EF4-FFF2-40B4-BE49-F238E27FC236}">
                <a16:creationId xmlns:a16="http://schemas.microsoft.com/office/drawing/2014/main" id="{1927E9E9-6871-4A58-95EE-7F35DA67F9EA}"/>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2" name="Espace réservé du texte 8">
            <a:extLst>
              <a:ext uri="{FF2B5EF4-FFF2-40B4-BE49-F238E27FC236}">
                <a16:creationId xmlns:a16="http://schemas.microsoft.com/office/drawing/2014/main" id="{A18E08C1-C14F-1E11-97D0-8A5C2A2CF40B}"/>
              </a:ext>
            </a:extLst>
          </p:cNvPr>
          <p:cNvSpPr>
            <a:spLocks noGrp="1"/>
          </p:cNvSpPr>
          <p:nvPr>
            <p:ph type="body" sz="quarter" idx="13" hasCustomPrompt="1"/>
          </p:nvPr>
        </p:nvSpPr>
        <p:spPr>
          <a:xfrm>
            <a:off x="1428750" y="2565166"/>
            <a:ext cx="13810765" cy="4218047"/>
          </a:xfrm>
          <a:prstGeom prst="rect">
            <a:avLst/>
          </a:prstGeom>
        </p:spPr>
        <p:txBody>
          <a:bodyPr/>
          <a:lstStyle>
            <a:lvl1pPr marL="0" indent="0">
              <a:buNone/>
              <a:defRPr sz="3750" b="0" i="0">
                <a:solidFill>
                  <a:srgbClr val="00305D"/>
                </a:solidFill>
                <a:latin typeface="Arial Narrow" panose="020B0604020202020204" pitchFamily="34" charset="0"/>
                <a:cs typeface="Arial Narrow" panose="020B0604020202020204" pitchFamily="34" charset="0"/>
              </a:defRPr>
            </a:lvl1pPr>
          </a:lstStyle>
          <a:p>
            <a:pPr marL="0" indent="0" algn="l">
              <a:lnSpc>
                <a:spcPts val="3975"/>
              </a:lnSpc>
              <a:buNone/>
            </a:pPr>
            <a:r>
              <a:rPr lang="en-US" sz="3750">
                <a:solidFill>
                  <a:srgbClr val="00305D"/>
                </a:solidFill>
                <a:latin typeface="Arial Narrow Regular" pitchFamily="34" charset="0"/>
                <a:ea typeface="Arial Narrow Regular" pitchFamily="34" charset="-122"/>
                <a:cs typeface="Arial Narrow Regular" pitchFamily="34" charset="-120"/>
              </a:rPr>
              <a:t>In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ipsum, ac tempus </a:t>
            </a:r>
            <a:r>
              <a:rPr lang="en-US" sz="3750" err="1">
                <a:solidFill>
                  <a:srgbClr val="00305D"/>
                </a:solidFill>
                <a:latin typeface="Arial Narrow Regular" pitchFamily="34" charset="0"/>
                <a:ea typeface="Arial Narrow Regular" pitchFamily="34" charset="-122"/>
                <a:cs typeface="Arial Narrow Regular" pitchFamily="34" charset="-120"/>
              </a:rPr>
              <a:t>arcu</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porttitor</a:t>
            </a:r>
            <a:r>
              <a:rPr lang="en-US" sz="3750">
                <a:solidFill>
                  <a:srgbClr val="00305D"/>
                </a:solidFill>
                <a:latin typeface="Arial Narrow Regular" pitchFamily="34" charset="0"/>
                <a:ea typeface="Arial Narrow Regular" pitchFamily="34" charset="-122"/>
                <a:cs typeface="Arial Narrow Regular" pitchFamily="34" charset="-120"/>
              </a:rPr>
              <a:t> sit </a:t>
            </a:r>
            <a:r>
              <a:rPr lang="en-US" sz="3750" err="1">
                <a:solidFill>
                  <a:srgbClr val="00305D"/>
                </a:solidFill>
                <a:latin typeface="Arial Narrow Regular" pitchFamily="34" charset="0"/>
                <a:ea typeface="Arial Narrow Regular" pitchFamily="34" charset="-122"/>
                <a:cs typeface="Arial Narrow Regular" pitchFamily="34" charset="-120"/>
              </a:rPr>
              <a:t>amet</a:t>
            </a:r>
            <a:r>
              <a:rPr lang="en-US" sz="3750">
                <a:solidFill>
                  <a:srgbClr val="00305D"/>
                </a:solidFill>
                <a:latin typeface="Arial Narrow Regular" pitchFamily="34" charset="0"/>
                <a:ea typeface="Arial Narrow Regular" pitchFamily="34" charset="-122"/>
                <a:cs typeface="Arial Narrow Regular" pitchFamily="34" charset="-120"/>
              </a:rPr>
              <a:t>. Cras non </a:t>
            </a:r>
            <a:r>
              <a:rPr lang="en-US" sz="3750" err="1">
                <a:solidFill>
                  <a:srgbClr val="00305D"/>
                </a:solidFill>
                <a:latin typeface="Arial Narrow Regular" pitchFamily="34" charset="0"/>
                <a:ea typeface="Arial Narrow Regular" pitchFamily="34" charset="-122"/>
                <a:cs typeface="Arial Narrow Regular" pitchFamily="34" charset="-120"/>
              </a:rPr>
              <a:t>sagittis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felis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Phasellus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mauris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massa</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ultrices</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posuere</a:t>
            </a:r>
            <a:r>
              <a:rPr lang="en-US" sz="3750">
                <a:solidFill>
                  <a:srgbClr val="00305D"/>
                </a:solidFill>
                <a:latin typeface="Arial Narrow Regular" pitchFamily="34" charset="0"/>
                <a:ea typeface="Arial Narrow Regular" pitchFamily="34" charset="-122"/>
                <a:cs typeface="Arial Narrow Regular" pitchFamily="34" charset="-120"/>
              </a:rPr>
              <a:t> ac, </a:t>
            </a:r>
            <a:r>
              <a:rPr lang="en-US" sz="3750" err="1">
                <a:solidFill>
                  <a:srgbClr val="00305D"/>
                </a:solidFill>
                <a:latin typeface="Arial Narrow Regular" pitchFamily="34" charset="0"/>
                <a:ea typeface="Arial Narrow Regular" pitchFamily="34" charset="-122"/>
                <a:cs typeface="Arial Narrow Regular" pitchFamily="34" charset="-120"/>
              </a:rPr>
              <a:t>vulputate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eget</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nunc</a:t>
            </a:r>
            <a:r>
              <a:rPr lang="en-US" sz="3750">
                <a:solidFill>
                  <a:srgbClr val="00305D"/>
                </a:solidFill>
                <a:latin typeface="Arial Narrow Regular" pitchFamily="34" charset="0"/>
                <a:ea typeface="Arial Narrow Regular" pitchFamily="34" charset="-122"/>
                <a:cs typeface="Arial Narrow Regular" pitchFamily="34" charset="-120"/>
              </a:rPr>
              <a:t>. Morbi </a:t>
            </a:r>
            <a:r>
              <a:rPr lang="en-US" sz="3750" err="1">
                <a:solidFill>
                  <a:srgbClr val="00305D"/>
                </a:solidFill>
                <a:latin typeface="Arial Narrow Regular" pitchFamily="34" charset="0"/>
                <a:ea typeface="Arial Narrow Regular" pitchFamily="34" charset="-122"/>
                <a:cs typeface="Arial Narrow Regular" pitchFamily="34" charset="-120"/>
              </a:rPr>
              <a:t>faucibus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odio</a:t>
            </a:r>
            <a:r>
              <a:rPr lang="en-US" sz="3750">
                <a:solidFill>
                  <a:srgbClr val="00305D"/>
                </a:solidFill>
                <a:latin typeface="Arial Narrow Regular" pitchFamily="34" charset="0"/>
                <a:ea typeface="Arial Narrow Regular" pitchFamily="34" charset="-122"/>
                <a:cs typeface="Arial Narrow Regular" pitchFamily="34" charset="-120"/>
              </a:rPr>
              <a:t> non </a:t>
            </a:r>
            <a:r>
              <a:rPr lang="en-US" sz="3750" err="1">
                <a:solidFill>
                  <a:srgbClr val="00305D"/>
                </a:solidFill>
                <a:latin typeface="Arial Narrow Regular" pitchFamily="34" charset="0"/>
                <a:ea typeface="Arial Narrow Regular" pitchFamily="34" charset="-122"/>
                <a:cs typeface="Arial Narrow Regular" pitchFamily="34" charset="-120"/>
              </a:rPr>
              <a:t>orci</a:t>
            </a:r>
            <a:r>
              <a:rPr lang="en-US" sz="3750">
                <a:solidFill>
                  <a:srgbClr val="00305D"/>
                </a:solidFill>
                <a:latin typeface="Arial Narrow Regular" pitchFamily="34" charset="0"/>
                <a:ea typeface="Arial Narrow Regular" pitchFamily="34" charset="-122"/>
                <a:cs typeface="Arial Narrow Regular" pitchFamily="34" charset="-120"/>
              </a:rPr>
              <a:t> maximus, sed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enim</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sollicitudin</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Pellentesque</a:t>
            </a:r>
            <a:r>
              <a:rPr lang="en-US" sz="3750">
                <a:solidFill>
                  <a:srgbClr val="00305D"/>
                </a:solidFill>
                <a:latin typeface="Arial Narrow Regular" pitchFamily="34" charset="0"/>
                <a:ea typeface="Arial Narrow Regular" pitchFamily="34" charset="-122"/>
                <a:cs typeface="Arial Narrow Regular" pitchFamily="34" charset="-120"/>
              </a:rPr>
              <a:t> habitant </a:t>
            </a:r>
            <a:r>
              <a:rPr lang="en-US" sz="3750" err="1">
                <a:solidFill>
                  <a:srgbClr val="00305D"/>
                </a:solidFill>
                <a:latin typeface="Arial Narrow Regular" pitchFamily="34" charset="0"/>
                <a:ea typeface="Arial Narrow Regular" pitchFamily="34" charset="-122"/>
                <a:cs typeface="Arial Narrow Regular" pitchFamily="34" charset="-120"/>
              </a:rPr>
              <a:t>morbi</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tristique</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senectus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netus</a:t>
            </a:r>
            <a:r>
              <a:rPr lang="en-US" sz="3750">
                <a:solidFill>
                  <a:srgbClr val="00305D"/>
                </a:solidFill>
                <a:latin typeface="Arial Narrow Regular" pitchFamily="34" charset="0"/>
                <a:ea typeface="Arial Narrow Regular" pitchFamily="34" charset="-122"/>
                <a:cs typeface="Arial Narrow Regular" pitchFamily="34" charset="-120"/>
              </a:rPr>
              <a:t> et </a:t>
            </a:r>
            <a:r>
              <a:rPr lang="en-US" sz="3750" err="1">
                <a:solidFill>
                  <a:srgbClr val="00305D"/>
                </a:solidFill>
                <a:latin typeface="Arial Narrow Regular" pitchFamily="34" charset="0"/>
                <a:ea typeface="Arial Narrow Regular" pitchFamily="34" charset="-122"/>
                <a:cs typeface="Arial Narrow Regular" pitchFamily="34" charset="-120"/>
              </a:rPr>
              <a:t>malesuada</a:t>
            </a:r>
            <a:r>
              <a:rPr lang="en-US" sz="3750">
                <a:solidFill>
                  <a:srgbClr val="00305D"/>
                </a:solidFill>
                <a:latin typeface="Arial Narrow Regular" pitchFamily="34" charset="0"/>
                <a:ea typeface="Arial Narrow Regular" pitchFamily="34" charset="-122"/>
                <a:cs typeface="Arial Narrow Regular" pitchFamily="34" charset="-120"/>
              </a:rPr>
              <a:t> fames ac </a:t>
            </a:r>
            <a:r>
              <a:rPr lang="en-US" sz="3750" err="1">
                <a:solidFill>
                  <a:srgbClr val="00305D"/>
                </a:solidFill>
                <a:latin typeface="Arial Narrow Regular" pitchFamily="34" charset="0"/>
                <a:ea typeface="Arial Narrow Regular" pitchFamily="34" charset="-122"/>
                <a:cs typeface="Arial Narrow Regular" pitchFamily="34" charset="-120"/>
              </a:rPr>
              <a:t>turpis</a:t>
            </a:r>
            <a:r>
              <a:rPr lang="en-US" sz="3750">
                <a:solidFill>
                  <a:srgbClr val="00305D"/>
                </a:solidFill>
                <a:latin typeface="Arial Narrow Regular" pitchFamily="34" charset="0"/>
                <a:ea typeface="Arial Narrow Regular" pitchFamily="34" charset="-122"/>
                <a:cs typeface="Arial Narrow Regular" pitchFamily="34" charset="-120"/>
              </a:rPr>
              <a:t> </a:t>
            </a:r>
            <a:r>
              <a:rPr lang="en-US" sz="3750" err="1">
                <a:solidFill>
                  <a:srgbClr val="00305D"/>
                </a:solidFill>
                <a:latin typeface="Arial Narrow Regular" pitchFamily="34" charset="0"/>
                <a:ea typeface="Arial Narrow Regular" pitchFamily="34" charset="-122"/>
                <a:cs typeface="Arial Narrow Regular" pitchFamily="34" charset="-120"/>
              </a:rPr>
              <a:t>egestas</a:t>
            </a:r>
            <a:r>
              <a:rPr lang="en-US" sz="3750">
                <a:solidFill>
                  <a:srgbClr val="00305D"/>
                </a:solidFill>
                <a:latin typeface="Arial Narrow Regular" pitchFamily="34" charset="0"/>
                <a:ea typeface="Arial Narrow Regular" pitchFamily="34" charset="-122"/>
                <a:cs typeface="Arial Narrow Regular" pitchFamily="34" charset="-120"/>
              </a:rPr>
              <a:t>.</a:t>
            </a:r>
            <a:endParaRPr lang="en-US" sz="3750"/>
          </a:p>
        </p:txBody>
      </p:sp>
      <p:pic>
        <p:nvPicPr>
          <p:cNvPr id="5" name="Rectangle 95" descr="preencoded.png">
            <a:extLst>
              <a:ext uri="{FF2B5EF4-FFF2-40B4-BE49-F238E27FC236}">
                <a16:creationId xmlns:a16="http://schemas.microsoft.com/office/drawing/2014/main" id="{2DDD5A29-D832-D755-BA50-3C9310CA38B0}"/>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7" name="Picture 6">
            <a:extLst>
              <a:ext uri="{FF2B5EF4-FFF2-40B4-BE49-F238E27FC236}">
                <a16:creationId xmlns:a16="http://schemas.microsoft.com/office/drawing/2014/main" id="{D9DA7E4D-30FB-B22A-F701-E877C13F444C}"/>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208220836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with 2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DF14D86F-CF4C-2212-8F15-FA3DF9F66F4E}"/>
              </a:ext>
            </a:extLst>
          </p:cNvPr>
          <p:cNvPicPr>
            <a:picLocks noChangeAspect="1"/>
          </p:cNvPicPr>
          <p:nvPr userDrawn="1"/>
        </p:nvPicPr>
        <p:blipFill>
          <a:blip r:embed="rId2"/>
          <a:srcRect/>
          <a:stretch/>
        </p:blipFill>
        <p:spPr>
          <a:xfrm>
            <a:off x="1333016" y="3476141"/>
            <a:ext cx="8103891" cy="5541666"/>
          </a:xfrm>
          <a:prstGeom prst="rect">
            <a:avLst/>
          </a:prstGeom>
        </p:spPr>
      </p:pic>
      <p:pic>
        <p:nvPicPr>
          <p:cNvPr id="4" name="Rectangle 698" descr="preencoded.png">
            <a:extLst>
              <a:ext uri="{FF2B5EF4-FFF2-40B4-BE49-F238E27FC236}">
                <a16:creationId xmlns:a16="http://schemas.microsoft.com/office/drawing/2014/main" id="{98111DF9-F839-E3FA-EE82-6C03DB213F4F}"/>
              </a:ext>
            </a:extLst>
          </p:cNvPr>
          <p:cNvPicPr>
            <a:picLocks noChangeAspect="1"/>
          </p:cNvPicPr>
          <p:nvPr userDrawn="1"/>
        </p:nvPicPr>
        <p:blipFill>
          <a:blip r:embed="rId3"/>
          <a:srcRect/>
          <a:stretch/>
        </p:blipFill>
        <p:spPr>
          <a:xfrm>
            <a:off x="9419740" y="3476141"/>
            <a:ext cx="8075318" cy="5541666"/>
          </a:xfrm>
          <a:prstGeom prst="rect">
            <a:avLst/>
          </a:prstGeom>
        </p:spPr>
      </p:pic>
      <p:sp>
        <p:nvSpPr>
          <p:cNvPr id="2" name="Espace réservé du texte 8">
            <a:extLst>
              <a:ext uri="{FF2B5EF4-FFF2-40B4-BE49-F238E27FC236}">
                <a16:creationId xmlns:a16="http://schemas.microsoft.com/office/drawing/2014/main" id="{BF606252-868B-CE68-5B32-B65236C96F0F}"/>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054B066B-B56A-AFB3-18F1-B5D77549F213}"/>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BD5FE23C-BC14-53A9-DF44-6E3F6F9CA528}"/>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9" name="Espace réservé du texte 8">
            <a:extLst>
              <a:ext uri="{FF2B5EF4-FFF2-40B4-BE49-F238E27FC236}">
                <a16:creationId xmlns:a16="http://schemas.microsoft.com/office/drawing/2014/main" id="{11D318C4-6EE7-1052-E627-DD039C18F7B8}"/>
              </a:ext>
            </a:extLst>
          </p:cNvPr>
          <p:cNvSpPr>
            <a:spLocks noGrp="1"/>
          </p:cNvSpPr>
          <p:nvPr>
            <p:ph type="body" sz="quarter" idx="13" hasCustomPrompt="1"/>
          </p:nvPr>
        </p:nvSpPr>
        <p:spPr>
          <a:xfrm>
            <a:off x="1982202"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0" name="Espace réservé du texte 8">
            <a:extLst>
              <a:ext uri="{FF2B5EF4-FFF2-40B4-BE49-F238E27FC236}">
                <a16:creationId xmlns:a16="http://schemas.microsoft.com/office/drawing/2014/main" id="{B4BE9B6C-03F3-B6FE-1199-55861C8F755B}"/>
              </a:ext>
            </a:extLst>
          </p:cNvPr>
          <p:cNvSpPr>
            <a:spLocks noGrp="1"/>
          </p:cNvSpPr>
          <p:nvPr>
            <p:ph type="body" sz="quarter" idx="14" hasCustomPrompt="1"/>
          </p:nvPr>
        </p:nvSpPr>
        <p:spPr>
          <a:xfrm>
            <a:off x="10091486"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1D1577-A051-F572-0186-A794D142FD7D}"/>
              </a:ext>
            </a:extLst>
          </p:cNvPr>
          <p:cNvSpPr>
            <a:spLocks noGrp="1"/>
          </p:cNvSpPr>
          <p:nvPr>
            <p:ph type="body" sz="quarter" idx="15" hasCustomPrompt="1"/>
          </p:nvPr>
        </p:nvSpPr>
        <p:spPr>
          <a:xfrm>
            <a:off x="10091486" y="4961656"/>
            <a:ext cx="663240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Morbi </a:t>
            </a:r>
            <a:r>
              <a:rPr lang="en-US" sz="3000" err="1">
                <a:solidFill>
                  <a:srgbClr val="009BD8"/>
                </a:solidFill>
                <a:latin typeface="Arial Narrow Regular" pitchFamily="34" charset="0"/>
                <a:ea typeface="Arial Narrow Regular" pitchFamily="34" charset="-122"/>
                <a:cs typeface="Arial Narrow Regular" pitchFamily="34" charset="-120"/>
              </a:rPr>
              <a:t>faucibus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odio</a:t>
            </a:r>
            <a:r>
              <a:rPr lang="en-US" sz="3000">
                <a:solidFill>
                  <a:srgbClr val="009BD8"/>
                </a:solidFill>
                <a:latin typeface="Arial Narrow Regular" pitchFamily="34" charset="0"/>
                <a:ea typeface="Arial Narrow Regular" pitchFamily="34" charset="-122"/>
                <a:cs typeface="Arial Narrow Regular" pitchFamily="34" charset="-120"/>
              </a:rPr>
              <a:t> non </a:t>
            </a:r>
            <a:r>
              <a:rPr lang="en-US" sz="3000" err="1">
                <a:solidFill>
                  <a:srgbClr val="009BD8"/>
                </a:solidFill>
                <a:latin typeface="Arial Narrow Regular" pitchFamily="34" charset="0"/>
                <a:ea typeface="Arial Narrow Regular" pitchFamily="34" charset="-122"/>
                <a:cs typeface="Arial Narrow Regular" pitchFamily="34" charset="-120"/>
              </a:rPr>
              <a:t>orci</a:t>
            </a:r>
            <a:r>
              <a:rPr lang="en-US" sz="3000">
                <a:solidFill>
                  <a:srgbClr val="009BD8"/>
                </a:solidFill>
                <a:latin typeface="Arial Narrow Regular" pitchFamily="34" charset="0"/>
                <a:ea typeface="Arial Narrow Regular" pitchFamily="34" charset="-122"/>
                <a:cs typeface="Arial Narrow Regular" pitchFamily="34" charset="-120"/>
              </a:rPr>
              <a:t> maximus, sed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enim</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sollicitudin</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Pellentesque</a:t>
            </a:r>
            <a:r>
              <a:rPr lang="en-US" sz="3000">
                <a:solidFill>
                  <a:srgbClr val="009BD8"/>
                </a:solidFill>
                <a:latin typeface="Arial Narrow Regular" pitchFamily="34" charset="0"/>
                <a:ea typeface="Arial Narrow Regular" pitchFamily="34" charset="-122"/>
                <a:cs typeface="Arial Narrow Regular" pitchFamily="34" charset="-120"/>
              </a:rPr>
              <a:t> habitant </a:t>
            </a:r>
            <a:r>
              <a:rPr lang="en-US" sz="3000" err="1">
                <a:solidFill>
                  <a:srgbClr val="009BD8"/>
                </a:solidFill>
                <a:latin typeface="Arial Narrow Regular" pitchFamily="34" charset="0"/>
                <a:ea typeface="Arial Narrow Regular" pitchFamily="34" charset="-122"/>
                <a:cs typeface="Arial Narrow Regular" pitchFamily="34" charset="-120"/>
              </a:rPr>
              <a:t>morbi</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tristique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senectus</a:t>
            </a:r>
            <a:r>
              <a:rPr lang="en-US" sz="3000">
                <a:solidFill>
                  <a:srgbClr val="009BD8"/>
                </a:solidFill>
                <a:latin typeface="Arial Narrow Regular" pitchFamily="34" charset="0"/>
                <a:ea typeface="Arial Narrow Regular" pitchFamily="34" charset="-122"/>
                <a:cs typeface="Arial Narrow Regular" pitchFamily="34" charset="-120"/>
              </a:rPr>
              <a:t> et </a:t>
            </a:r>
            <a:r>
              <a:rPr lang="en-US" sz="3000" err="1">
                <a:solidFill>
                  <a:srgbClr val="009BD8"/>
                </a:solidFill>
                <a:latin typeface="Arial Narrow Regular" pitchFamily="34" charset="0"/>
                <a:ea typeface="Arial Narrow Regular" pitchFamily="34" charset="-122"/>
                <a:cs typeface="Arial Narrow Regular" pitchFamily="34" charset="-120"/>
              </a:rPr>
              <a:t>netus</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ECE8676C-7ADB-5438-8A79-5239256FB8C1}"/>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2" name="Picture 11">
            <a:extLst>
              <a:ext uri="{FF2B5EF4-FFF2-40B4-BE49-F238E27FC236}">
                <a16:creationId xmlns:a16="http://schemas.microsoft.com/office/drawing/2014/main" id="{0142CD20-07DE-DE5A-038C-B07334114CBB}"/>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2264670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with 3 titles">
    <p:spTree>
      <p:nvGrpSpPr>
        <p:cNvPr id="1" name=""/>
        <p:cNvGrpSpPr/>
        <p:nvPr/>
      </p:nvGrpSpPr>
      <p:grpSpPr>
        <a:xfrm>
          <a:off x="0" y="0"/>
          <a:ext cx="0" cy="0"/>
          <a:chOff x="0" y="0"/>
          <a:chExt cx="0" cy="0"/>
        </a:xfrm>
      </p:grpSpPr>
      <p:pic>
        <p:nvPicPr>
          <p:cNvPr id="2" name="Rectangle 696" descr="preencoded.png">
            <a:extLst>
              <a:ext uri="{FF2B5EF4-FFF2-40B4-BE49-F238E27FC236}">
                <a16:creationId xmlns:a16="http://schemas.microsoft.com/office/drawing/2014/main" id="{14E6B72B-41A5-ACA3-75ED-67B4B2ACAFFC}"/>
              </a:ext>
            </a:extLst>
          </p:cNvPr>
          <p:cNvPicPr>
            <a:picLocks noChangeAspect="1"/>
          </p:cNvPicPr>
          <p:nvPr userDrawn="1"/>
        </p:nvPicPr>
        <p:blipFill>
          <a:blip r:embed="rId2"/>
          <a:srcRect/>
          <a:stretch/>
        </p:blipFill>
        <p:spPr>
          <a:xfrm>
            <a:off x="1333015" y="3476141"/>
            <a:ext cx="5398793" cy="5541666"/>
          </a:xfrm>
          <a:prstGeom prst="rect">
            <a:avLst/>
          </a:prstGeom>
        </p:spPr>
      </p:pic>
      <p:pic>
        <p:nvPicPr>
          <p:cNvPr id="7" name="Rectangle 698" descr="preencoded.png">
            <a:extLst>
              <a:ext uri="{FF2B5EF4-FFF2-40B4-BE49-F238E27FC236}">
                <a16:creationId xmlns:a16="http://schemas.microsoft.com/office/drawing/2014/main" id="{B79581A2-B761-A943-2B40-DC38F9740B03}"/>
              </a:ext>
            </a:extLst>
          </p:cNvPr>
          <p:cNvPicPr>
            <a:picLocks noChangeAspect="1"/>
          </p:cNvPicPr>
          <p:nvPr userDrawn="1"/>
        </p:nvPicPr>
        <p:blipFill>
          <a:blip r:embed="rId2"/>
          <a:srcRect/>
          <a:stretch/>
        </p:blipFill>
        <p:spPr>
          <a:xfrm>
            <a:off x="6714640" y="3476141"/>
            <a:ext cx="5398793" cy="5541666"/>
          </a:xfrm>
          <a:prstGeom prst="rect">
            <a:avLst/>
          </a:prstGeom>
        </p:spPr>
      </p:pic>
      <p:pic>
        <p:nvPicPr>
          <p:cNvPr id="8" name="Rectangle 699" descr="preencoded.png">
            <a:extLst>
              <a:ext uri="{FF2B5EF4-FFF2-40B4-BE49-F238E27FC236}">
                <a16:creationId xmlns:a16="http://schemas.microsoft.com/office/drawing/2014/main" id="{001EAF8E-C646-7362-ADB3-420721B61CE8}"/>
              </a:ext>
            </a:extLst>
          </p:cNvPr>
          <p:cNvPicPr>
            <a:picLocks noChangeAspect="1"/>
          </p:cNvPicPr>
          <p:nvPr userDrawn="1"/>
        </p:nvPicPr>
        <p:blipFill>
          <a:blip r:embed="rId2"/>
          <a:srcRect/>
          <a:stretch/>
        </p:blipFill>
        <p:spPr>
          <a:xfrm>
            <a:off x="12096265" y="3476141"/>
            <a:ext cx="5398793" cy="5541666"/>
          </a:xfrm>
          <a:prstGeom prst="rect">
            <a:avLst/>
          </a:prstGeom>
        </p:spPr>
      </p:pic>
      <p:sp>
        <p:nvSpPr>
          <p:cNvPr id="3" name="Espace réservé du texte 8">
            <a:extLst>
              <a:ext uri="{FF2B5EF4-FFF2-40B4-BE49-F238E27FC236}">
                <a16:creationId xmlns:a16="http://schemas.microsoft.com/office/drawing/2014/main" id="{F5BD7170-E0D6-AB2A-1371-E5D5AD4AF110}"/>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4" name="Espace réservé du texte 8">
            <a:extLst>
              <a:ext uri="{FF2B5EF4-FFF2-40B4-BE49-F238E27FC236}">
                <a16:creationId xmlns:a16="http://schemas.microsoft.com/office/drawing/2014/main" id="{A79E7DB9-CB4C-F321-B9B7-DFA2A00B8054}"/>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9" name="Espace réservé du texte 8">
            <a:extLst>
              <a:ext uri="{FF2B5EF4-FFF2-40B4-BE49-F238E27FC236}">
                <a16:creationId xmlns:a16="http://schemas.microsoft.com/office/drawing/2014/main" id="{5F76EBC8-D8B1-3665-1251-D06237BD94F0}"/>
              </a:ext>
            </a:extLst>
          </p:cNvPr>
          <p:cNvSpPr>
            <a:spLocks noGrp="1"/>
          </p:cNvSpPr>
          <p:nvPr>
            <p:ph type="body" sz="quarter" idx="12" hasCustomPrompt="1"/>
          </p:nvPr>
        </p:nvSpPr>
        <p:spPr>
          <a:xfrm>
            <a:off x="1982202"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0" name="Espace réservé du texte 8">
            <a:extLst>
              <a:ext uri="{FF2B5EF4-FFF2-40B4-BE49-F238E27FC236}">
                <a16:creationId xmlns:a16="http://schemas.microsoft.com/office/drawing/2014/main" id="{A18D318C-3264-5392-02D7-5A8E12855152}"/>
              </a:ext>
            </a:extLst>
          </p:cNvPr>
          <p:cNvSpPr>
            <a:spLocks noGrp="1"/>
          </p:cNvSpPr>
          <p:nvPr>
            <p:ph type="body" sz="quarter" idx="13" hasCustomPrompt="1"/>
          </p:nvPr>
        </p:nvSpPr>
        <p:spPr>
          <a:xfrm>
            <a:off x="1982203"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1" name="Espace réservé du texte 8">
            <a:extLst>
              <a:ext uri="{FF2B5EF4-FFF2-40B4-BE49-F238E27FC236}">
                <a16:creationId xmlns:a16="http://schemas.microsoft.com/office/drawing/2014/main" id="{58B89A95-73C8-A723-3AD0-DF20ACFE17FA}"/>
              </a:ext>
            </a:extLst>
          </p:cNvPr>
          <p:cNvSpPr>
            <a:spLocks noGrp="1"/>
          </p:cNvSpPr>
          <p:nvPr>
            <p:ph type="body" sz="quarter" idx="14" hasCustomPrompt="1"/>
          </p:nvPr>
        </p:nvSpPr>
        <p:spPr>
          <a:xfrm>
            <a:off x="7373178"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2" name="Espace réservé du texte 8">
            <a:extLst>
              <a:ext uri="{FF2B5EF4-FFF2-40B4-BE49-F238E27FC236}">
                <a16:creationId xmlns:a16="http://schemas.microsoft.com/office/drawing/2014/main" id="{745901CD-7EC0-F656-8D54-96C2E2656EF5}"/>
              </a:ext>
            </a:extLst>
          </p:cNvPr>
          <p:cNvSpPr>
            <a:spLocks noGrp="1"/>
          </p:cNvSpPr>
          <p:nvPr>
            <p:ph type="body" sz="quarter" idx="15" hasCustomPrompt="1"/>
          </p:nvPr>
        </p:nvSpPr>
        <p:spPr>
          <a:xfrm>
            <a:off x="7373179"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3" name="Espace réservé du texte 8">
            <a:extLst>
              <a:ext uri="{FF2B5EF4-FFF2-40B4-BE49-F238E27FC236}">
                <a16:creationId xmlns:a16="http://schemas.microsoft.com/office/drawing/2014/main" id="{0D67EBCA-E2E2-1072-C9D3-FC8101F9B6C3}"/>
              </a:ext>
            </a:extLst>
          </p:cNvPr>
          <p:cNvSpPr>
            <a:spLocks noGrp="1"/>
          </p:cNvSpPr>
          <p:nvPr>
            <p:ph type="body" sz="quarter" idx="16" hasCustomPrompt="1"/>
          </p:nvPr>
        </p:nvSpPr>
        <p:spPr>
          <a:xfrm>
            <a:off x="12763325" y="4047256"/>
            <a:ext cx="2854493"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4" name="Espace réservé du texte 8">
            <a:extLst>
              <a:ext uri="{FF2B5EF4-FFF2-40B4-BE49-F238E27FC236}">
                <a16:creationId xmlns:a16="http://schemas.microsoft.com/office/drawing/2014/main" id="{167A914C-0686-8C6C-6D3E-DC7DE4E742C7}"/>
              </a:ext>
            </a:extLst>
          </p:cNvPr>
          <p:cNvSpPr>
            <a:spLocks noGrp="1"/>
          </p:cNvSpPr>
          <p:nvPr>
            <p:ph type="body" sz="quarter" idx="17" hasCustomPrompt="1"/>
          </p:nvPr>
        </p:nvSpPr>
        <p:spPr>
          <a:xfrm>
            <a:off x="12763326" y="4961656"/>
            <a:ext cx="4081714"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vulputate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eget</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nunc</a:t>
            </a:r>
            <a:r>
              <a:rPr lang="en-US" sz="3000">
                <a:solidFill>
                  <a:srgbClr val="009BD8"/>
                </a:solidFill>
                <a:latin typeface="Arial Narrow Regular" pitchFamily="34" charset="0"/>
                <a:ea typeface="Arial Narrow Regular" pitchFamily="34" charset="-122"/>
                <a:cs typeface="Arial Narrow Regular" pitchFamily="34" charset="-120"/>
              </a:rPr>
              <a:t> areas </a:t>
            </a:r>
            <a:r>
              <a:rPr lang="en-US" sz="3000" err="1">
                <a:solidFill>
                  <a:srgbClr val="009BD8"/>
                </a:solidFill>
                <a:latin typeface="Arial Narrow Regular" pitchFamily="34" charset="0"/>
                <a:ea typeface="Arial Narrow Regular" pitchFamily="34" charset="-122"/>
                <a:cs typeface="Arial Narrow Regular" pitchFamily="34" charset="-120"/>
              </a:rPr>
              <a:t>tumic</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CDE4C483-0782-DD48-FAD2-87E192F10EF0}"/>
              </a:ext>
            </a:extLst>
          </p:cNvPr>
          <p:cNvPicPr>
            <a:picLocks noChangeAspect="1"/>
          </p:cNvPicPr>
          <p:nvPr userDrawn="1"/>
        </p:nvPicPr>
        <p:blipFill>
          <a:blip r:embed="rId3"/>
          <a:srcRect/>
          <a:stretch/>
        </p:blipFill>
        <p:spPr>
          <a:xfrm>
            <a:off x="15239515" y="9238766"/>
            <a:ext cx="3048485" cy="1048234"/>
          </a:xfrm>
          <a:prstGeom prst="rect">
            <a:avLst/>
          </a:prstGeom>
        </p:spPr>
      </p:pic>
      <p:pic>
        <p:nvPicPr>
          <p:cNvPr id="15" name="Picture 14">
            <a:extLst>
              <a:ext uri="{FF2B5EF4-FFF2-40B4-BE49-F238E27FC236}">
                <a16:creationId xmlns:a16="http://schemas.microsoft.com/office/drawing/2014/main" id="{D72A74BA-AFA5-E1FD-1300-BE9B34FFBF54}"/>
              </a:ext>
            </a:extLst>
          </p:cNvPr>
          <p:cNvPicPr>
            <a:picLocks noChangeAspect="1"/>
          </p:cNvPicPr>
          <p:nvPr userDrawn="1"/>
        </p:nvPicPr>
        <p:blipFill>
          <a:blip r:embed="rId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325777743"/>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with 4 titles">
    <p:spTree>
      <p:nvGrpSpPr>
        <p:cNvPr id="1" name=""/>
        <p:cNvGrpSpPr/>
        <p:nvPr/>
      </p:nvGrpSpPr>
      <p:grpSpPr>
        <a:xfrm>
          <a:off x="0" y="0"/>
          <a:ext cx="0" cy="0"/>
          <a:chOff x="0" y="0"/>
          <a:chExt cx="0" cy="0"/>
        </a:xfrm>
      </p:grpSpPr>
      <p:pic>
        <p:nvPicPr>
          <p:cNvPr id="3" name="Rectangle 696" descr="preencoded.png">
            <a:extLst>
              <a:ext uri="{FF2B5EF4-FFF2-40B4-BE49-F238E27FC236}">
                <a16:creationId xmlns:a16="http://schemas.microsoft.com/office/drawing/2014/main" id="{35713A3E-8338-3832-D2F8-99162E93AC10}"/>
              </a:ext>
            </a:extLst>
          </p:cNvPr>
          <p:cNvPicPr>
            <a:picLocks noChangeAspect="1"/>
          </p:cNvPicPr>
          <p:nvPr userDrawn="1"/>
        </p:nvPicPr>
        <p:blipFill>
          <a:blip r:embed="rId2"/>
          <a:srcRect/>
          <a:stretch/>
        </p:blipFill>
        <p:spPr>
          <a:xfrm>
            <a:off x="1333015" y="3476141"/>
            <a:ext cx="4055768" cy="5541666"/>
          </a:xfrm>
          <a:prstGeom prst="rect">
            <a:avLst/>
          </a:prstGeom>
        </p:spPr>
      </p:pic>
      <p:pic>
        <p:nvPicPr>
          <p:cNvPr id="4" name="Rectangle 698" descr="preencoded.png">
            <a:extLst>
              <a:ext uri="{FF2B5EF4-FFF2-40B4-BE49-F238E27FC236}">
                <a16:creationId xmlns:a16="http://schemas.microsoft.com/office/drawing/2014/main" id="{A3201612-0137-CFE5-ACD0-F6D3A7B9CF3B}"/>
              </a:ext>
            </a:extLst>
          </p:cNvPr>
          <p:cNvPicPr>
            <a:picLocks noChangeAspect="1"/>
          </p:cNvPicPr>
          <p:nvPr userDrawn="1"/>
        </p:nvPicPr>
        <p:blipFill>
          <a:blip r:embed="rId3"/>
          <a:srcRect/>
          <a:stretch/>
        </p:blipFill>
        <p:spPr>
          <a:xfrm>
            <a:off x="5371615" y="3476141"/>
            <a:ext cx="4046243" cy="5541666"/>
          </a:xfrm>
          <a:prstGeom prst="rect">
            <a:avLst/>
          </a:prstGeom>
        </p:spPr>
      </p:pic>
      <p:pic>
        <p:nvPicPr>
          <p:cNvPr id="9" name="Rectangle 699" descr="preencoded.png">
            <a:extLst>
              <a:ext uri="{FF2B5EF4-FFF2-40B4-BE49-F238E27FC236}">
                <a16:creationId xmlns:a16="http://schemas.microsoft.com/office/drawing/2014/main" id="{6FFD498A-5450-B8A0-7B06-62632DB1A6C4}"/>
              </a:ext>
            </a:extLst>
          </p:cNvPr>
          <p:cNvPicPr>
            <a:picLocks noChangeAspect="1"/>
          </p:cNvPicPr>
          <p:nvPr userDrawn="1"/>
        </p:nvPicPr>
        <p:blipFill>
          <a:blip r:embed="rId2"/>
          <a:srcRect/>
          <a:stretch/>
        </p:blipFill>
        <p:spPr>
          <a:xfrm>
            <a:off x="9400690" y="3476141"/>
            <a:ext cx="4055768" cy="5541666"/>
          </a:xfrm>
          <a:prstGeom prst="rect">
            <a:avLst/>
          </a:prstGeom>
        </p:spPr>
      </p:pic>
      <p:pic>
        <p:nvPicPr>
          <p:cNvPr id="10" name="Rectangle 700" descr="preencoded.png">
            <a:extLst>
              <a:ext uri="{FF2B5EF4-FFF2-40B4-BE49-F238E27FC236}">
                <a16:creationId xmlns:a16="http://schemas.microsoft.com/office/drawing/2014/main" id="{66BC347A-CC7A-4F11-253E-B1BE3FE44C1B}"/>
              </a:ext>
            </a:extLst>
          </p:cNvPr>
          <p:cNvPicPr>
            <a:picLocks noChangeAspect="1"/>
          </p:cNvPicPr>
          <p:nvPr userDrawn="1"/>
        </p:nvPicPr>
        <p:blipFill>
          <a:blip r:embed="rId2"/>
          <a:srcRect/>
          <a:stretch/>
        </p:blipFill>
        <p:spPr>
          <a:xfrm>
            <a:off x="13439291" y="3476141"/>
            <a:ext cx="4055766" cy="5541666"/>
          </a:xfrm>
          <a:prstGeom prst="rect">
            <a:avLst/>
          </a:prstGeom>
        </p:spPr>
      </p:pic>
      <p:sp>
        <p:nvSpPr>
          <p:cNvPr id="2" name="Espace réservé du texte 8">
            <a:extLst>
              <a:ext uri="{FF2B5EF4-FFF2-40B4-BE49-F238E27FC236}">
                <a16:creationId xmlns:a16="http://schemas.microsoft.com/office/drawing/2014/main" id="{7429F68F-5D14-F26F-E264-41722264B295}"/>
              </a:ext>
            </a:extLst>
          </p:cNvPr>
          <p:cNvSpPr>
            <a:spLocks noGrp="1"/>
          </p:cNvSpPr>
          <p:nvPr>
            <p:ph type="body" sz="quarter" idx="10" hasCustomPrompt="1"/>
          </p:nvPr>
        </p:nvSpPr>
        <p:spPr>
          <a:xfrm>
            <a:off x="1428750" y="1302954"/>
            <a:ext cx="11753850"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TITLE OF THE SLIDE</a:t>
            </a:r>
          </a:p>
        </p:txBody>
      </p:sp>
      <p:sp>
        <p:nvSpPr>
          <p:cNvPr id="7" name="Espace réservé du texte 8">
            <a:extLst>
              <a:ext uri="{FF2B5EF4-FFF2-40B4-BE49-F238E27FC236}">
                <a16:creationId xmlns:a16="http://schemas.microsoft.com/office/drawing/2014/main" id="{E730DA00-F28D-CA62-589B-76B0A7E185E9}"/>
              </a:ext>
            </a:extLst>
          </p:cNvPr>
          <p:cNvSpPr>
            <a:spLocks noGrp="1"/>
          </p:cNvSpPr>
          <p:nvPr>
            <p:ph type="body" sz="quarter" idx="11" hasCustomPrompt="1"/>
          </p:nvPr>
        </p:nvSpPr>
        <p:spPr>
          <a:xfrm>
            <a:off x="1428750" y="2565245"/>
            <a:ext cx="11753850" cy="673207"/>
          </a:xfrm>
          <a:prstGeom prst="rect">
            <a:avLst/>
          </a:prstGeom>
        </p:spPr>
        <p:txBody>
          <a:bodyPr/>
          <a:lstStyle>
            <a:lvl1pPr marL="0" indent="0">
              <a:buNone/>
              <a:defRPr sz="3750" b="1" i="0">
                <a:solidFill>
                  <a:srgbClr val="00305D"/>
                </a:solidFill>
                <a:latin typeface="Arial Narrow" panose="020B0604020202020204" pitchFamily="34" charset="0"/>
                <a:cs typeface="Arial Narrow" panose="020B0604020202020204" pitchFamily="34" charset="0"/>
              </a:defRPr>
            </a:lvl1pPr>
          </a:lstStyle>
          <a:p>
            <a:pPr lvl="0"/>
            <a:r>
              <a:rPr lang="fr-FR" err="1"/>
              <a:t>Subtitle</a:t>
            </a:r>
            <a:endParaRPr lang="fr-FR"/>
          </a:p>
        </p:txBody>
      </p:sp>
      <p:sp>
        <p:nvSpPr>
          <p:cNvPr id="8" name="Espace réservé du texte 8">
            <a:extLst>
              <a:ext uri="{FF2B5EF4-FFF2-40B4-BE49-F238E27FC236}">
                <a16:creationId xmlns:a16="http://schemas.microsoft.com/office/drawing/2014/main" id="{29C841EF-6902-42A8-9474-88940F6D2F91}"/>
              </a:ext>
            </a:extLst>
          </p:cNvPr>
          <p:cNvSpPr>
            <a:spLocks noGrp="1"/>
          </p:cNvSpPr>
          <p:nvPr>
            <p:ph type="body" sz="quarter" idx="12" hasCustomPrompt="1"/>
          </p:nvPr>
        </p:nvSpPr>
        <p:spPr>
          <a:xfrm>
            <a:off x="1982203"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1" name="Espace réservé du texte 8">
            <a:extLst>
              <a:ext uri="{FF2B5EF4-FFF2-40B4-BE49-F238E27FC236}">
                <a16:creationId xmlns:a16="http://schemas.microsoft.com/office/drawing/2014/main" id="{B4FA4380-5E2D-D97A-A737-872CE698C890}"/>
              </a:ext>
            </a:extLst>
          </p:cNvPr>
          <p:cNvSpPr>
            <a:spLocks noGrp="1"/>
          </p:cNvSpPr>
          <p:nvPr>
            <p:ph type="body" sz="quarter" idx="13" hasCustomPrompt="1"/>
          </p:nvPr>
        </p:nvSpPr>
        <p:spPr>
          <a:xfrm>
            <a:off x="1982203"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2" name="Espace réservé du texte 8">
            <a:extLst>
              <a:ext uri="{FF2B5EF4-FFF2-40B4-BE49-F238E27FC236}">
                <a16:creationId xmlns:a16="http://schemas.microsoft.com/office/drawing/2014/main" id="{0A81B651-0B1D-C3BC-943B-3927A1FA9AD8}"/>
              </a:ext>
            </a:extLst>
          </p:cNvPr>
          <p:cNvSpPr>
            <a:spLocks noGrp="1"/>
          </p:cNvSpPr>
          <p:nvPr>
            <p:ph type="body" sz="quarter" idx="14" hasCustomPrompt="1"/>
          </p:nvPr>
        </p:nvSpPr>
        <p:spPr>
          <a:xfrm>
            <a:off x="5994110"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3" name="Espace réservé du texte 8">
            <a:extLst>
              <a:ext uri="{FF2B5EF4-FFF2-40B4-BE49-F238E27FC236}">
                <a16:creationId xmlns:a16="http://schemas.microsoft.com/office/drawing/2014/main" id="{7730E9FB-607C-5BFF-E026-40BBC8F3E36A}"/>
              </a:ext>
            </a:extLst>
          </p:cNvPr>
          <p:cNvSpPr>
            <a:spLocks noGrp="1"/>
          </p:cNvSpPr>
          <p:nvPr>
            <p:ph type="body" sz="quarter" idx="15" hasCustomPrompt="1"/>
          </p:nvPr>
        </p:nvSpPr>
        <p:spPr>
          <a:xfrm>
            <a:off x="5994110"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4" name="Espace réservé du texte 8">
            <a:extLst>
              <a:ext uri="{FF2B5EF4-FFF2-40B4-BE49-F238E27FC236}">
                <a16:creationId xmlns:a16="http://schemas.microsoft.com/office/drawing/2014/main" id="{F7922C18-2CE3-94EA-C21D-1F59DFAB1FAB}"/>
              </a:ext>
            </a:extLst>
          </p:cNvPr>
          <p:cNvSpPr>
            <a:spLocks noGrp="1"/>
          </p:cNvSpPr>
          <p:nvPr>
            <p:ph type="body" sz="quarter" idx="16" hasCustomPrompt="1"/>
          </p:nvPr>
        </p:nvSpPr>
        <p:spPr>
          <a:xfrm>
            <a:off x="10036721"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5" name="Espace réservé du texte 8">
            <a:extLst>
              <a:ext uri="{FF2B5EF4-FFF2-40B4-BE49-F238E27FC236}">
                <a16:creationId xmlns:a16="http://schemas.microsoft.com/office/drawing/2014/main" id="{75304295-2F8E-3C8B-BF1C-2648FA2948BD}"/>
              </a:ext>
            </a:extLst>
          </p:cNvPr>
          <p:cNvSpPr>
            <a:spLocks noGrp="1"/>
          </p:cNvSpPr>
          <p:nvPr>
            <p:ph type="body" sz="quarter" idx="17" hasCustomPrompt="1"/>
          </p:nvPr>
        </p:nvSpPr>
        <p:spPr>
          <a:xfrm>
            <a:off x="10036721"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sp>
        <p:nvSpPr>
          <p:cNvPr id="16" name="Espace réservé du texte 8">
            <a:extLst>
              <a:ext uri="{FF2B5EF4-FFF2-40B4-BE49-F238E27FC236}">
                <a16:creationId xmlns:a16="http://schemas.microsoft.com/office/drawing/2014/main" id="{FDB96866-3D0D-C941-5662-2100B0746877}"/>
              </a:ext>
            </a:extLst>
          </p:cNvPr>
          <p:cNvSpPr>
            <a:spLocks noGrp="1"/>
          </p:cNvSpPr>
          <p:nvPr>
            <p:ph type="body" sz="quarter" idx="18" hasCustomPrompt="1"/>
          </p:nvPr>
        </p:nvSpPr>
        <p:spPr>
          <a:xfrm>
            <a:off x="14103395" y="4047256"/>
            <a:ext cx="2758240" cy="548808"/>
          </a:xfrm>
          <a:prstGeom prst="rect">
            <a:avLst/>
          </a:prstGeom>
        </p:spPr>
        <p:txBody>
          <a:bodyPr/>
          <a:lstStyle>
            <a:lvl1pPr marL="0" indent="0">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b="1">
                <a:solidFill>
                  <a:srgbClr val="009BD8"/>
                </a:solidFill>
                <a:latin typeface="Arial Narrow Bold" pitchFamily="34" charset="0"/>
                <a:ea typeface="Arial Narrow Bold" pitchFamily="34" charset="-122"/>
                <a:cs typeface="Arial Narrow Bold" pitchFamily="34" charset="-120"/>
              </a:rPr>
              <a:t>Highlight title</a:t>
            </a:r>
            <a:endParaRPr lang="fr-FR"/>
          </a:p>
        </p:txBody>
      </p:sp>
      <p:sp>
        <p:nvSpPr>
          <p:cNvPr id="17" name="Espace réservé du texte 8">
            <a:extLst>
              <a:ext uri="{FF2B5EF4-FFF2-40B4-BE49-F238E27FC236}">
                <a16:creationId xmlns:a16="http://schemas.microsoft.com/office/drawing/2014/main" id="{03C926C4-D30D-58F5-1A5E-88174BF5D669}"/>
              </a:ext>
            </a:extLst>
          </p:cNvPr>
          <p:cNvSpPr>
            <a:spLocks noGrp="1"/>
          </p:cNvSpPr>
          <p:nvPr>
            <p:ph type="body" sz="quarter" idx="19" hasCustomPrompt="1"/>
          </p:nvPr>
        </p:nvSpPr>
        <p:spPr>
          <a:xfrm>
            <a:off x="14103395" y="4961656"/>
            <a:ext cx="2758239" cy="3412324"/>
          </a:xfrm>
          <a:prstGeom prst="rect">
            <a:avLst/>
          </a:prstGeom>
        </p:spPr>
        <p:txBody>
          <a:bodyPr/>
          <a:lstStyle>
            <a:lvl1pPr marL="0" indent="0">
              <a:lnSpc>
                <a:spcPts val="3250"/>
              </a:lnSpc>
              <a:spcBef>
                <a:spcPts val="0"/>
              </a:spcBef>
              <a:buNone/>
              <a:defRPr sz="3000" b="0" i="0">
                <a:solidFill>
                  <a:srgbClr val="00305D"/>
                </a:solidFill>
                <a:latin typeface="Arial Narrow" panose="020B0604020202020204" pitchFamily="34" charset="0"/>
                <a:cs typeface="Arial Narrow" panose="020B0604020202020204" pitchFamily="34" charset="0"/>
              </a:defRPr>
            </a:lvl1pPr>
          </a:lstStyle>
          <a:p>
            <a:pPr lvl="0"/>
            <a:r>
              <a:rPr lang="en-US" sz="3000">
                <a:solidFill>
                  <a:srgbClr val="009BD8"/>
                </a:solidFill>
                <a:latin typeface="Arial Narrow Regular" pitchFamily="34" charset="0"/>
                <a:ea typeface="Arial Narrow Regular" pitchFamily="34" charset="-122"/>
                <a:cs typeface="Arial Narrow Regular" pitchFamily="34" charset="-120"/>
              </a:rPr>
              <a:t>In </a:t>
            </a:r>
            <a:r>
              <a:rPr lang="en-US" sz="3000" err="1">
                <a:solidFill>
                  <a:srgbClr val="009BD8"/>
                </a:solidFill>
                <a:latin typeface="Arial Narrow Regular" pitchFamily="34" charset="0"/>
                <a:ea typeface="Arial Narrow Regular" pitchFamily="34" charset="-122"/>
                <a:cs typeface="Arial Narrow Regular" pitchFamily="34" charset="-120"/>
              </a:rPr>
              <a:t>egestas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ipsum, ac tempus </a:t>
            </a:r>
            <a:r>
              <a:rPr lang="en-US" sz="3000" err="1">
                <a:solidFill>
                  <a:srgbClr val="009BD8"/>
                </a:solidFill>
                <a:latin typeface="Arial Narrow Regular" pitchFamily="34" charset="0"/>
                <a:ea typeface="Arial Narrow Regular" pitchFamily="34" charset="-122"/>
                <a:cs typeface="Arial Narrow Regular" pitchFamily="34" charset="-120"/>
              </a:rPr>
              <a:t>arcu</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porttitor</a:t>
            </a:r>
            <a:r>
              <a:rPr lang="en-US" sz="3000">
                <a:solidFill>
                  <a:srgbClr val="009BD8"/>
                </a:solidFill>
                <a:latin typeface="Arial Narrow Regular" pitchFamily="34" charset="0"/>
                <a:ea typeface="Arial Narrow Regular" pitchFamily="34" charset="-122"/>
                <a:cs typeface="Arial Narrow Regular" pitchFamily="34" charset="-120"/>
              </a:rPr>
              <a:t> sit </a:t>
            </a:r>
            <a:r>
              <a:rPr lang="en-US" sz="3000" err="1">
                <a:solidFill>
                  <a:srgbClr val="009BD8"/>
                </a:solidFill>
                <a:latin typeface="Arial Narrow Regular" pitchFamily="34" charset="0"/>
                <a:ea typeface="Arial Narrow Regular" pitchFamily="34" charset="-122"/>
                <a:cs typeface="Arial Narrow Regular" pitchFamily="34" charset="-120"/>
              </a:rPr>
              <a:t>amet</a:t>
            </a:r>
            <a:r>
              <a:rPr lang="en-US" sz="3000">
                <a:solidFill>
                  <a:srgbClr val="009BD8"/>
                </a:solidFill>
                <a:latin typeface="Arial Narrow Regular" pitchFamily="34" charset="0"/>
                <a:ea typeface="Arial Narrow Regular" pitchFamily="34" charset="-122"/>
                <a:cs typeface="Arial Narrow Regular" pitchFamily="34" charset="-120"/>
              </a:rPr>
              <a:t>. Cras non </a:t>
            </a:r>
            <a:r>
              <a:rPr lang="en-US" sz="3000" err="1">
                <a:solidFill>
                  <a:srgbClr val="009BD8"/>
                </a:solidFill>
                <a:latin typeface="Arial Narrow Regular" pitchFamily="34" charset="0"/>
                <a:ea typeface="Arial Narrow Regular" pitchFamily="34" charset="-122"/>
                <a:cs typeface="Arial Narrow Regular" pitchFamily="34" charset="-120"/>
              </a:rPr>
              <a:t>sagittis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felis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Phasellus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mauris</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massa</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ultrices</a:t>
            </a:r>
            <a:r>
              <a:rPr lang="en-US" sz="3000">
                <a:solidFill>
                  <a:srgbClr val="009BD8"/>
                </a:solidFill>
                <a:latin typeface="Arial Narrow Regular" pitchFamily="34" charset="0"/>
                <a:ea typeface="Arial Narrow Regular" pitchFamily="34" charset="-122"/>
                <a:cs typeface="Arial Narrow Regular" pitchFamily="34" charset="-120"/>
              </a:rPr>
              <a:t> ac </a:t>
            </a:r>
            <a:r>
              <a:rPr lang="en-US" sz="3000" err="1">
                <a:solidFill>
                  <a:srgbClr val="009BD8"/>
                </a:solidFill>
                <a:latin typeface="Arial Narrow Regular" pitchFamily="34" charset="0"/>
                <a:ea typeface="Arial Narrow Regular" pitchFamily="34" charset="-122"/>
                <a:cs typeface="Arial Narrow Regular" pitchFamily="34" charset="-120"/>
              </a:rPr>
              <a:t>posuere</a:t>
            </a:r>
            <a:r>
              <a:rPr lang="en-US" sz="3000">
                <a:solidFill>
                  <a:srgbClr val="009BD8"/>
                </a:solidFill>
                <a:latin typeface="Arial Narrow Regular" pitchFamily="34" charset="0"/>
                <a:ea typeface="Arial Narrow Regular" pitchFamily="34" charset="-122"/>
                <a:cs typeface="Arial Narrow Regular" pitchFamily="34" charset="-120"/>
              </a:rPr>
              <a:t> </a:t>
            </a:r>
            <a:r>
              <a:rPr lang="en-US" sz="3000" err="1">
                <a:solidFill>
                  <a:srgbClr val="009BD8"/>
                </a:solidFill>
                <a:latin typeface="Arial Narrow Regular" pitchFamily="34" charset="0"/>
                <a:ea typeface="Arial Narrow Regular" pitchFamily="34" charset="-122"/>
                <a:cs typeface="Arial Narrow Regular" pitchFamily="34" charset="-120"/>
              </a:rPr>
              <a:t>acebe</a:t>
            </a:r>
            <a:r>
              <a:rPr lang="en-US" sz="3000">
                <a:solidFill>
                  <a:srgbClr val="009BD8"/>
                </a:solidFill>
                <a:latin typeface="Arial Narrow Regular" pitchFamily="34" charset="0"/>
                <a:ea typeface="Arial Narrow Regular" pitchFamily="34" charset="-122"/>
                <a:cs typeface="Arial Narrow Regular" pitchFamily="34" charset="-120"/>
              </a:rPr>
              <a:t>.</a:t>
            </a:r>
            <a:endParaRPr lang="fr-FR"/>
          </a:p>
        </p:txBody>
      </p:sp>
      <p:pic>
        <p:nvPicPr>
          <p:cNvPr id="5" name="Rectangle 95" descr="preencoded.png">
            <a:extLst>
              <a:ext uri="{FF2B5EF4-FFF2-40B4-BE49-F238E27FC236}">
                <a16:creationId xmlns:a16="http://schemas.microsoft.com/office/drawing/2014/main" id="{F0BCD31B-5E19-C743-3BEF-87F305CA91AA}"/>
              </a:ext>
            </a:extLst>
          </p:cNvPr>
          <p:cNvPicPr>
            <a:picLocks noChangeAspect="1"/>
          </p:cNvPicPr>
          <p:nvPr userDrawn="1"/>
        </p:nvPicPr>
        <p:blipFill>
          <a:blip r:embed="rId4"/>
          <a:srcRect/>
          <a:stretch/>
        </p:blipFill>
        <p:spPr>
          <a:xfrm>
            <a:off x="15239515" y="9238766"/>
            <a:ext cx="3048485" cy="1048234"/>
          </a:xfrm>
          <a:prstGeom prst="rect">
            <a:avLst/>
          </a:prstGeom>
        </p:spPr>
      </p:pic>
      <p:pic>
        <p:nvPicPr>
          <p:cNvPr id="18" name="Picture 17">
            <a:extLst>
              <a:ext uri="{FF2B5EF4-FFF2-40B4-BE49-F238E27FC236}">
                <a16:creationId xmlns:a16="http://schemas.microsoft.com/office/drawing/2014/main" id="{8BE8B1DF-41B8-9558-7D3E-A847D1AE3302}"/>
              </a:ext>
            </a:extLst>
          </p:cNvPr>
          <p:cNvPicPr>
            <a:picLocks noChangeAspect="1"/>
          </p:cNvPicPr>
          <p:nvPr userDrawn="1"/>
        </p:nvPicPr>
        <p:blipFill>
          <a:blip r:embed="rId5"/>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328930330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isual Elements">
    <p:spTree>
      <p:nvGrpSpPr>
        <p:cNvPr id="1" name=""/>
        <p:cNvGrpSpPr/>
        <p:nvPr/>
      </p:nvGrpSpPr>
      <p:grpSpPr>
        <a:xfrm>
          <a:off x="0" y="0"/>
          <a:ext cx="0" cy="0"/>
          <a:chOff x="0" y="0"/>
          <a:chExt cx="0" cy="0"/>
        </a:xfrm>
      </p:grpSpPr>
      <p:sp>
        <p:nvSpPr>
          <p:cNvPr id="2" name="Espace réservé du texte 8">
            <a:extLst>
              <a:ext uri="{FF2B5EF4-FFF2-40B4-BE49-F238E27FC236}">
                <a16:creationId xmlns:a16="http://schemas.microsoft.com/office/drawing/2014/main" id="{B3D7B806-E031-C392-6C31-9E5AC341D196}"/>
              </a:ext>
            </a:extLst>
          </p:cNvPr>
          <p:cNvSpPr>
            <a:spLocks noGrp="1"/>
          </p:cNvSpPr>
          <p:nvPr>
            <p:ph type="body" sz="quarter" idx="10" hasCustomPrompt="1"/>
          </p:nvPr>
        </p:nvSpPr>
        <p:spPr>
          <a:xfrm>
            <a:off x="1428750" y="1302954"/>
            <a:ext cx="11131134" cy="1005078"/>
          </a:xfrm>
          <a:prstGeom prst="rect">
            <a:avLst/>
          </a:prstGeom>
        </p:spPr>
        <p:txBody>
          <a:bodyPr/>
          <a:lstStyle>
            <a:lvl1pPr marL="0" indent="0">
              <a:buNone/>
              <a:defRPr sz="5630" b="1" i="0">
                <a:solidFill>
                  <a:srgbClr val="00305D"/>
                </a:solidFill>
                <a:latin typeface="Arial Narrow" panose="020B0604020202020204" pitchFamily="34" charset="0"/>
                <a:cs typeface="Arial Narrow" panose="020B0604020202020204" pitchFamily="34" charset="0"/>
              </a:defRPr>
            </a:lvl1pPr>
          </a:lstStyle>
          <a:p>
            <a:pPr lvl="0"/>
            <a:r>
              <a:rPr lang="fr-FR"/>
              <a:t>VISUAL ELEMENTS</a:t>
            </a:r>
          </a:p>
        </p:txBody>
      </p:sp>
      <p:pic>
        <p:nvPicPr>
          <p:cNvPr id="159" name="Image 158">
            <a:extLst>
              <a:ext uri="{FF2B5EF4-FFF2-40B4-BE49-F238E27FC236}">
                <a16:creationId xmlns:a16="http://schemas.microsoft.com/office/drawing/2014/main" id="{47A9378E-D721-1D4C-240D-78AD5524AE30}"/>
              </a:ext>
            </a:extLst>
          </p:cNvPr>
          <p:cNvPicPr>
            <a:picLocks noChangeAspect="1"/>
          </p:cNvPicPr>
          <p:nvPr userDrawn="1"/>
        </p:nvPicPr>
        <p:blipFill>
          <a:blip r:embed="rId2"/>
          <a:stretch>
            <a:fillRect/>
          </a:stretch>
        </p:blipFill>
        <p:spPr>
          <a:xfrm>
            <a:off x="3330464" y="6942299"/>
            <a:ext cx="560061" cy="567528"/>
          </a:xfrm>
          <a:prstGeom prst="rect">
            <a:avLst/>
          </a:prstGeom>
        </p:spPr>
      </p:pic>
      <p:pic>
        <p:nvPicPr>
          <p:cNvPr id="160" name="Image 159">
            <a:extLst>
              <a:ext uri="{FF2B5EF4-FFF2-40B4-BE49-F238E27FC236}">
                <a16:creationId xmlns:a16="http://schemas.microsoft.com/office/drawing/2014/main" id="{ABF82A54-F43B-479E-D906-DCB024079504}"/>
              </a:ext>
            </a:extLst>
          </p:cNvPr>
          <p:cNvPicPr>
            <a:picLocks noChangeAspect="1"/>
          </p:cNvPicPr>
          <p:nvPr userDrawn="1"/>
        </p:nvPicPr>
        <p:blipFill>
          <a:blip r:embed="rId3"/>
          <a:stretch>
            <a:fillRect/>
          </a:stretch>
        </p:blipFill>
        <p:spPr>
          <a:xfrm>
            <a:off x="2402078" y="6927475"/>
            <a:ext cx="560061" cy="567528"/>
          </a:xfrm>
          <a:prstGeom prst="rect">
            <a:avLst/>
          </a:prstGeom>
        </p:spPr>
      </p:pic>
      <p:pic>
        <p:nvPicPr>
          <p:cNvPr id="161" name="Image 160">
            <a:extLst>
              <a:ext uri="{FF2B5EF4-FFF2-40B4-BE49-F238E27FC236}">
                <a16:creationId xmlns:a16="http://schemas.microsoft.com/office/drawing/2014/main" id="{88B540B4-264D-A5E9-CE65-85B4972BF364}"/>
              </a:ext>
            </a:extLst>
          </p:cNvPr>
          <p:cNvPicPr>
            <a:picLocks noChangeAspect="1"/>
          </p:cNvPicPr>
          <p:nvPr userDrawn="1"/>
        </p:nvPicPr>
        <p:blipFill>
          <a:blip r:embed="rId4"/>
          <a:stretch>
            <a:fillRect/>
          </a:stretch>
        </p:blipFill>
        <p:spPr>
          <a:xfrm>
            <a:off x="1428750" y="6927576"/>
            <a:ext cx="560061" cy="567528"/>
          </a:xfrm>
          <a:prstGeom prst="rect">
            <a:avLst/>
          </a:prstGeom>
        </p:spPr>
      </p:pic>
      <p:pic>
        <p:nvPicPr>
          <p:cNvPr id="162" name="Image 161">
            <a:extLst>
              <a:ext uri="{FF2B5EF4-FFF2-40B4-BE49-F238E27FC236}">
                <a16:creationId xmlns:a16="http://schemas.microsoft.com/office/drawing/2014/main" id="{FBD157B8-E399-AB1C-DAFC-C37BFF26F171}"/>
              </a:ext>
            </a:extLst>
          </p:cNvPr>
          <p:cNvPicPr>
            <a:picLocks noChangeAspect="1"/>
          </p:cNvPicPr>
          <p:nvPr userDrawn="1"/>
        </p:nvPicPr>
        <p:blipFill>
          <a:blip r:embed="rId5"/>
          <a:stretch>
            <a:fillRect/>
          </a:stretch>
        </p:blipFill>
        <p:spPr>
          <a:xfrm>
            <a:off x="11957118" y="6034392"/>
            <a:ext cx="560061" cy="567528"/>
          </a:xfrm>
          <a:prstGeom prst="rect">
            <a:avLst/>
          </a:prstGeom>
        </p:spPr>
      </p:pic>
      <p:pic>
        <p:nvPicPr>
          <p:cNvPr id="163" name="Image 162">
            <a:extLst>
              <a:ext uri="{FF2B5EF4-FFF2-40B4-BE49-F238E27FC236}">
                <a16:creationId xmlns:a16="http://schemas.microsoft.com/office/drawing/2014/main" id="{28A3C032-6B8E-0ACD-ECA2-0D9B15AE4C04}"/>
              </a:ext>
            </a:extLst>
          </p:cNvPr>
          <p:cNvPicPr>
            <a:picLocks noChangeAspect="1"/>
          </p:cNvPicPr>
          <p:nvPr userDrawn="1"/>
        </p:nvPicPr>
        <p:blipFill>
          <a:blip r:embed="rId6"/>
          <a:stretch>
            <a:fillRect/>
          </a:stretch>
        </p:blipFill>
        <p:spPr>
          <a:xfrm>
            <a:off x="10944035" y="5965581"/>
            <a:ext cx="560061" cy="567528"/>
          </a:xfrm>
          <a:prstGeom prst="rect">
            <a:avLst/>
          </a:prstGeom>
        </p:spPr>
      </p:pic>
      <p:pic>
        <p:nvPicPr>
          <p:cNvPr id="164" name="Image 163">
            <a:extLst>
              <a:ext uri="{FF2B5EF4-FFF2-40B4-BE49-F238E27FC236}">
                <a16:creationId xmlns:a16="http://schemas.microsoft.com/office/drawing/2014/main" id="{8E98FCFB-8909-F2E9-D645-6FADCA1706FA}"/>
              </a:ext>
            </a:extLst>
          </p:cNvPr>
          <p:cNvPicPr>
            <a:picLocks noChangeAspect="1"/>
          </p:cNvPicPr>
          <p:nvPr userDrawn="1"/>
        </p:nvPicPr>
        <p:blipFill>
          <a:blip r:embed="rId7"/>
          <a:stretch>
            <a:fillRect/>
          </a:stretch>
        </p:blipFill>
        <p:spPr>
          <a:xfrm>
            <a:off x="10066448" y="5988408"/>
            <a:ext cx="560061" cy="567528"/>
          </a:xfrm>
          <a:prstGeom prst="rect">
            <a:avLst/>
          </a:prstGeom>
        </p:spPr>
      </p:pic>
      <p:pic>
        <p:nvPicPr>
          <p:cNvPr id="165" name="Image 164">
            <a:extLst>
              <a:ext uri="{FF2B5EF4-FFF2-40B4-BE49-F238E27FC236}">
                <a16:creationId xmlns:a16="http://schemas.microsoft.com/office/drawing/2014/main" id="{5A3D204A-EBEF-8B7E-577D-AD77C19E65A7}"/>
              </a:ext>
            </a:extLst>
          </p:cNvPr>
          <p:cNvPicPr>
            <a:picLocks noChangeAspect="1"/>
          </p:cNvPicPr>
          <p:nvPr userDrawn="1"/>
        </p:nvPicPr>
        <p:blipFill>
          <a:blip r:embed="rId8"/>
          <a:stretch>
            <a:fillRect/>
          </a:stretch>
        </p:blipFill>
        <p:spPr>
          <a:xfrm>
            <a:off x="9128278" y="6023366"/>
            <a:ext cx="560061" cy="567528"/>
          </a:xfrm>
          <a:prstGeom prst="rect">
            <a:avLst/>
          </a:prstGeom>
        </p:spPr>
      </p:pic>
      <p:pic>
        <p:nvPicPr>
          <p:cNvPr id="166" name="Image 165">
            <a:extLst>
              <a:ext uri="{FF2B5EF4-FFF2-40B4-BE49-F238E27FC236}">
                <a16:creationId xmlns:a16="http://schemas.microsoft.com/office/drawing/2014/main" id="{AF1EEE89-D414-B303-53C3-491D614CE17C}"/>
              </a:ext>
            </a:extLst>
          </p:cNvPr>
          <p:cNvPicPr>
            <a:picLocks noChangeAspect="1"/>
          </p:cNvPicPr>
          <p:nvPr userDrawn="1"/>
        </p:nvPicPr>
        <p:blipFill>
          <a:blip r:embed="rId9"/>
          <a:stretch>
            <a:fillRect/>
          </a:stretch>
        </p:blipFill>
        <p:spPr>
          <a:xfrm>
            <a:off x="7209112" y="6048769"/>
            <a:ext cx="560061" cy="567528"/>
          </a:xfrm>
          <a:prstGeom prst="rect">
            <a:avLst/>
          </a:prstGeom>
        </p:spPr>
      </p:pic>
      <p:pic>
        <p:nvPicPr>
          <p:cNvPr id="167" name="Image 166">
            <a:extLst>
              <a:ext uri="{FF2B5EF4-FFF2-40B4-BE49-F238E27FC236}">
                <a16:creationId xmlns:a16="http://schemas.microsoft.com/office/drawing/2014/main" id="{C11E5DB6-3BAB-51BA-D589-7BF16458736A}"/>
              </a:ext>
            </a:extLst>
          </p:cNvPr>
          <p:cNvPicPr>
            <a:picLocks noChangeAspect="1"/>
          </p:cNvPicPr>
          <p:nvPr userDrawn="1"/>
        </p:nvPicPr>
        <p:blipFill>
          <a:blip r:embed="rId10"/>
          <a:stretch>
            <a:fillRect/>
          </a:stretch>
        </p:blipFill>
        <p:spPr>
          <a:xfrm>
            <a:off x="6232557" y="5999581"/>
            <a:ext cx="560061" cy="567528"/>
          </a:xfrm>
          <a:prstGeom prst="rect">
            <a:avLst/>
          </a:prstGeom>
        </p:spPr>
      </p:pic>
      <p:pic>
        <p:nvPicPr>
          <p:cNvPr id="168" name="Image 167">
            <a:extLst>
              <a:ext uri="{FF2B5EF4-FFF2-40B4-BE49-F238E27FC236}">
                <a16:creationId xmlns:a16="http://schemas.microsoft.com/office/drawing/2014/main" id="{C0E9A6ED-B594-AFAB-FA5A-8CCAE9D25946}"/>
              </a:ext>
            </a:extLst>
          </p:cNvPr>
          <p:cNvPicPr>
            <a:picLocks noChangeAspect="1"/>
          </p:cNvPicPr>
          <p:nvPr userDrawn="1"/>
        </p:nvPicPr>
        <p:blipFill>
          <a:blip r:embed="rId11"/>
          <a:stretch>
            <a:fillRect/>
          </a:stretch>
        </p:blipFill>
        <p:spPr>
          <a:xfrm>
            <a:off x="5253790" y="5986279"/>
            <a:ext cx="560061" cy="567528"/>
          </a:xfrm>
          <a:prstGeom prst="rect">
            <a:avLst/>
          </a:prstGeom>
        </p:spPr>
      </p:pic>
      <p:pic>
        <p:nvPicPr>
          <p:cNvPr id="169" name="Image 168">
            <a:extLst>
              <a:ext uri="{FF2B5EF4-FFF2-40B4-BE49-F238E27FC236}">
                <a16:creationId xmlns:a16="http://schemas.microsoft.com/office/drawing/2014/main" id="{C577F0DC-C329-B753-052B-8D9415FC73E4}"/>
              </a:ext>
            </a:extLst>
          </p:cNvPr>
          <p:cNvPicPr>
            <a:picLocks noChangeAspect="1"/>
          </p:cNvPicPr>
          <p:nvPr userDrawn="1"/>
        </p:nvPicPr>
        <p:blipFill>
          <a:blip r:embed="rId12"/>
          <a:stretch>
            <a:fillRect/>
          </a:stretch>
        </p:blipFill>
        <p:spPr>
          <a:xfrm>
            <a:off x="4268294" y="5986279"/>
            <a:ext cx="560061" cy="567528"/>
          </a:xfrm>
          <a:prstGeom prst="rect">
            <a:avLst/>
          </a:prstGeom>
        </p:spPr>
      </p:pic>
      <p:pic>
        <p:nvPicPr>
          <p:cNvPr id="170" name="Image 169">
            <a:extLst>
              <a:ext uri="{FF2B5EF4-FFF2-40B4-BE49-F238E27FC236}">
                <a16:creationId xmlns:a16="http://schemas.microsoft.com/office/drawing/2014/main" id="{75AD8A3E-17AD-BBE8-6F9C-B45288C67804}"/>
              </a:ext>
            </a:extLst>
          </p:cNvPr>
          <p:cNvPicPr>
            <a:picLocks noChangeAspect="1"/>
          </p:cNvPicPr>
          <p:nvPr userDrawn="1"/>
        </p:nvPicPr>
        <p:blipFill>
          <a:blip r:embed="rId13"/>
          <a:stretch>
            <a:fillRect/>
          </a:stretch>
        </p:blipFill>
        <p:spPr>
          <a:xfrm>
            <a:off x="3330464" y="5986279"/>
            <a:ext cx="560061" cy="567528"/>
          </a:xfrm>
          <a:prstGeom prst="rect">
            <a:avLst/>
          </a:prstGeom>
        </p:spPr>
      </p:pic>
      <p:pic>
        <p:nvPicPr>
          <p:cNvPr id="171" name="Image 170">
            <a:extLst>
              <a:ext uri="{FF2B5EF4-FFF2-40B4-BE49-F238E27FC236}">
                <a16:creationId xmlns:a16="http://schemas.microsoft.com/office/drawing/2014/main" id="{21AFC702-F9CF-FD49-59E9-9E24F59AEAE8}"/>
              </a:ext>
            </a:extLst>
          </p:cNvPr>
          <p:cNvPicPr>
            <a:picLocks noChangeAspect="1"/>
          </p:cNvPicPr>
          <p:nvPr userDrawn="1"/>
        </p:nvPicPr>
        <p:blipFill>
          <a:blip r:embed="rId14"/>
          <a:stretch>
            <a:fillRect/>
          </a:stretch>
        </p:blipFill>
        <p:spPr>
          <a:xfrm>
            <a:off x="2402078" y="6020697"/>
            <a:ext cx="560061" cy="567528"/>
          </a:xfrm>
          <a:prstGeom prst="rect">
            <a:avLst/>
          </a:prstGeom>
        </p:spPr>
      </p:pic>
      <p:pic>
        <p:nvPicPr>
          <p:cNvPr id="172" name="Image 171">
            <a:extLst>
              <a:ext uri="{FF2B5EF4-FFF2-40B4-BE49-F238E27FC236}">
                <a16:creationId xmlns:a16="http://schemas.microsoft.com/office/drawing/2014/main" id="{57F2AAC2-2EDC-4063-1E0E-568C9FE382C0}"/>
              </a:ext>
            </a:extLst>
          </p:cNvPr>
          <p:cNvPicPr>
            <a:picLocks noChangeAspect="1"/>
          </p:cNvPicPr>
          <p:nvPr userDrawn="1"/>
        </p:nvPicPr>
        <p:blipFill>
          <a:blip r:embed="rId15"/>
          <a:stretch>
            <a:fillRect/>
          </a:stretch>
        </p:blipFill>
        <p:spPr>
          <a:xfrm>
            <a:off x="1442185" y="6020697"/>
            <a:ext cx="560061" cy="567528"/>
          </a:xfrm>
          <a:prstGeom prst="rect">
            <a:avLst/>
          </a:prstGeom>
        </p:spPr>
      </p:pic>
      <p:pic>
        <p:nvPicPr>
          <p:cNvPr id="173" name="Image 172">
            <a:extLst>
              <a:ext uri="{FF2B5EF4-FFF2-40B4-BE49-F238E27FC236}">
                <a16:creationId xmlns:a16="http://schemas.microsoft.com/office/drawing/2014/main" id="{7FEFCF05-9F83-0477-7E0A-7139CE3F4B0C}"/>
              </a:ext>
            </a:extLst>
          </p:cNvPr>
          <p:cNvPicPr>
            <a:picLocks noChangeAspect="1"/>
          </p:cNvPicPr>
          <p:nvPr userDrawn="1"/>
        </p:nvPicPr>
        <p:blipFill>
          <a:blip r:embed="rId16"/>
          <a:stretch>
            <a:fillRect/>
          </a:stretch>
        </p:blipFill>
        <p:spPr>
          <a:xfrm>
            <a:off x="11999823" y="5069192"/>
            <a:ext cx="560061" cy="567528"/>
          </a:xfrm>
          <a:prstGeom prst="rect">
            <a:avLst/>
          </a:prstGeom>
        </p:spPr>
      </p:pic>
      <p:pic>
        <p:nvPicPr>
          <p:cNvPr id="174" name="Image 173">
            <a:extLst>
              <a:ext uri="{FF2B5EF4-FFF2-40B4-BE49-F238E27FC236}">
                <a16:creationId xmlns:a16="http://schemas.microsoft.com/office/drawing/2014/main" id="{7A1A9754-67AD-9DDC-C7B7-EBC40F96C5DC}"/>
              </a:ext>
            </a:extLst>
          </p:cNvPr>
          <p:cNvPicPr>
            <a:picLocks noChangeAspect="1"/>
          </p:cNvPicPr>
          <p:nvPr userDrawn="1"/>
        </p:nvPicPr>
        <p:blipFill>
          <a:blip r:embed="rId17"/>
          <a:stretch>
            <a:fillRect/>
          </a:stretch>
        </p:blipFill>
        <p:spPr>
          <a:xfrm>
            <a:off x="10978679" y="5069192"/>
            <a:ext cx="560061" cy="567528"/>
          </a:xfrm>
          <a:prstGeom prst="rect">
            <a:avLst/>
          </a:prstGeom>
        </p:spPr>
      </p:pic>
      <p:pic>
        <p:nvPicPr>
          <p:cNvPr id="175" name="Image 174">
            <a:extLst>
              <a:ext uri="{FF2B5EF4-FFF2-40B4-BE49-F238E27FC236}">
                <a16:creationId xmlns:a16="http://schemas.microsoft.com/office/drawing/2014/main" id="{1A164711-0E9F-4E69-9885-570713644ABC}"/>
              </a:ext>
            </a:extLst>
          </p:cNvPr>
          <p:cNvPicPr>
            <a:picLocks noChangeAspect="1"/>
          </p:cNvPicPr>
          <p:nvPr userDrawn="1"/>
        </p:nvPicPr>
        <p:blipFill>
          <a:blip r:embed="rId18"/>
          <a:stretch>
            <a:fillRect/>
          </a:stretch>
        </p:blipFill>
        <p:spPr>
          <a:xfrm>
            <a:off x="10101092" y="5085717"/>
            <a:ext cx="560061" cy="567528"/>
          </a:xfrm>
          <a:prstGeom prst="rect">
            <a:avLst/>
          </a:prstGeom>
        </p:spPr>
      </p:pic>
      <p:pic>
        <p:nvPicPr>
          <p:cNvPr id="176" name="Image 175">
            <a:extLst>
              <a:ext uri="{FF2B5EF4-FFF2-40B4-BE49-F238E27FC236}">
                <a16:creationId xmlns:a16="http://schemas.microsoft.com/office/drawing/2014/main" id="{5B9876EC-3050-F563-3E0E-7CACFEB688B9}"/>
              </a:ext>
            </a:extLst>
          </p:cNvPr>
          <p:cNvPicPr>
            <a:picLocks noChangeAspect="1"/>
          </p:cNvPicPr>
          <p:nvPr userDrawn="1"/>
        </p:nvPicPr>
        <p:blipFill>
          <a:blip r:embed="rId19"/>
          <a:stretch>
            <a:fillRect/>
          </a:stretch>
        </p:blipFill>
        <p:spPr>
          <a:xfrm>
            <a:off x="9129261" y="5069192"/>
            <a:ext cx="560061" cy="567528"/>
          </a:xfrm>
          <a:prstGeom prst="rect">
            <a:avLst/>
          </a:prstGeom>
        </p:spPr>
      </p:pic>
      <p:pic>
        <p:nvPicPr>
          <p:cNvPr id="177" name="Image 176">
            <a:extLst>
              <a:ext uri="{FF2B5EF4-FFF2-40B4-BE49-F238E27FC236}">
                <a16:creationId xmlns:a16="http://schemas.microsoft.com/office/drawing/2014/main" id="{D18E8AF0-59FA-A1F6-503D-F481F5D8E279}"/>
              </a:ext>
            </a:extLst>
          </p:cNvPr>
          <p:cNvPicPr>
            <a:picLocks noChangeAspect="1"/>
          </p:cNvPicPr>
          <p:nvPr userDrawn="1"/>
        </p:nvPicPr>
        <p:blipFill>
          <a:blip r:embed="rId20"/>
          <a:stretch>
            <a:fillRect/>
          </a:stretch>
        </p:blipFill>
        <p:spPr>
          <a:xfrm>
            <a:off x="8189823" y="5116580"/>
            <a:ext cx="560061" cy="567528"/>
          </a:xfrm>
          <a:prstGeom prst="rect">
            <a:avLst/>
          </a:prstGeom>
        </p:spPr>
      </p:pic>
      <p:pic>
        <p:nvPicPr>
          <p:cNvPr id="178" name="Image 177">
            <a:extLst>
              <a:ext uri="{FF2B5EF4-FFF2-40B4-BE49-F238E27FC236}">
                <a16:creationId xmlns:a16="http://schemas.microsoft.com/office/drawing/2014/main" id="{C30D2E8B-3973-2911-6B53-BF3528EE1B6D}"/>
              </a:ext>
            </a:extLst>
          </p:cNvPr>
          <p:cNvPicPr>
            <a:picLocks noChangeAspect="1"/>
          </p:cNvPicPr>
          <p:nvPr userDrawn="1"/>
        </p:nvPicPr>
        <p:blipFill>
          <a:blip r:embed="rId21"/>
          <a:stretch>
            <a:fillRect/>
          </a:stretch>
        </p:blipFill>
        <p:spPr>
          <a:xfrm>
            <a:off x="7203001" y="5033153"/>
            <a:ext cx="560061" cy="567528"/>
          </a:xfrm>
          <a:prstGeom prst="rect">
            <a:avLst/>
          </a:prstGeom>
        </p:spPr>
      </p:pic>
      <p:pic>
        <p:nvPicPr>
          <p:cNvPr id="179" name="Image 178">
            <a:extLst>
              <a:ext uri="{FF2B5EF4-FFF2-40B4-BE49-F238E27FC236}">
                <a16:creationId xmlns:a16="http://schemas.microsoft.com/office/drawing/2014/main" id="{7DF12BE3-D0A8-A3AC-CBC9-65F92185B178}"/>
              </a:ext>
            </a:extLst>
          </p:cNvPr>
          <p:cNvPicPr>
            <a:picLocks noChangeAspect="1"/>
          </p:cNvPicPr>
          <p:nvPr userDrawn="1"/>
        </p:nvPicPr>
        <p:blipFill>
          <a:blip r:embed="rId22"/>
          <a:stretch>
            <a:fillRect/>
          </a:stretch>
        </p:blipFill>
        <p:spPr>
          <a:xfrm>
            <a:off x="6222891" y="5085717"/>
            <a:ext cx="560061" cy="567528"/>
          </a:xfrm>
          <a:prstGeom prst="rect">
            <a:avLst/>
          </a:prstGeom>
        </p:spPr>
      </p:pic>
      <p:pic>
        <p:nvPicPr>
          <p:cNvPr id="180" name="Image 179">
            <a:extLst>
              <a:ext uri="{FF2B5EF4-FFF2-40B4-BE49-F238E27FC236}">
                <a16:creationId xmlns:a16="http://schemas.microsoft.com/office/drawing/2014/main" id="{F44717F4-8C2C-7841-EA42-1B784C75302C}"/>
              </a:ext>
            </a:extLst>
          </p:cNvPr>
          <p:cNvPicPr>
            <a:picLocks noChangeAspect="1"/>
          </p:cNvPicPr>
          <p:nvPr userDrawn="1"/>
        </p:nvPicPr>
        <p:blipFill>
          <a:blip r:embed="rId23"/>
          <a:stretch>
            <a:fillRect/>
          </a:stretch>
        </p:blipFill>
        <p:spPr>
          <a:xfrm>
            <a:off x="5251180" y="5030259"/>
            <a:ext cx="560061" cy="567528"/>
          </a:xfrm>
          <a:prstGeom prst="rect">
            <a:avLst/>
          </a:prstGeom>
        </p:spPr>
      </p:pic>
      <p:pic>
        <p:nvPicPr>
          <p:cNvPr id="181" name="Image 180">
            <a:extLst>
              <a:ext uri="{FF2B5EF4-FFF2-40B4-BE49-F238E27FC236}">
                <a16:creationId xmlns:a16="http://schemas.microsoft.com/office/drawing/2014/main" id="{54C58D1C-A90D-4400-D744-FDDE2D8D37C6}"/>
              </a:ext>
            </a:extLst>
          </p:cNvPr>
          <p:cNvPicPr>
            <a:picLocks noChangeAspect="1"/>
          </p:cNvPicPr>
          <p:nvPr userDrawn="1"/>
        </p:nvPicPr>
        <p:blipFill>
          <a:blip r:embed="rId24"/>
          <a:stretch>
            <a:fillRect/>
          </a:stretch>
        </p:blipFill>
        <p:spPr>
          <a:xfrm>
            <a:off x="4289557" y="5030259"/>
            <a:ext cx="560061" cy="567528"/>
          </a:xfrm>
          <a:prstGeom prst="rect">
            <a:avLst/>
          </a:prstGeom>
        </p:spPr>
      </p:pic>
      <p:pic>
        <p:nvPicPr>
          <p:cNvPr id="182" name="Image 181">
            <a:extLst>
              <a:ext uri="{FF2B5EF4-FFF2-40B4-BE49-F238E27FC236}">
                <a16:creationId xmlns:a16="http://schemas.microsoft.com/office/drawing/2014/main" id="{E07F202B-2D4D-A401-5A16-F69FAED82A74}"/>
              </a:ext>
            </a:extLst>
          </p:cNvPr>
          <p:cNvPicPr>
            <a:picLocks noChangeAspect="1"/>
          </p:cNvPicPr>
          <p:nvPr userDrawn="1"/>
        </p:nvPicPr>
        <p:blipFill>
          <a:blip r:embed="rId25"/>
          <a:stretch>
            <a:fillRect/>
          </a:stretch>
        </p:blipFill>
        <p:spPr>
          <a:xfrm>
            <a:off x="3352329" y="5030259"/>
            <a:ext cx="560061" cy="567528"/>
          </a:xfrm>
          <a:prstGeom prst="rect">
            <a:avLst/>
          </a:prstGeom>
        </p:spPr>
      </p:pic>
      <p:pic>
        <p:nvPicPr>
          <p:cNvPr id="183" name="Image 182">
            <a:extLst>
              <a:ext uri="{FF2B5EF4-FFF2-40B4-BE49-F238E27FC236}">
                <a16:creationId xmlns:a16="http://schemas.microsoft.com/office/drawing/2014/main" id="{CFDA1767-604A-B90B-54A8-FBC6C4954B1D}"/>
              </a:ext>
            </a:extLst>
          </p:cNvPr>
          <p:cNvPicPr>
            <a:picLocks noChangeAspect="1"/>
          </p:cNvPicPr>
          <p:nvPr userDrawn="1"/>
        </p:nvPicPr>
        <p:blipFill>
          <a:blip r:embed="rId26"/>
          <a:stretch>
            <a:fillRect/>
          </a:stretch>
        </p:blipFill>
        <p:spPr>
          <a:xfrm>
            <a:off x="2429007" y="5069192"/>
            <a:ext cx="560061" cy="567528"/>
          </a:xfrm>
          <a:prstGeom prst="rect">
            <a:avLst/>
          </a:prstGeom>
        </p:spPr>
      </p:pic>
      <p:pic>
        <p:nvPicPr>
          <p:cNvPr id="184" name="Image 183">
            <a:extLst>
              <a:ext uri="{FF2B5EF4-FFF2-40B4-BE49-F238E27FC236}">
                <a16:creationId xmlns:a16="http://schemas.microsoft.com/office/drawing/2014/main" id="{38E6F64C-0AD5-07CA-5049-9E37F2E9EE2B}"/>
              </a:ext>
            </a:extLst>
          </p:cNvPr>
          <p:cNvPicPr>
            <a:picLocks noChangeAspect="1"/>
          </p:cNvPicPr>
          <p:nvPr userDrawn="1"/>
        </p:nvPicPr>
        <p:blipFill>
          <a:blip r:embed="rId27"/>
          <a:stretch>
            <a:fillRect/>
          </a:stretch>
        </p:blipFill>
        <p:spPr>
          <a:xfrm>
            <a:off x="1466379" y="5069192"/>
            <a:ext cx="560061" cy="567528"/>
          </a:xfrm>
          <a:prstGeom prst="rect">
            <a:avLst/>
          </a:prstGeom>
        </p:spPr>
      </p:pic>
      <p:pic>
        <p:nvPicPr>
          <p:cNvPr id="185" name="Image 184">
            <a:extLst>
              <a:ext uri="{FF2B5EF4-FFF2-40B4-BE49-F238E27FC236}">
                <a16:creationId xmlns:a16="http://schemas.microsoft.com/office/drawing/2014/main" id="{12C6FAE0-40A1-32B3-BA40-72DA75DD4959}"/>
              </a:ext>
            </a:extLst>
          </p:cNvPr>
          <p:cNvPicPr>
            <a:picLocks noChangeAspect="1"/>
          </p:cNvPicPr>
          <p:nvPr userDrawn="1"/>
        </p:nvPicPr>
        <p:blipFill>
          <a:blip r:embed="rId28"/>
          <a:stretch>
            <a:fillRect/>
          </a:stretch>
        </p:blipFill>
        <p:spPr>
          <a:xfrm>
            <a:off x="12020722" y="4162313"/>
            <a:ext cx="560061" cy="567528"/>
          </a:xfrm>
          <a:prstGeom prst="rect">
            <a:avLst/>
          </a:prstGeom>
        </p:spPr>
      </p:pic>
      <p:pic>
        <p:nvPicPr>
          <p:cNvPr id="186" name="Image 185">
            <a:extLst>
              <a:ext uri="{FF2B5EF4-FFF2-40B4-BE49-F238E27FC236}">
                <a16:creationId xmlns:a16="http://schemas.microsoft.com/office/drawing/2014/main" id="{D54C8ADD-58DA-4F9A-A614-AC5BDECC0779}"/>
              </a:ext>
            </a:extLst>
          </p:cNvPr>
          <p:cNvPicPr>
            <a:picLocks noChangeAspect="1"/>
          </p:cNvPicPr>
          <p:nvPr userDrawn="1"/>
        </p:nvPicPr>
        <p:blipFill>
          <a:blip r:embed="rId29"/>
          <a:stretch>
            <a:fillRect/>
          </a:stretch>
        </p:blipFill>
        <p:spPr>
          <a:xfrm>
            <a:off x="11094345" y="4103992"/>
            <a:ext cx="560061" cy="567528"/>
          </a:xfrm>
          <a:prstGeom prst="rect">
            <a:avLst/>
          </a:prstGeom>
        </p:spPr>
      </p:pic>
      <p:pic>
        <p:nvPicPr>
          <p:cNvPr id="187" name="Image 186">
            <a:extLst>
              <a:ext uri="{FF2B5EF4-FFF2-40B4-BE49-F238E27FC236}">
                <a16:creationId xmlns:a16="http://schemas.microsoft.com/office/drawing/2014/main" id="{C2F90EEF-1828-3B93-4FBE-7A0BFD4E9040}"/>
              </a:ext>
            </a:extLst>
          </p:cNvPr>
          <p:cNvPicPr>
            <a:picLocks noChangeAspect="1"/>
          </p:cNvPicPr>
          <p:nvPr userDrawn="1"/>
        </p:nvPicPr>
        <p:blipFill>
          <a:blip r:embed="rId30"/>
          <a:stretch>
            <a:fillRect/>
          </a:stretch>
        </p:blipFill>
        <p:spPr>
          <a:xfrm>
            <a:off x="10073201" y="4147846"/>
            <a:ext cx="560061" cy="567528"/>
          </a:xfrm>
          <a:prstGeom prst="rect">
            <a:avLst/>
          </a:prstGeom>
        </p:spPr>
      </p:pic>
      <p:pic>
        <p:nvPicPr>
          <p:cNvPr id="188" name="Image 187">
            <a:extLst>
              <a:ext uri="{FF2B5EF4-FFF2-40B4-BE49-F238E27FC236}">
                <a16:creationId xmlns:a16="http://schemas.microsoft.com/office/drawing/2014/main" id="{B82C9251-57BA-0FA8-7646-F51EB4B5642F}"/>
              </a:ext>
            </a:extLst>
          </p:cNvPr>
          <p:cNvPicPr>
            <a:picLocks noChangeAspect="1"/>
          </p:cNvPicPr>
          <p:nvPr userDrawn="1"/>
        </p:nvPicPr>
        <p:blipFill>
          <a:blip r:embed="rId31"/>
          <a:stretch>
            <a:fillRect/>
          </a:stretch>
        </p:blipFill>
        <p:spPr>
          <a:xfrm>
            <a:off x="9108001" y="4162313"/>
            <a:ext cx="560061" cy="567528"/>
          </a:xfrm>
          <a:prstGeom prst="rect">
            <a:avLst/>
          </a:prstGeom>
        </p:spPr>
      </p:pic>
      <p:pic>
        <p:nvPicPr>
          <p:cNvPr id="189" name="Image 188">
            <a:extLst>
              <a:ext uri="{FF2B5EF4-FFF2-40B4-BE49-F238E27FC236}">
                <a16:creationId xmlns:a16="http://schemas.microsoft.com/office/drawing/2014/main" id="{DBFCFF70-87A9-C7D9-7DE4-7295C301BC6A}"/>
              </a:ext>
            </a:extLst>
          </p:cNvPr>
          <p:cNvPicPr>
            <a:picLocks noChangeAspect="1"/>
          </p:cNvPicPr>
          <p:nvPr userDrawn="1"/>
        </p:nvPicPr>
        <p:blipFill>
          <a:blip r:embed="rId32"/>
          <a:stretch>
            <a:fillRect/>
          </a:stretch>
        </p:blipFill>
        <p:spPr>
          <a:xfrm>
            <a:off x="8155501" y="4162313"/>
            <a:ext cx="560061" cy="567528"/>
          </a:xfrm>
          <a:prstGeom prst="rect">
            <a:avLst/>
          </a:prstGeom>
        </p:spPr>
      </p:pic>
      <p:pic>
        <p:nvPicPr>
          <p:cNvPr id="190" name="Image 189">
            <a:extLst>
              <a:ext uri="{FF2B5EF4-FFF2-40B4-BE49-F238E27FC236}">
                <a16:creationId xmlns:a16="http://schemas.microsoft.com/office/drawing/2014/main" id="{00C0B648-56C7-D6D8-B8C5-E3ECDF58A4BC}"/>
              </a:ext>
            </a:extLst>
          </p:cNvPr>
          <p:cNvPicPr>
            <a:picLocks noChangeAspect="1"/>
          </p:cNvPicPr>
          <p:nvPr userDrawn="1"/>
        </p:nvPicPr>
        <p:blipFill>
          <a:blip r:embed="rId33"/>
          <a:stretch>
            <a:fillRect/>
          </a:stretch>
        </p:blipFill>
        <p:spPr>
          <a:xfrm>
            <a:off x="7232179" y="4187551"/>
            <a:ext cx="560061" cy="567528"/>
          </a:xfrm>
          <a:prstGeom prst="rect">
            <a:avLst/>
          </a:prstGeom>
        </p:spPr>
      </p:pic>
      <p:pic>
        <p:nvPicPr>
          <p:cNvPr id="191" name="Image 190">
            <a:extLst>
              <a:ext uri="{FF2B5EF4-FFF2-40B4-BE49-F238E27FC236}">
                <a16:creationId xmlns:a16="http://schemas.microsoft.com/office/drawing/2014/main" id="{FB8CF234-7C1D-82CA-6177-0198662DF710}"/>
              </a:ext>
            </a:extLst>
          </p:cNvPr>
          <p:cNvPicPr>
            <a:picLocks noChangeAspect="1"/>
          </p:cNvPicPr>
          <p:nvPr userDrawn="1"/>
        </p:nvPicPr>
        <p:blipFill>
          <a:blip r:embed="rId34"/>
          <a:stretch>
            <a:fillRect/>
          </a:stretch>
        </p:blipFill>
        <p:spPr>
          <a:xfrm>
            <a:off x="6279679" y="4147846"/>
            <a:ext cx="560061" cy="567528"/>
          </a:xfrm>
          <a:prstGeom prst="rect">
            <a:avLst/>
          </a:prstGeom>
        </p:spPr>
      </p:pic>
      <p:pic>
        <p:nvPicPr>
          <p:cNvPr id="192" name="Image 191">
            <a:extLst>
              <a:ext uri="{FF2B5EF4-FFF2-40B4-BE49-F238E27FC236}">
                <a16:creationId xmlns:a16="http://schemas.microsoft.com/office/drawing/2014/main" id="{D0375C9F-D301-9310-418E-3B8824D17668}"/>
              </a:ext>
            </a:extLst>
          </p:cNvPr>
          <p:cNvPicPr>
            <a:picLocks noChangeAspect="1"/>
          </p:cNvPicPr>
          <p:nvPr userDrawn="1"/>
        </p:nvPicPr>
        <p:blipFill>
          <a:blip r:embed="rId35"/>
          <a:stretch>
            <a:fillRect/>
          </a:stretch>
        </p:blipFill>
        <p:spPr>
          <a:xfrm>
            <a:off x="5301779" y="4126305"/>
            <a:ext cx="560061" cy="567528"/>
          </a:xfrm>
          <a:prstGeom prst="rect">
            <a:avLst/>
          </a:prstGeom>
        </p:spPr>
      </p:pic>
      <p:pic>
        <p:nvPicPr>
          <p:cNvPr id="193" name="Image 192">
            <a:extLst>
              <a:ext uri="{FF2B5EF4-FFF2-40B4-BE49-F238E27FC236}">
                <a16:creationId xmlns:a16="http://schemas.microsoft.com/office/drawing/2014/main" id="{55733B2E-63DE-914E-B448-BFD7E2AE646F}"/>
              </a:ext>
            </a:extLst>
          </p:cNvPr>
          <p:cNvPicPr>
            <a:picLocks noChangeAspect="1"/>
          </p:cNvPicPr>
          <p:nvPr userDrawn="1"/>
        </p:nvPicPr>
        <p:blipFill>
          <a:blip r:embed="rId36"/>
          <a:stretch>
            <a:fillRect/>
          </a:stretch>
        </p:blipFill>
        <p:spPr>
          <a:xfrm>
            <a:off x="4285779" y="4126305"/>
            <a:ext cx="560061" cy="567528"/>
          </a:xfrm>
          <a:prstGeom prst="rect">
            <a:avLst/>
          </a:prstGeom>
        </p:spPr>
      </p:pic>
      <p:pic>
        <p:nvPicPr>
          <p:cNvPr id="194" name="Image 193">
            <a:extLst>
              <a:ext uri="{FF2B5EF4-FFF2-40B4-BE49-F238E27FC236}">
                <a16:creationId xmlns:a16="http://schemas.microsoft.com/office/drawing/2014/main" id="{44447B30-FFFC-CF2F-C62C-C5A14ACD5405}"/>
              </a:ext>
            </a:extLst>
          </p:cNvPr>
          <p:cNvPicPr>
            <a:picLocks noChangeAspect="1"/>
          </p:cNvPicPr>
          <p:nvPr userDrawn="1"/>
        </p:nvPicPr>
        <p:blipFill>
          <a:blip r:embed="rId37"/>
          <a:stretch>
            <a:fillRect/>
          </a:stretch>
        </p:blipFill>
        <p:spPr>
          <a:xfrm>
            <a:off x="3358679" y="4126305"/>
            <a:ext cx="560061" cy="567528"/>
          </a:xfrm>
          <a:prstGeom prst="rect">
            <a:avLst/>
          </a:prstGeom>
        </p:spPr>
      </p:pic>
      <p:pic>
        <p:nvPicPr>
          <p:cNvPr id="195" name="Image 194">
            <a:extLst>
              <a:ext uri="{FF2B5EF4-FFF2-40B4-BE49-F238E27FC236}">
                <a16:creationId xmlns:a16="http://schemas.microsoft.com/office/drawing/2014/main" id="{F318CED0-35E6-3158-612A-D4E681980638}"/>
              </a:ext>
            </a:extLst>
          </p:cNvPr>
          <p:cNvPicPr>
            <a:picLocks noChangeAspect="1"/>
          </p:cNvPicPr>
          <p:nvPr userDrawn="1"/>
        </p:nvPicPr>
        <p:blipFill>
          <a:blip r:embed="rId38"/>
          <a:stretch>
            <a:fillRect/>
          </a:stretch>
        </p:blipFill>
        <p:spPr>
          <a:xfrm>
            <a:off x="2409957" y="4126305"/>
            <a:ext cx="560061" cy="567528"/>
          </a:xfrm>
          <a:prstGeom prst="rect">
            <a:avLst/>
          </a:prstGeom>
        </p:spPr>
      </p:pic>
      <p:pic>
        <p:nvPicPr>
          <p:cNvPr id="196" name="Image 195">
            <a:extLst>
              <a:ext uri="{FF2B5EF4-FFF2-40B4-BE49-F238E27FC236}">
                <a16:creationId xmlns:a16="http://schemas.microsoft.com/office/drawing/2014/main" id="{A1E71D77-087D-301C-2425-407E7033BD8E}"/>
              </a:ext>
            </a:extLst>
          </p:cNvPr>
          <p:cNvPicPr>
            <a:picLocks noChangeAspect="1"/>
          </p:cNvPicPr>
          <p:nvPr userDrawn="1"/>
        </p:nvPicPr>
        <p:blipFill>
          <a:blip r:embed="rId39"/>
          <a:stretch>
            <a:fillRect/>
          </a:stretch>
        </p:blipFill>
        <p:spPr>
          <a:xfrm>
            <a:off x="1479079" y="4126305"/>
            <a:ext cx="560061" cy="567528"/>
          </a:xfrm>
          <a:prstGeom prst="rect">
            <a:avLst/>
          </a:prstGeom>
        </p:spPr>
      </p:pic>
      <p:pic>
        <p:nvPicPr>
          <p:cNvPr id="197" name="Image 196">
            <a:extLst>
              <a:ext uri="{FF2B5EF4-FFF2-40B4-BE49-F238E27FC236}">
                <a16:creationId xmlns:a16="http://schemas.microsoft.com/office/drawing/2014/main" id="{07D055B2-A34C-842B-CDF8-836F2BA349F0}"/>
              </a:ext>
            </a:extLst>
          </p:cNvPr>
          <p:cNvPicPr>
            <a:picLocks noChangeAspect="1"/>
          </p:cNvPicPr>
          <p:nvPr userDrawn="1"/>
        </p:nvPicPr>
        <p:blipFill>
          <a:blip r:embed="rId40"/>
          <a:stretch>
            <a:fillRect/>
          </a:stretch>
        </p:blipFill>
        <p:spPr>
          <a:xfrm>
            <a:off x="12021445" y="3197113"/>
            <a:ext cx="560061" cy="567528"/>
          </a:xfrm>
          <a:prstGeom prst="rect">
            <a:avLst/>
          </a:prstGeom>
        </p:spPr>
      </p:pic>
      <p:pic>
        <p:nvPicPr>
          <p:cNvPr id="198" name="Image 197">
            <a:extLst>
              <a:ext uri="{FF2B5EF4-FFF2-40B4-BE49-F238E27FC236}">
                <a16:creationId xmlns:a16="http://schemas.microsoft.com/office/drawing/2014/main" id="{74358CD0-E93D-0C60-59C9-6D353089FB30}"/>
              </a:ext>
            </a:extLst>
          </p:cNvPr>
          <p:cNvPicPr>
            <a:picLocks noChangeAspect="1"/>
          </p:cNvPicPr>
          <p:nvPr userDrawn="1"/>
        </p:nvPicPr>
        <p:blipFill>
          <a:blip r:embed="rId41"/>
          <a:stretch>
            <a:fillRect/>
          </a:stretch>
        </p:blipFill>
        <p:spPr>
          <a:xfrm>
            <a:off x="11092979" y="3161105"/>
            <a:ext cx="560061" cy="567528"/>
          </a:xfrm>
          <a:prstGeom prst="rect">
            <a:avLst/>
          </a:prstGeom>
        </p:spPr>
      </p:pic>
      <p:pic>
        <p:nvPicPr>
          <p:cNvPr id="199" name="Image 198">
            <a:extLst>
              <a:ext uri="{FF2B5EF4-FFF2-40B4-BE49-F238E27FC236}">
                <a16:creationId xmlns:a16="http://schemas.microsoft.com/office/drawing/2014/main" id="{2BC125C9-E3B9-EFE2-5F7C-995BD9FBAEF3}"/>
              </a:ext>
            </a:extLst>
          </p:cNvPr>
          <p:cNvPicPr>
            <a:picLocks noChangeAspect="1"/>
          </p:cNvPicPr>
          <p:nvPr userDrawn="1"/>
        </p:nvPicPr>
        <p:blipFill>
          <a:blip r:embed="rId42"/>
          <a:stretch>
            <a:fillRect/>
          </a:stretch>
        </p:blipFill>
        <p:spPr>
          <a:xfrm>
            <a:off x="10140479" y="3161105"/>
            <a:ext cx="560061" cy="567528"/>
          </a:xfrm>
          <a:prstGeom prst="rect">
            <a:avLst/>
          </a:prstGeom>
        </p:spPr>
      </p:pic>
      <p:pic>
        <p:nvPicPr>
          <p:cNvPr id="200" name="Image 199">
            <a:extLst>
              <a:ext uri="{FF2B5EF4-FFF2-40B4-BE49-F238E27FC236}">
                <a16:creationId xmlns:a16="http://schemas.microsoft.com/office/drawing/2014/main" id="{F1D3D9BB-6AFD-101A-6142-930F317AB3B5}"/>
              </a:ext>
            </a:extLst>
          </p:cNvPr>
          <p:cNvPicPr>
            <a:picLocks noChangeAspect="1"/>
          </p:cNvPicPr>
          <p:nvPr userDrawn="1"/>
        </p:nvPicPr>
        <p:blipFill>
          <a:blip r:embed="rId43"/>
          <a:stretch>
            <a:fillRect/>
          </a:stretch>
        </p:blipFill>
        <p:spPr>
          <a:xfrm>
            <a:off x="9137179" y="3197113"/>
            <a:ext cx="560061" cy="567528"/>
          </a:xfrm>
          <a:prstGeom prst="rect">
            <a:avLst/>
          </a:prstGeom>
        </p:spPr>
      </p:pic>
      <p:pic>
        <p:nvPicPr>
          <p:cNvPr id="201" name="Image 200">
            <a:extLst>
              <a:ext uri="{FF2B5EF4-FFF2-40B4-BE49-F238E27FC236}">
                <a16:creationId xmlns:a16="http://schemas.microsoft.com/office/drawing/2014/main" id="{B94BAED3-8E13-DBCC-6879-10AC0405E51D}"/>
              </a:ext>
            </a:extLst>
          </p:cNvPr>
          <p:cNvPicPr>
            <a:picLocks noChangeAspect="1"/>
          </p:cNvPicPr>
          <p:nvPr userDrawn="1"/>
        </p:nvPicPr>
        <p:blipFill>
          <a:blip r:embed="rId44"/>
          <a:stretch>
            <a:fillRect/>
          </a:stretch>
        </p:blipFill>
        <p:spPr>
          <a:xfrm>
            <a:off x="8184679" y="3197113"/>
            <a:ext cx="560061" cy="567528"/>
          </a:xfrm>
          <a:prstGeom prst="rect">
            <a:avLst/>
          </a:prstGeom>
        </p:spPr>
      </p:pic>
      <p:pic>
        <p:nvPicPr>
          <p:cNvPr id="202" name="Image 201">
            <a:extLst>
              <a:ext uri="{FF2B5EF4-FFF2-40B4-BE49-F238E27FC236}">
                <a16:creationId xmlns:a16="http://schemas.microsoft.com/office/drawing/2014/main" id="{CA6F6D5D-8836-1589-CD08-588D403DA002}"/>
              </a:ext>
            </a:extLst>
          </p:cNvPr>
          <p:cNvPicPr>
            <a:picLocks noChangeAspect="1"/>
          </p:cNvPicPr>
          <p:nvPr userDrawn="1"/>
        </p:nvPicPr>
        <p:blipFill>
          <a:blip r:embed="rId45"/>
          <a:stretch>
            <a:fillRect/>
          </a:stretch>
        </p:blipFill>
        <p:spPr>
          <a:xfrm>
            <a:off x="7257579" y="3182646"/>
            <a:ext cx="560061" cy="567528"/>
          </a:xfrm>
          <a:prstGeom prst="rect">
            <a:avLst/>
          </a:prstGeom>
        </p:spPr>
      </p:pic>
      <p:pic>
        <p:nvPicPr>
          <p:cNvPr id="203" name="Image 202">
            <a:extLst>
              <a:ext uri="{FF2B5EF4-FFF2-40B4-BE49-F238E27FC236}">
                <a16:creationId xmlns:a16="http://schemas.microsoft.com/office/drawing/2014/main" id="{4634E4BA-E299-F497-F4E9-965E086DFD40}"/>
              </a:ext>
            </a:extLst>
          </p:cNvPr>
          <p:cNvPicPr>
            <a:picLocks noChangeAspect="1"/>
          </p:cNvPicPr>
          <p:nvPr userDrawn="1"/>
        </p:nvPicPr>
        <p:blipFill>
          <a:blip r:embed="rId46"/>
          <a:stretch>
            <a:fillRect/>
          </a:stretch>
        </p:blipFill>
        <p:spPr>
          <a:xfrm>
            <a:off x="6279679" y="3182646"/>
            <a:ext cx="560061" cy="567528"/>
          </a:xfrm>
          <a:prstGeom prst="rect">
            <a:avLst/>
          </a:prstGeom>
        </p:spPr>
      </p:pic>
      <p:pic>
        <p:nvPicPr>
          <p:cNvPr id="204" name="Image 203">
            <a:extLst>
              <a:ext uri="{FF2B5EF4-FFF2-40B4-BE49-F238E27FC236}">
                <a16:creationId xmlns:a16="http://schemas.microsoft.com/office/drawing/2014/main" id="{60B0579D-4D36-84F8-CB9F-68560BD48F6D}"/>
              </a:ext>
            </a:extLst>
          </p:cNvPr>
          <p:cNvPicPr>
            <a:picLocks noChangeAspect="1"/>
          </p:cNvPicPr>
          <p:nvPr userDrawn="1"/>
        </p:nvPicPr>
        <p:blipFill>
          <a:blip r:embed="rId47"/>
          <a:stretch>
            <a:fillRect/>
          </a:stretch>
        </p:blipFill>
        <p:spPr>
          <a:xfrm>
            <a:off x="8156447" y="6050953"/>
            <a:ext cx="560061" cy="567528"/>
          </a:xfrm>
          <a:prstGeom prst="rect">
            <a:avLst/>
          </a:prstGeom>
        </p:spPr>
      </p:pic>
      <p:pic>
        <p:nvPicPr>
          <p:cNvPr id="205" name="Image 204">
            <a:extLst>
              <a:ext uri="{FF2B5EF4-FFF2-40B4-BE49-F238E27FC236}">
                <a16:creationId xmlns:a16="http://schemas.microsoft.com/office/drawing/2014/main" id="{C0D678F1-A641-B63B-6E0E-83B5FF1E78A9}"/>
              </a:ext>
            </a:extLst>
          </p:cNvPr>
          <p:cNvPicPr>
            <a:picLocks noChangeAspect="1"/>
          </p:cNvPicPr>
          <p:nvPr userDrawn="1"/>
        </p:nvPicPr>
        <p:blipFill>
          <a:blip r:embed="rId48"/>
          <a:stretch>
            <a:fillRect/>
          </a:stretch>
        </p:blipFill>
        <p:spPr>
          <a:xfrm>
            <a:off x="5301779" y="3197113"/>
            <a:ext cx="560061" cy="567528"/>
          </a:xfrm>
          <a:prstGeom prst="rect">
            <a:avLst/>
          </a:prstGeom>
        </p:spPr>
      </p:pic>
      <p:pic>
        <p:nvPicPr>
          <p:cNvPr id="206" name="Image 205">
            <a:extLst>
              <a:ext uri="{FF2B5EF4-FFF2-40B4-BE49-F238E27FC236}">
                <a16:creationId xmlns:a16="http://schemas.microsoft.com/office/drawing/2014/main" id="{F3CE975D-22FE-5BCD-0706-A2E1A3183E54}"/>
              </a:ext>
            </a:extLst>
          </p:cNvPr>
          <p:cNvPicPr>
            <a:picLocks noChangeAspect="1"/>
          </p:cNvPicPr>
          <p:nvPr userDrawn="1"/>
        </p:nvPicPr>
        <p:blipFill>
          <a:blip r:embed="rId49"/>
          <a:stretch>
            <a:fillRect/>
          </a:stretch>
        </p:blipFill>
        <p:spPr>
          <a:xfrm>
            <a:off x="4323879" y="3197113"/>
            <a:ext cx="560061" cy="567528"/>
          </a:xfrm>
          <a:prstGeom prst="rect">
            <a:avLst/>
          </a:prstGeom>
        </p:spPr>
      </p:pic>
      <p:pic>
        <p:nvPicPr>
          <p:cNvPr id="207" name="Image 206">
            <a:extLst>
              <a:ext uri="{FF2B5EF4-FFF2-40B4-BE49-F238E27FC236}">
                <a16:creationId xmlns:a16="http://schemas.microsoft.com/office/drawing/2014/main" id="{C173F9A8-885E-6303-922B-12826FC719F2}"/>
              </a:ext>
            </a:extLst>
          </p:cNvPr>
          <p:cNvPicPr>
            <a:picLocks noChangeAspect="1"/>
          </p:cNvPicPr>
          <p:nvPr userDrawn="1"/>
        </p:nvPicPr>
        <p:blipFill>
          <a:blip r:embed="rId50"/>
          <a:stretch>
            <a:fillRect/>
          </a:stretch>
        </p:blipFill>
        <p:spPr>
          <a:xfrm>
            <a:off x="3371379" y="3197113"/>
            <a:ext cx="560061" cy="567528"/>
          </a:xfrm>
          <a:prstGeom prst="rect">
            <a:avLst/>
          </a:prstGeom>
        </p:spPr>
      </p:pic>
      <p:pic>
        <p:nvPicPr>
          <p:cNvPr id="208" name="Image 207">
            <a:extLst>
              <a:ext uri="{FF2B5EF4-FFF2-40B4-BE49-F238E27FC236}">
                <a16:creationId xmlns:a16="http://schemas.microsoft.com/office/drawing/2014/main" id="{48A9846E-6127-C62F-94EF-0F54CEA5FD66}"/>
              </a:ext>
            </a:extLst>
          </p:cNvPr>
          <p:cNvPicPr>
            <a:picLocks noChangeAspect="1"/>
          </p:cNvPicPr>
          <p:nvPr userDrawn="1"/>
        </p:nvPicPr>
        <p:blipFill>
          <a:blip r:embed="rId51"/>
          <a:stretch>
            <a:fillRect/>
          </a:stretch>
        </p:blipFill>
        <p:spPr>
          <a:xfrm>
            <a:off x="2418879" y="3197113"/>
            <a:ext cx="560061" cy="567528"/>
          </a:xfrm>
          <a:prstGeom prst="rect">
            <a:avLst/>
          </a:prstGeom>
        </p:spPr>
      </p:pic>
      <p:pic>
        <p:nvPicPr>
          <p:cNvPr id="209" name="Image 208">
            <a:extLst>
              <a:ext uri="{FF2B5EF4-FFF2-40B4-BE49-F238E27FC236}">
                <a16:creationId xmlns:a16="http://schemas.microsoft.com/office/drawing/2014/main" id="{0753E863-46D6-91EC-9D42-A31CF2E70174}"/>
              </a:ext>
            </a:extLst>
          </p:cNvPr>
          <p:cNvPicPr>
            <a:picLocks noChangeAspect="1"/>
          </p:cNvPicPr>
          <p:nvPr userDrawn="1"/>
        </p:nvPicPr>
        <p:blipFill>
          <a:blip r:embed="rId52"/>
          <a:stretch>
            <a:fillRect/>
          </a:stretch>
        </p:blipFill>
        <p:spPr>
          <a:xfrm>
            <a:off x="1466379" y="3197113"/>
            <a:ext cx="560061" cy="567528"/>
          </a:xfrm>
          <a:prstGeom prst="rect">
            <a:avLst/>
          </a:prstGeom>
        </p:spPr>
      </p:pic>
      <p:pic>
        <p:nvPicPr>
          <p:cNvPr id="4" name="Rectangle 95" descr="preencoded.png">
            <a:extLst>
              <a:ext uri="{FF2B5EF4-FFF2-40B4-BE49-F238E27FC236}">
                <a16:creationId xmlns:a16="http://schemas.microsoft.com/office/drawing/2014/main" id="{B5F1485F-3676-E542-6484-A751D142AF08}"/>
              </a:ext>
            </a:extLst>
          </p:cNvPr>
          <p:cNvPicPr>
            <a:picLocks noChangeAspect="1"/>
          </p:cNvPicPr>
          <p:nvPr userDrawn="1"/>
        </p:nvPicPr>
        <p:blipFill>
          <a:blip r:embed="rId53"/>
          <a:srcRect/>
          <a:stretch/>
        </p:blipFill>
        <p:spPr>
          <a:xfrm>
            <a:off x="15239515" y="9238766"/>
            <a:ext cx="3048485" cy="1048234"/>
          </a:xfrm>
          <a:prstGeom prst="rect">
            <a:avLst/>
          </a:prstGeom>
        </p:spPr>
      </p:pic>
      <p:pic>
        <p:nvPicPr>
          <p:cNvPr id="5" name="Picture 4">
            <a:extLst>
              <a:ext uri="{FF2B5EF4-FFF2-40B4-BE49-F238E27FC236}">
                <a16:creationId xmlns:a16="http://schemas.microsoft.com/office/drawing/2014/main" id="{66BFA0B6-E568-9045-8D4C-8B013A39EFF2}"/>
              </a:ext>
            </a:extLst>
          </p:cNvPr>
          <p:cNvPicPr>
            <a:picLocks noChangeAspect="1"/>
          </p:cNvPicPr>
          <p:nvPr userDrawn="1"/>
        </p:nvPicPr>
        <p:blipFill>
          <a:blip r:embed="rId54"/>
          <a:stretch>
            <a:fillRect/>
          </a:stretch>
        </p:blipFill>
        <p:spPr>
          <a:xfrm>
            <a:off x="15943511" y="9606615"/>
            <a:ext cx="2180964" cy="415950"/>
          </a:xfrm>
          <a:prstGeom prst="rect">
            <a:avLst/>
          </a:prstGeom>
        </p:spPr>
      </p:pic>
    </p:spTree>
    <p:extLst>
      <p:ext uri="{BB962C8B-B14F-4D97-AF65-F5344CB8AC3E}">
        <p14:creationId xmlns:p14="http://schemas.microsoft.com/office/powerpoint/2010/main" val="1403414999"/>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00305D"/>
        </a:solidFill>
        <a:effectLst/>
      </p:bgPr>
    </p:bg>
    <p:spTree>
      <p:nvGrpSpPr>
        <p:cNvPr id="1" name=""/>
        <p:cNvGrpSpPr/>
        <p:nvPr/>
      </p:nvGrpSpPr>
      <p:grpSpPr>
        <a:xfrm>
          <a:off x="0" y="0"/>
          <a:ext cx="0" cy="0"/>
          <a:chOff x="0" y="0"/>
          <a:chExt cx="0" cy="0"/>
        </a:xfrm>
      </p:grpSpPr>
      <p:pic>
        <p:nvPicPr>
          <p:cNvPr id="12" name="Picture 11" descr="A white and black logo&#10;&#10;AI-generated content may be incorrect.">
            <a:extLst>
              <a:ext uri="{FF2B5EF4-FFF2-40B4-BE49-F238E27FC236}">
                <a16:creationId xmlns:a16="http://schemas.microsoft.com/office/drawing/2014/main" id="{4A5730ED-8A81-F933-ECB0-F2A510272402}"/>
              </a:ext>
            </a:extLst>
          </p:cNvPr>
          <p:cNvPicPr>
            <a:picLocks noChangeAspect="1"/>
          </p:cNvPicPr>
          <p:nvPr userDrawn="1"/>
        </p:nvPicPr>
        <p:blipFill>
          <a:blip r:embed="rId2"/>
          <a:stretch>
            <a:fillRect/>
          </a:stretch>
        </p:blipFill>
        <p:spPr>
          <a:xfrm>
            <a:off x="1568450" y="1383709"/>
            <a:ext cx="5740228" cy="1096509"/>
          </a:xfrm>
          <a:prstGeom prst="rect">
            <a:avLst/>
          </a:prstGeom>
        </p:spPr>
      </p:pic>
      <p:sp>
        <p:nvSpPr>
          <p:cNvPr id="8" name="European Society for Medical Oncology ESMO Via Ginevra 4 CH-6900 LuganoT 41 091 973 19 00esmoesmoorg esmoorg">
            <a:extLst>
              <a:ext uri="{FF2B5EF4-FFF2-40B4-BE49-F238E27FC236}">
                <a16:creationId xmlns:a16="http://schemas.microsoft.com/office/drawing/2014/main" id="{1EB4AE90-A266-178B-4665-CC5B8AA603E2}"/>
              </a:ext>
            </a:extLst>
          </p:cNvPr>
          <p:cNvSpPr/>
          <p:nvPr userDrawn="1"/>
        </p:nvSpPr>
        <p:spPr>
          <a:xfrm>
            <a:off x="1444343" y="7553325"/>
            <a:ext cx="5362575" cy="1828800"/>
          </a:xfrm>
          <a:prstGeom prst="rect">
            <a:avLst/>
          </a:prstGeom>
          <a:noFill/>
          <a:ln/>
        </p:spPr>
        <p:txBody>
          <a:bodyPr wrap="square" lIns="0" tIns="0" rIns="0" bIns="0" rtlCol="0" anchor="t"/>
          <a:lstStyle/>
          <a:p>
            <a:pPr marL="0" indent="0" algn="l">
              <a:lnSpc>
                <a:spcPts val="2400"/>
              </a:lnSpc>
              <a:buNone/>
            </a:pPr>
            <a:r>
              <a:rPr lang="en-US" sz="2250">
                <a:solidFill>
                  <a:srgbClr val="FFFFFF"/>
                </a:solidFill>
                <a:latin typeface="Arial Narrow Bold" pitchFamily="34" charset="0"/>
                <a:ea typeface="Arial Narrow Bold" pitchFamily="34" charset="-122"/>
                <a:cs typeface="Arial Narrow Bold" pitchFamily="34" charset="-120"/>
              </a:rPr>
              <a:t>European Society for Medical Oncology (ESMO)
</a:t>
            </a:r>
            <a:r>
              <a:rPr lang="en-US" sz="2250">
                <a:solidFill>
                  <a:srgbClr val="FFFFFF"/>
                </a:solidFill>
                <a:latin typeface="Arial Narrow" pitchFamily="34" charset="0"/>
                <a:ea typeface="Arial Narrow" pitchFamily="34" charset="-122"/>
                <a:cs typeface="Arial Narrow" pitchFamily="34" charset="-120"/>
              </a:rPr>
              <a:t>Via Ginevra 4, CH-6900 Lugano</a:t>
            </a:r>
            <a:br>
              <a:rPr/>
            </a:br>
            <a:r>
              <a:rPr lang="en-US" sz="2250">
                <a:solidFill>
                  <a:srgbClr val="FFFFFF"/>
                </a:solidFill>
                <a:latin typeface="Arial Narrow" pitchFamily="34" charset="0"/>
                <a:ea typeface="Arial Narrow" pitchFamily="34" charset="-122"/>
                <a:cs typeface="Arial Narrow" pitchFamily="34" charset="-120"/>
              </a:rPr>
              <a:t>T. +41 (0)91 973 19 00</a:t>
            </a:r>
            <a:br>
              <a:rPr/>
            </a:br>
            <a:r>
              <a:rPr lang="en-US" sz="2250">
                <a:solidFill>
                  <a:srgbClr val="FFFFFF"/>
                </a:solidFill>
                <a:latin typeface="Arial Narrow" pitchFamily="34" charset="0"/>
                <a:ea typeface="Arial Narrow" pitchFamily="34" charset="-122"/>
                <a:cs typeface="Arial Narrow" pitchFamily="34" charset="-120"/>
              </a:rPr>
              <a:t>esmo@esmo.org</a:t>
            </a:r>
            <a:br>
              <a:rPr/>
            </a:br>
            <a:r>
              <a:rPr lang="en-US" sz="2250">
                <a:solidFill>
                  <a:srgbClr val="FFFFFF"/>
                </a:solidFill>
                <a:latin typeface="Arial Narrow" pitchFamily="34" charset="0"/>
                <a:ea typeface="Arial Narrow" pitchFamily="34" charset="-122"/>
                <a:cs typeface="Arial Narrow" pitchFamily="34" charset="-120"/>
              </a:rPr>
              <a:t>
</a:t>
            </a:r>
            <a:r>
              <a:rPr lang="en-US" sz="2250">
                <a:solidFill>
                  <a:srgbClr val="FFFFFF"/>
                </a:solidFill>
                <a:latin typeface="Arial Narrow Bold" pitchFamily="34" charset="0"/>
                <a:ea typeface="Arial Narrow Bold" pitchFamily="34" charset="-122"/>
                <a:cs typeface="Arial Narrow Bold" pitchFamily="34" charset="-120"/>
              </a:rPr>
              <a:t>esmo.org</a:t>
            </a:r>
            <a:endParaRPr lang="en-US" sz="2250"/>
          </a:p>
        </p:txBody>
      </p:sp>
      <p:sp>
        <p:nvSpPr>
          <p:cNvPr id="2" name="Espace réservé du texte 8">
            <a:extLst>
              <a:ext uri="{FF2B5EF4-FFF2-40B4-BE49-F238E27FC236}">
                <a16:creationId xmlns:a16="http://schemas.microsoft.com/office/drawing/2014/main" id="{6B71D57D-FF14-FD10-D701-174D0129A758}"/>
              </a:ext>
            </a:extLst>
          </p:cNvPr>
          <p:cNvSpPr>
            <a:spLocks noGrp="1"/>
          </p:cNvSpPr>
          <p:nvPr>
            <p:ph type="body" sz="quarter" idx="10" hasCustomPrompt="1"/>
          </p:nvPr>
        </p:nvSpPr>
        <p:spPr>
          <a:xfrm>
            <a:off x="6886575" y="4531661"/>
            <a:ext cx="4514850" cy="1223677"/>
          </a:xfrm>
          <a:prstGeom prst="rect">
            <a:avLst/>
          </a:prstGeom>
        </p:spPr>
        <p:txBody>
          <a:bodyPr/>
          <a:lstStyle>
            <a:lvl1pPr marL="0" indent="0" algn="ctr">
              <a:buNone/>
              <a:defRPr sz="7500" b="1" i="0">
                <a:solidFill>
                  <a:schemeClr val="bg1"/>
                </a:solidFill>
                <a:latin typeface="Arial Narrow" panose="020B0604020202020204" pitchFamily="34" charset="0"/>
                <a:cs typeface="Arial Narrow" panose="020B0604020202020204" pitchFamily="34" charset="0"/>
              </a:defRPr>
            </a:lvl1pPr>
          </a:lstStyle>
          <a:p>
            <a:pPr lvl="0"/>
            <a:r>
              <a:rPr lang="fr-FR" err="1"/>
              <a:t>Thank</a:t>
            </a:r>
            <a:r>
              <a:rPr lang="fr-FR"/>
              <a:t> </a:t>
            </a:r>
            <a:r>
              <a:rPr lang="fr-FR" err="1"/>
              <a:t>you</a:t>
            </a:r>
            <a:r>
              <a:rPr lang="fr-FR"/>
              <a:t>!</a:t>
            </a:r>
          </a:p>
        </p:txBody>
      </p:sp>
      <p:pic>
        <p:nvPicPr>
          <p:cNvPr id="3" name="ESMO-Corporate-Logo-Positive-with-background" descr="preencoded.png">
            <a:extLst>
              <a:ext uri="{FF2B5EF4-FFF2-40B4-BE49-F238E27FC236}">
                <a16:creationId xmlns:a16="http://schemas.microsoft.com/office/drawing/2014/main" id="{6885F5EC-F6FD-0866-553B-C58D62C7FB69}"/>
              </a:ext>
            </a:extLst>
          </p:cNvPr>
          <p:cNvPicPr>
            <a:picLocks noChangeAspect="1"/>
          </p:cNvPicPr>
          <p:nvPr userDrawn="1"/>
        </p:nvPicPr>
        <p:blipFill>
          <a:blip r:embed="rId3"/>
          <a:srcRect/>
          <a:stretch/>
        </p:blipFill>
        <p:spPr>
          <a:xfrm>
            <a:off x="16522700" y="9259704"/>
            <a:ext cx="1765300" cy="1027296"/>
          </a:xfrm>
          <a:prstGeom prst="rect">
            <a:avLst/>
          </a:prstGeom>
        </p:spPr>
      </p:pic>
    </p:spTree>
    <p:extLst>
      <p:ext uri="{BB962C8B-B14F-4D97-AF65-F5344CB8AC3E}">
        <p14:creationId xmlns:p14="http://schemas.microsoft.com/office/powerpoint/2010/main" val="80872340"/>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28812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941EE5-92AE-D3AA-3606-521F8E9847E0}"/>
              </a:ext>
            </a:extLst>
          </p:cNvPr>
          <p:cNvSpPr txBox="1"/>
          <p:nvPr userDrawn="1">
            <p:extLst>
              <p:ext uri="{1162E1C5-73C7-4A58-AE30-91384D911F3F}">
                <p184:classification xmlns:p184="http://schemas.microsoft.com/office/powerpoint/2018/4/main" val="ftr"/>
              </p:ext>
            </p:extLst>
          </p:nvPr>
        </p:nvSpPr>
        <p:spPr>
          <a:xfrm>
            <a:off x="17081500" y="10040620"/>
            <a:ext cx="1174750" cy="182880"/>
          </a:xfrm>
          <a:prstGeom prst="rect">
            <a:avLst/>
          </a:prstGeom>
        </p:spPr>
        <p:txBody>
          <a:bodyPr horzOverflow="overflow" lIns="0" tIns="0" rIns="0" bIns="0">
            <a:spAutoFit/>
          </a:bodyPr>
          <a:lstStyle/>
          <a:p>
            <a:pPr algn="l"/>
            <a:r>
              <a:rPr lang="en-US" sz="1200">
                <a:solidFill>
                  <a:srgbClr val="000000">
                    <a:alpha val="50000"/>
                  </a:srgbClr>
                </a:solidFill>
                <a:latin typeface="Aptos" panose="020B0004020202020204" pitchFamily="34" charset="0"/>
              </a:rPr>
              <a:t>BMS Confidential</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68" r:id="rId3"/>
    <p:sldLayoutId id="2147483669" r:id="rId4"/>
    <p:sldLayoutId id="2147483652" r:id="rId5"/>
    <p:sldLayoutId id="2147483653" r:id="rId6"/>
    <p:sldLayoutId id="2147483654" r:id="rId7"/>
    <p:sldLayoutId id="2147483678" r:id="rId8"/>
    <p:sldLayoutId id="2147483677" r:id="rId9"/>
    <p:sldLayoutId id="2147483687" r:id="rId10"/>
    <p:sldLayoutId id="2147483670" r:id="rId11"/>
    <p:sldLayoutId id="2147483671" r:id="rId12"/>
    <p:sldLayoutId id="2147483657" r:id="rId13"/>
    <p:sldLayoutId id="2147483672" r:id="rId14"/>
    <p:sldLayoutId id="2147483673" r:id="rId15"/>
    <p:sldLayoutId id="2147483660" r:id="rId16"/>
    <p:sldLayoutId id="2147483674" r:id="rId17"/>
    <p:sldLayoutId id="2147483675" r:id="rId18"/>
    <p:sldLayoutId id="2147483663" r:id="rId19"/>
    <p:sldLayoutId id="2147483664" r:id="rId20"/>
    <p:sldLayoutId id="2147483665" r:id="rId21"/>
    <p:sldLayoutId id="2147483676" r:id="rId22"/>
    <p:sldLayoutId id="2147483667" r:id="rId2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46CE7D5-CF57-46EF-B807-FDD0502418D4}" type="datetimeFigureOut">
              <a:rPr lang="en-US" smtClean="0"/>
              <a:t>10/25/2026</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330EA680-D336-4FF7-8B7A-9848BB0A1C32}" type="slidenum">
              <a:rPr lang="en-US" smtClean="0"/>
              <a:t>‹#›</a:t>
            </a:fld>
            <a:endParaRPr lang="en-US"/>
          </a:p>
        </p:txBody>
      </p:sp>
      <p:sp>
        <p:nvSpPr>
          <p:cNvPr id="8" name="TextBox 7">
            <a:extLst>
              <a:ext uri="{FF2B5EF4-FFF2-40B4-BE49-F238E27FC236}">
                <a16:creationId xmlns:a16="http://schemas.microsoft.com/office/drawing/2014/main" id="{5B582621-5619-CCBB-9E34-8308344C6DA5}"/>
              </a:ext>
            </a:extLst>
          </p:cNvPr>
          <p:cNvSpPr txBox="1"/>
          <p:nvPr userDrawn="1">
            <p:extLst>
              <p:ext uri="{1162E1C5-73C7-4A58-AE30-91384D911F3F}">
                <p184:classification xmlns:p184="http://schemas.microsoft.com/office/powerpoint/2018/4/main" val="ftr"/>
              </p:ext>
            </p:extLst>
          </p:nvPr>
        </p:nvSpPr>
        <p:spPr>
          <a:xfrm>
            <a:off x="16933070" y="9917430"/>
            <a:ext cx="1307306" cy="276999"/>
          </a:xfrm>
          <a:prstGeom prst="rect">
            <a:avLst/>
          </a:prstGeom>
        </p:spPr>
        <p:txBody>
          <a:bodyPr horzOverflow="overflow" lIns="0" tIns="0" rIns="0" bIns="0">
            <a:spAutoFit/>
          </a:bodyPr>
          <a:lstStyle/>
          <a:p>
            <a:pPr algn="l"/>
            <a:r>
              <a:rPr lang="en-US" sz="1800">
                <a:solidFill>
                  <a:srgbClr val="000000">
                    <a:alpha val="50000"/>
                  </a:srgbClr>
                </a:solidFill>
                <a:latin typeface="Aptos" panose="020B0004020202020204" pitchFamily="34" charset="0"/>
              </a:rPr>
              <a:t>BMS Internal</a:t>
            </a:r>
          </a:p>
        </p:txBody>
      </p:sp>
    </p:spTree>
    <p:extLst>
      <p:ext uri="{BB962C8B-B14F-4D97-AF65-F5344CB8AC3E}">
        <p14:creationId xmlns:p14="http://schemas.microsoft.com/office/powerpoint/2010/main" val="421329501"/>
      </p:ext>
    </p:extLst>
  </p:cSld>
  <p:clrMap bg1="lt1" tx1="dk1" bg2="lt2" tx2="dk2" accent1="accent1" accent2="accent2" accent3="accent3" accent4="accent4" accent5="accent5" accent6="accent6" hlink="hlink" folHlink="folHlink"/>
  <p:sldLayoutIdLst>
    <p:sldLayoutId id="2147483689"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ptos" panose="020B0004020202020204"/>
              <a:ea typeface="+mn-ea"/>
              <a:cs typeface="+mn-cs"/>
            </a:endParaRPr>
          </a:p>
        </p:txBody>
      </p:sp>
      <p:pic>
        <p:nvPicPr>
          <p:cNvPr id="4" name="Picture 3" descr="A screenshot of a computer&#10;&#10;AI-generated content may be incorrect.">
            <a:extLst>
              <a:ext uri="{FF2B5EF4-FFF2-40B4-BE49-F238E27FC236}">
                <a16:creationId xmlns:a16="http://schemas.microsoft.com/office/drawing/2014/main" id="{335C295F-730B-3D09-000F-1779ED0B15B2}"/>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30" y="1923"/>
            <a:ext cx="18287970" cy="10285077"/>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74246CD-8696-8B01-0953-AF424AA6F8B2}"/>
              </a:ext>
            </a:extLst>
          </p:cNvPr>
          <p:cNvSpPr>
            <a:spLocks noGrp="1"/>
          </p:cNvSpPr>
          <p:nvPr>
            <p:ph type="body" sz="quarter" idx="10"/>
          </p:nvPr>
        </p:nvSpPr>
        <p:spPr>
          <a:xfrm>
            <a:off x="1428750" y="2497209"/>
            <a:ext cx="15430050" cy="1005078"/>
          </a:xfrm>
        </p:spPr>
        <p:txBody>
          <a:bodyPr/>
          <a:lstStyle/>
          <a:p>
            <a:r>
              <a:rPr lang="en-US" sz="4200" noProof="0" dirty="0" err="1"/>
              <a:t>PANKU-Lung01</a:t>
            </a:r>
            <a:r>
              <a:rPr lang="en-US" sz="4200" noProof="0" dirty="0"/>
              <a:t>: Randomized Phase III Study of </a:t>
            </a:r>
            <a:r>
              <a:rPr lang="en-US" sz="4200" noProof="0" dirty="0" err="1"/>
              <a:t>Izalontamab</a:t>
            </a:r>
            <a:r>
              <a:rPr lang="en-US" sz="4200" noProof="0" dirty="0"/>
              <a:t> </a:t>
            </a:r>
            <a:r>
              <a:rPr lang="en-US" sz="4200" noProof="0" dirty="0" err="1"/>
              <a:t>Brengitecan</a:t>
            </a:r>
            <a:r>
              <a:rPr lang="en-US" sz="4200" noProof="0" dirty="0"/>
              <a:t> (</a:t>
            </a:r>
            <a:r>
              <a:rPr lang="en-US" sz="4200" noProof="0" dirty="0" err="1"/>
              <a:t>iza-bren</a:t>
            </a:r>
            <a:r>
              <a:rPr lang="en-US" sz="4200" noProof="0" dirty="0"/>
              <a:t>) vs Platinum‑Based Chemotherapy (</a:t>
            </a:r>
            <a:r>
              <a:rPr lang="en-US" sz="4200" noProof="0" dirty="0" err="1"/>
              <a:t>PBC</a:t>
            </a:r>
            <a:r>
              <a:rPr lang="en-US" sz="4200" noProof="0" dirty="0"/>
              <a:t>) in Patients with EGFR-Mutant Non-squamous Non‑Small Cell Lung Cancer (NSCLC) After Progression on a Third-Generation EGFR Tyrosine Kinase Inhibitor (</a:t>
            </a:r>
            <a:r>
              <a:rPr lang="en-US" sz="4200" noProof="0" dirty="0" err="1"/>
              <a:t>TKI</a:t>
            </a:r>
            <a:r>
              <a:rPr lang="en-US" sz="4200" noProof="0" dirty="0"/>
              <a:t>)</a:t>
            </a:r>
          </a:p>
        </p:txBody>
      </p:sp>
      <p:sp>
        <p:nvSpPr>
          <p:cNvPr id="4" name="Espace réservé du texte 3">
            <a:extLst>
              <a:ext uri="{FF2B5EF4-FFF2-40B4-BE49-F238E27FC236}">
                <a16:creationId xmlns:a16="http://schemas.microsoft.com/office/drawing/2014/main" id="{D600754E-B763-7BCB-A090-5D4D62CC8C11}"/>
              </a:ext>
            </a:extLst>
          </p:cNvPr>
          <p:cNvSpPr>
            <a:spLocks noGrp="1"/>
          </p:cNvSpPr>
          <p:nvPr>
            <p:ph type="body" sz="quarter" idx="12"/>
          </p:nvPr>
        </p:nvSpPr>
        <p:spPr>
          <a:xfrm>
            <a:off x="1428750" y="7754692"/>
            <a:ext cx="8588086" cy="1358321"/>
          </a:xfrm>
        </p:spPr>
        <p:txBody>
          <a:bodyPr>
            <a:spAutoFit/>
          </a:bodyPr>
          <a:lstStyle/>
          <a:p>
            <a:r>
              <a:rPr lang="en-US" b="0" noProof="0"/>
              <a:t>Presented by</a:t>
            </a:r>
          </a:p>
          <a:p>
            <a:r>
              <a:rPr lang="en-US" noProof="0"/>
              <a:t>Li Zhang, MD</a:t>
            </a:r>
          </a:p>
          <a:p>
            <a:r>
              <a:rPr lang="en-US" sz="2800">
                <a:latin typeface="Arial Narrow" panose="020B0606020202030204" pitchFamily="34" charset="0"/>
                <a:ea typeface="Times New Roman" panose="02020603050405020304" pitchFamily="18" charset="0"/>
              </a:rPr>
              <a:t>Sun Yat-sen University Cancer Center, Guangzhou, China</a:t>
            </a:r>
            <a:endParaRPr lang="en-US" noProof="0"/>
          </a:p>
        </p:txBody>
      </p:sp>
      <p:sp>
        <p:nvSpPr>
          <p:cNvPr id="5" name="Espace réservé du texte 4">
            <a:extLst>
              <a:ext uri="{FF2B5EF4-FFF2-40B4-BE49-F238E27FC236}">
                <a16:creationId xmlns:a16="http://schemas.microsoft.com/office/drawing/2014/main" id="{F1517EAC-784B-297A-A637-05A30F60C035}"/>
              </a:ext>
            </a:extLst>
          </p:cNvPr>
          <p:cNvSpPr>
            <a:spLocks noGrp="1"/>
          </p:cNvSpPr>
          <p:nvPr>
            <p:ph type="body" sz="quarter" idx="13"/>
          </p:nvPr>
        </p:nvSpPr>
        <p:spPr>
          <a:xfrm>
            <a:off x="1428749" y="9113013"/>
            <a:ext cx="4683292" cy="543917"/>
          </a:xfrm>
        </p:spPr>
        <p:txBody>
          <a:bodyPr/>
          <a:lstStyle/>
          <a:p>
            <a:r>
              <a:rPr lang="en-US" noProof="0"/>
              <a:t>26 October 2026</a:t>
            </a:r>
          </a:p>
        </p:txBody>
      </p:sp>
      <p:sp>
        <p:nvSpPr>
          <p:cNvPr id="9" name="TextBox 8">
            <a:extLst>
              <a:ext uri="{FF2B5EF4-FFF2-40B4-BE49-F238E27FC236}">
                <a16:creationId xmlns:a16="http://schemas.microsoft.com/office/drawing/2014/main" id="{6C805F55-48B2-DD81-AEC6-47E80DDEB76B}"/>
              </a:ext>
            </a:extLst>
          </p:cNvPr>
          <p:cNvSpPr txBox="1"/>
          <p:nvPr/>
        </p:nvSpPr>
        <p:spPr>
          <a:xfrm>
            <a:off x="1428749" y="5236052"/>
            <a:ext cx="15430051" cy="2585323"/>
          </a:xfrm>
          <a:prstGeom prst="rect">
            <a:avLst/>
          </a:prstGeom>
          <a:noFill/>
        </p:spPr>
        <p:txBody>
          <a:bodyPr wrap="square">
            <a:spAutoFit/>
          </a:bodyPr>
          <a:lstStyle/>
          <a:p>
            <a:pPr>
              <a:spcAft>
                <a:spcPts val="1200"/>
              </a:spcAft>
              <a:buNone/>
            </a:pPr>
            <a:r>
              <a:rPr lang="en-US" sz="2000" b="1" u="sng">
                <a:solidFill>
                  <a:srgbClr val="00305D"/>
                </a:solidFill>
                <a:effectLst/>
                <a:latin typeface="Arial Narrow" panose="020B0606020202030204" pitchFamily="34" charset="0"/>
                <a:ea typeface="Times New Roman" panose="02020603050405020304" pitchFamily="18" charset="0"/>
              </a:rPr>
              <a:t>L</a:t>
            </a:r>
            <a:r>
              <a:rPr lang="en-US" sz="2000" b="1" u="sng">
                <a:solidFill>
                  <a:srgbClr val="00305D"/>
                </a:solidFill>
                <a:latin typeface="Arial Narrow" panose="020B0606020202030204" pitchFamily="34" charset="0"/>
                <a:ea typeface="Times New Roman" panose="02020603050405020304" pitchFamily="18" charset="0"/>
              </a:rPr>
              <a:t>i </a:t>
            </a:r>
            <a:r>
              <a:rPr lang="en-US" sz="2000" b="1" u="sng">
                <a:solidFill>
                  <a:srgbClr val="00305D"/>
                </a:solidFill>
                <a:effectLst/>
                <a:latin typeface="Arial Narrow" panose="020B0606020202030204" pitchFamily="34" charset="0"/>
                <a:ea typeface="Times New Roman" panose="02020603050405020304" pitchFamily="18" charset="0"/>
              </a:rPr>
              <a:t>Zhang</a:t>
            </a:r>
            <a:r>
              <a:rPr lang="en-US" sz="2000" b="1" baseline="30000">
                <a:solidFill>
                  <a:srgbClr val="00305D"/>
                </a:solidFill>
                <a:effectLst/>
                <a:latin typeface="Arial Narrow" panose="020B0606020202030204" pitchFamily="34" charset="0"/>
                <a:ea typeface="Times New Roman" panose="02020603050405020304" pitchFamily="18" charset="0"/>
              </a:rPr>
              <a:t>1</a:t>
            </a:r>
            <a:r>
              <a:rPr lang="en-US" sz="2000" b="1">
                <a:solidFill>
                  <a:srgbClr val="00305D"/>
                </a:solidFill>
                <a:latin typeface="Arial Narrow" panose="020B0606020202030204" pitchFamily="34" charset="0"/>
                <a:ea typeface="Times New Roman" panose="02020603050405020304" pitchFamily="18" charset="0"/>
              </a:rPr>
              <a:t>, </a:t>
            </a:r>
            <a:r>
              <a:rPr lang="en-US" sz="2000" b="1" err="1">
                <a:solidFill>
                  <a:srgbClr val="00305D"/>
                </a:solidFill>
                <a:effectLst/>
                <a:latin typeface="Arial Narrow" panose="020B0606020202030204" pitchFamily="34" charset="0"/>
                <a:ea typeface="Times New Roman" panose="02020603050405020304" pitchFamily="18" charset="0"/>
              </a:rPr>
              <a:t>Y</a:t>
            </a:r>
            <a:r>
              <a:rPr lang="en-US" sz="2000" b="1" err="1">
                <a:solidFill>
                  <a:srgbClr val="00305D"/>
                </a:solidFill>
                <a:latin typeface="Arial Narrow" panose="020B0606020202030204" pitchFamily="34" charset="0"/>
                <a:ea typeface="Times New Roman" panose="02020603050405020304" pitchFamily="18" charset="0"/>
              </a:rPr>
              <a:t>unpeng</a:t>
            </a:r>
            <a:r>
              <a:rPr lang="en-US" sz="2000" b="1">
                <a:solidFill>
                  <a:srgbClr val="00305D"/>
                </a:solidFill>
                <a:latin typeface="Arial Narrow" panose="020B0606020202030204" pitchFamily="34" charset="0"/>
                <a:ea typeface="Times New Roman" panose="02020603050405020304" pitchFamily="18" charset="0"/>
              </a:rPr>
              <a:t> </a:t>
            </a:r>
            <a:r>
              <a:rPr lang="en-US" sz="2000" b="1">
                <a:solidFill>
                  <a:srgbClr val="00305D"/>
                </a:solidFill>
                <a:effectLst/>
                <a:latin typeface="Arial Narrow" panose="020B0606020202030204" pitchFamily="34" charset="0"/>
                <a:ea typeface="Times New Roman" panose="02020603050405020304" pitchFamily="18" charset="0"/>
              </a:rPr>
              <a:t>Yang</a:t>
            </a:r>
            <a:r>
              <a:rPr lang="en-US" sz="2000" b="1" baseline="30000">
                <a:solidFill>
                  <a:srgbClr val="00305D"/>
                </a:solidFill>
                <a:effectLst/>
                <a:latin typeface="Arial Narrow" panose="020B0606020202030204" pitchFamily="34" charset="0"/>
                <a:ea typeface="Times New Roman" panose="02020603050405020304" pitchFamily="18" charset="0"/>
              </a:rPr>
              <a:t>2</a:t>
            </a:r>
            <a:r>
              <a:rPr lang="en-US" sz="2000" b="1">
                <a:solidFill>
                  <a:srgbClr val="00305D"/>
                </a:solidFill>
                <a:effectLst/>
                <a:latin typeface="Arial Narrow" panose="020B0606020202030204" pitchFamily="34" charset="0"/>
                <a:ea typeface="Times New Roman" panose="02020603050405020304" pitchFamily="18" charset="0"/>
              </a:rPr>
              <a:t>, </a:t>
            </a:r>
            <a:r>
              <a:rPr lang="en-US" sz="2000" b="1" err="1">
                <a:solidFill>
                  <a:srgbClr val="00305D"/>
                </a:solidFill>
                <a:effectLst/>
                <a:latin typeface="Arial Narrow" panose="020B0606020202030204" pitchFamily="34" charset="0"/>
                <a:ea typeface="Times New Roman" panose="02020603050405020304" pitchFamily="18" charset="0"/>
              </a:rPr>
              <a:t>X</a:t>
            </a:r>
            <a:r>
              <a:rPr lang="en-US" sz="2000" b="1" err="1">
                <a:solidFill>
                  <a:srgbClr val="00305D"/>
                </a:solidFill>
                <a:latin typeface="Arial Narrow" panose="020B0606020202030204" pitchFamily="34" charset="0"/>
                <a:ea typeface="Times New Roman" panose="02020603050405020304" pitchFamily="18" charset="0"/>
              </a:rPr>
              <a:t>iangjiao</a:t>
            </a:r>
            <a:r>
              <a:rPr lang="en-US" sz="2000" b="1">
                <a:solidFill>
                  <a:srgbClr val="00305D"/>
                </a:solidFill>
                <a:latin typeface="Arial Narrow" panose="020B0606020202030204" pitchFamily="34" charset="0"/>
                <a:ea typeface="Times New Roman" panose="02020603050405020304" pitchFamily="18" charset="0"/>
              </a:rPr>
              <a:t> </a:t>
            </a:r>
            <a:r>
              <a:rPr lang="en-US" sz="2000" b="1">
                <a:solidFill>
                  <a:srgbClr val="00305D"/>
                </a:solidFill>
                <a:effectLst/>
                <a:latin typeface="Arial Narrow" panose="020B0606020202030204" pitchFamily="34" charset="0"/>
                <a:ea typeface="Times New Roman" panose="02020603050405020304" pitchFamily="18" charset="0"/>
              </a:rPr>
              <a:t>Meng</a:t>
            </a:r>
            <a:r>
              <a:rPr lang="en-US" sz="2000" b="1" baseline="30000">
                <a:solidFill>
                  <a:srgbClr val="00305D"/>
                </a:solidFill>
                <a:effectLst/>
                <a:latin typeface="Arial Narrow" panose="020B0606020202030204" pitchFamily="34" charset="0"/>
                <a:ea typeface="Times New Roman" panose="02020603050405020304" pitchFamily="18" charset="0"/>
              </a:rPr>
              <a:t>2</a:t>
            </a:r>
            <a:r>
              <a:rPr lang="en-US" sz="2000" b="1">
                <a:solidFill>
                  <a:srgbClr val="00305D"/>
                </a:solidFill>
                <a:effectLst/>
                <a:latin typeface="Arial Narrow" panose="020B0606020202030204" pitchFamily="34" charset="0"/>
                <a:ea typeface="Times New Roman" panose="02020603050405020304" pitchFamily="18" charset="0"/>
              </a:rPr>
              <a:t>, </a:t>
            </a:r>
            <a:r>
              <a:rPr lang="en-US" sz="2000" b="1" err="1">
                <a:solidFill>
                  <a:srgbClr val="00305D"/>
                </a:solidFill>
                <a:latin typeface="Arial Narrow" panose="020B0606020202030204" pitchFamily="34" charset="0"/>
                <a:ea typeface="Times New Roman" panose="02020603050405020304" pitchFamily="18" charset="0"/>
              </a:rPr>
              <a:t>Zhihuang</a:t>
            </a:r>
            <a:r>
              <a:rPr lang="en-US" sz="2000" b="1">
                <a:solidFill>
                  <a:srgbClr val="00305D"/>
                </a:solidFill>
                <a:latin typeface="Arial Narrow" panose="020B0606020202030204" pitchFamily="34" charset="0"/>
                <a:ea typeface="Times New Roman" panose="02020603050405020304" pitchFamily="18" charset="0"/>
              </a:rPr>
              <a:t> </a:t>
            </a:r>
            <a:r>
              <a:rPr lang="en-US" sz="2000" b="1">
                <a:solidFill>
                  <a:srgbClr val="00305D"/>
                </a:solidFill>
                <a:effectLst/>
                <a:latin typeface="Arial Narrow" panose="020B0606020202030204" pitchFamily="34" charset="0"/>
                <a:ea typeface="Times New Roman" panose="02020603050405020304" pitchFamily="18" charset="0"/>
              </a:rPr>
              <a:t>Hu</a:t>
            </a:r>
            <a:r>
              <a:rPr lang="en-US" sz="2000" b="1" baseline="30000">
                <a:solidFill>
                  <a:srgbClr val="00305D"/>
                </a:solidFill>
                <a:effectLst/>
                <a:latin typeface="Arial Narrow" panose="020B0606020202030204" pitchFamily="34" charset="0"/>
                <a:ea typeface="Times New Roman" panose="02020603050405020304" pitchFamily="18" charset="0"/>
              </a:rPr>
              <a:t>3</a:t>
            </a:r>
            <a:r>
              <a:rPr lang="en-US" sz="2000" b="1">
                <a:solidFill>
                  <a:srgbClr val="00305D"/>
                </a:solidFill>
                <a:effectLst/>
                <a:latin typeface="Arial Narrow" panose="020B0606020202030204" pitchFamily="34" charset="0"/>
                <a:ea typeface="Times New Roman" panose="02020603050405020304" pitchFamily="18" charset="0"/>
              </a:rPr>
              <a:t>, Wei Zheng</a:t>
            </a:r>
            <a:r>
              <a:rPr lang="en-US" sz="2000" b="1" baseline="30000">
                <a:solidFill>
                  <a:srgbClr val="00305D"/>
                </a:solidFill>
                <a:effectLst/>
                <a:latin typeface="Arial Narrow" panose="020B0606020202030204" pitchFamily="34" charset="0"/>
                <a:ea typeface="Times New Roman" panose="02020603050405020304" pitchFamily="18" charset="0"/>
              </a:rPr>
              <a:t>4</a:t>
            </a:r>
            <a:r>
              <a:rPr lang="en-US" sz="2000" b="1">
                <a:solidFill>
                  <a:srgbClr val="00305D"/>
                </a:solidFill>
                <a:effectLst/>
                <a:latin typeface="Arial Narrow" panose="020B0606020202030204" pitchFamily="34" charset="0"/>
                <a:ea typeface="Times New Roman" panose="02020603050405020304" pitchFamily="18" charset="0"/>
              </a:rPr>
              <a:t>, </a:t>
            </a:r>
            <a:r>
              <a:rPr lang="en-US" sz="2000" b="1" err="1">
                <a:solidFill>
                  <a:srgbClr val="00305D"/>
                </a:solidFill>
                <a:effectLst/>
                <a:latin typeface="Arial Narrow" panose="020B0606020202030204" pitchFamily="34" charset="0"/>
                <a:ea typeface="Times New Roman" panose="02020603050405020304" pitchFamily="18" charset="0"/>
              </a:rPr>
              <a:t>J</a:t>
            </a:r>
            <a:r>
              <a:rPr lang="en-US" sz="2000" b="1" err="1">
                <a:solidFill>
                  <a:srgbClr val="00305D"/>
                </a:solidFill>
                <a:latin typeface="Arial Narrow" panose="020B0606020202030204" pitchFamily="34" charset="0"/>
                <a:ea typeface="Times New Roman" panose="02020603050405020304" pitchFamily="18" charset="0"/>
              </a:rPr>
              <a:t>iuwei</a:t>
            </a:r>
            <a:r>
              <a:rPr lang="en-US" sz="2000" b="1">
                <a:solidFill>
                  <a:srgbClr val="00305D"/>
                </a:solidFill>
                <a:latin typeface="Arial Narrow" panose="020B0606020202030204" pitchFamily="34" charset="0"/>
                <a:ea typeface="Times New Roman" panose="02020603050405020304" pitchFamily="18" charset="0"/>
              </a:rPr>
              <a:t> </a:t>
            </a:r>
            <a:r>
              <a:rPr lang="en-US" sz="2000" b="1">
                <a:solidFill>
                  <a:srgbClr val="00305D"/>
                </a:solidFill>
                <a:effectLst/>
                <a:latin typeface="Arial Narrow" panose="020B0606020202030204" pitchFamily="34" charset="0"/>
                <a:ea typeface="Times New Roman" panose="02020603050405020304" pitchFamily="18" charset="0"/>
              </a:rPr>
              <a:t>Cui</a:t>
            </a:r>
            <a:r>
              <a:rPr lang="en-US" sz="2000" b="1" baseline="30000">
                <a:solidFill>
                  <a:srgbClr val="00305D"/>
                </a:solidFill>
                <a:effectLst/>
                <a:latin typeface="Arial Narrow" panose="020B0606020202030204" pitchFamily="34" charset="0"/>
                <a:ea typeface="Times New Roman" panose="02020603050405020304" pitchFamily="18" charset="0"/>
              </a:rPr>
              <a:t>5</a:t>
            </a:r>
            <a:r>
              <a:rPr lang="en-US" sz="2000" b="1">
                <a:solidFill>
                  <a:srgbClr val="00305D"/>
                </a:solidFill>
                <a:effectLst/>
                <a:latin typeface="Arial Narrow" panose="020B0606020202030204" pitchFamily="34" charset="0"/>
                <a:ea typeface="Times New Roman" panose="02020603050405020304" pitchFamily="18" charset="0"/>
              </a:rPr>
              <a:t>, </a:t>
            </a:r>
            <a:r>
              <a:rPr lang="en-US" sz="2000" b="1" err="1">
                <a:solidFill>
                  <a:srgbClr val="00305D"/>
                </a:solidFill>
                <a:effectLst/>
                <a:latin typeface="Arial Narrow" panose="020B0606020202030204" pitchFamily="34" charset="0"/>
                <a:ea typeface="Times New Roman" panose="02020603050405020304" pitchFamily="18" charset="0"/>
              </a:rPr>
              <a:t>Yongzhong</a:t>
            </a:r>
            <a:r>
              <a:rPr lang="en-US" sz="2000" b="1">
                <a:solidFill>
                  <a:srgbClr val="00305D"/>
                </a:solidFill>
                <a:effectLst/>
                <a:latin typeface="Arial Narrow" panose="020B0606020202030204" pitchFamily="34" charset="0"/>
                <a:ea typeface="Times New Roman" panose="02020603050405020304" pitchFamily="18" charset="0"/>
              </a:rPr>
              <a:t> Luo</a:t>
            </a:r>
            <a:r>
              <a:rPr lang="en-US" sz="2000" b="1" baseline="30000">
                <a:solidFill>
                  <a:srgbClr val="00305D"/>
                </a:solidFill>
                <a:effectLst/>
                <a:latin typeface="Arial Narrow" panose="020B0606020202030204" pitchFamily="34" charset="0"/>
                <a:ea typeface="Times New Roman" panose="02020603050405020304" pitchFamily="18" charset="0"/>
              </a:rPr>
              <a:t>6</a:t>
            </a:r>
            <a:r>
              <a:rPr lang="en-US" sz="2000" b="1">
                <a:solidFill>
                  <a:srgbClr val="00305D"/>
                </a:solidFill>
                <a:effectLst/>
                <a:latin typeface="Arial Narrow" panose="020B0606020202030204" pitchFamily="34" charset="0"/>
                <a:ea typeface="Times New Roman" panose="02020603050405020304" pitchFamily="18" charset="0"/>
              </a:rPr>
              <a:t>, L</a:t>
            </a:r>
            <a:r>
              <a:rPr lang="en-US" sz="2000" b="1">
                <a:solidFill>
                  <a:srgbClr val="00305D"/>
                </a:solidFill>
                <a:latin typeface="Arial Narrow" panose="020B0606020202030204" pitchFamily="34" charset="0"/>
                <a:ea typeface="Times New Roman" panose="02020603050405020304" pitchFamily="18" charset="0"/>
              </a:rPr>
              <a:t>in </a:t>
            </a:r>
            <a:r>
              <a:rPr lang="en-US" sz="2000" b="1">
                <a:solidFill>
                  <a:srgbClr val="00305D"/>
                </a:solidFill>
                <a:effectLst/>
                <a:latin typeface="Arial Narrow" panose="020B0606020202030204" pitchFamily="34" charset="0"/>
                <a:ea typeface="Times New Roman" panose="02020603050405020304" pitchFamily="18" charset="0"/>
              </a:rPr>
              <a:t>Wu</a:t>
            </a:r>
            <a:r>
              <a:rPr lang="en-US" sz="2000" b="1" baseline="30000">
                <a:solidFill>
                  <a:srgbClr val="00305D"/>
                </a:solidFill>
                <a:effectLst/>
                <a:latin typeface="Arial Narrow" panose="020B0606020202030204" pitchFamily="34" charset="0"/>
                <a:ea typeface="Times New Roman" panose="02020603050405020304" pitchFamily="18" charset="0"/>
              </a:rPr>
              <a:t>6</a:t>
            </a:r>
            <a:r>
              <a:rPr lang="en-US" sz="2000" b="1">
                <a:solidFill>
                  <a:srgbClr val="00305D"/>
                </a:solidFill>
                <a:effectLst/>
                <a:latin typeface="Arial Narrow" panose="020B0606020202030204" pitchFamily="34" charset="0"/>
                <a:ea typeface="Times New Roman" panose="02020603050405020304" pitchFamily="18" charset="0"/>
              </a:rPr>
              <a:t>, </a:t>
            </a:r>
            <a:r>
              <a:rPr lang="en-US" sz="2000" b="1" err="1">
                <a:solidFill>
                  <a:srgbClr val="00305D"/>
                </a:solidFill>
                <a:effectLst/>
                <a:latin typeface="Arial Narrow" panose="020B0606020202030204" pitchFamily="34" charset="0"/>
                <a:ea typeface="Times New Roman" panose="02020603050405020304" pitchFamily="18" charset="0"/>
              </a:rPr>
              <a:t>M</a:t>
            </a:r>
            <a:r>
              <a:rPr lang="en-US" sz="2000" b="1" err="1">
                <a:solidFill>
                  <a:srgbClr val="00305D"/>
                </a:solidFill>
                <a:latin typeface="Arial Narrow" panose="020B0606020202030204" pitchFamily="34" charset="0"/>
                <a:ea typeface="Times New Roman" panose="02020603050405020304" pitchFamily="18" charset="0"/>
              </a:rPr>
              <a:t>eijuan</a:t>
            </a:r>
            <a:r>
              <a:rPr lang="en-US" sz="2000" b="1">
                <a:solidFill>
                  <a:srgbClr val="00305D"/>
                </a:solidFill>
                <a:latin typeface="Arial Narrow" panose="020B0606020202030204" pitchFamily="34" charset="0"/>
                <a:ea typeface="Times New Roman" panose="02020603050405020304" pitchFamily="18" charset="0"/>
              </a:rPr>
              <a:t> </a:t>
            </a:r>
            <a:r>
              <a:rPr lang="en-US" sz="2000" b="1">
                <a:solidFill>
                  <a:srgbClr val="00305D"/>
                </a:solidFill>
                <a:effectLst/>
                <a:latin typeface="Arial Narrow" panose="020B0606020202030204" pitchFamily="34" charset="0"/>
                <a:ea typeface="Times New Roman" panose="02020603050405020304" pitchFamily="18" charset="0"/>
              </a:rPr>
              <a:t>Huang</a:t>
            </a:r>
            <a:r>
              <a:rPr lang="en-US" sz="2000" b="1" baseline="30000">
                <a:solidFill>
                  <a:srgbClr val="00305D"/>
                </a:solidFill>
                <a:effectLst/>
                <a:latin typeface="Arial Narrow" panose="020B0606020202030204" pitchFamily="34" charset="0"/>
                <a:ea typeface="Times New Roman" panose="02020603050405020304" pitchFamily="18" charset="0"/>
              </a:rPr>
              <a:t>7</a:t>
            </a:r>
            <a:r>
              <a:rPr lang="en-US" sz="2000" b="1">
                <a:solidFill>
                  <a:srgbClr val="00305D"/>
                </a:solidFill>
                <a:effectLst/>
                <a:latin typeface="Arial Narrow" panose="020B0606020202030204" pitchFamily="34" charset="0"/>
                <a:ea typeface="Times New Roman" panose="02020603050405020304" pitchFamily="18" charset="0"/>
              </a:rPr>
              <a:t>, </a:t>
            </a:r>
            <a:r>
              <a:rPr lang="en-US" sz="2000" b="1" err="1">
                <a:solidFill>
                  <a:srgbClr val="00305D"/>
                </a:solidFill>
                <a:effectLst/>
                <a:latin typeface="Arial Narrow" panose="020B0606020202030204" pitchFamily="34" charset="0"/>
                <a:ea typeface="Times New Roman" panose="02020603050405020304" pitchFamily="18" charset="0"/>
              </a:rPr>
              <a:t>H</a:t>
            </a:r>
            <a:r>
              <a:rPr lang="en-US" sz="2000" b="1" err="1">
                <a:solidFill>
                  <a:srgbClr val="00305D"/>
                </a:solidFill>
                <a:latin typeface="Arial Narrow" panose="020B0606020202030204" pitchFamily="34" charset="0"/>
                <a:ea typeface="Times New Roman" panose="02020603050405020304" pitchFamily="18" charset="0"/>
              </a:rPr>
              <a:t>aipeng</a:t>
            </a:r>
            <a:r>
              <a:rPr lang="en-US" sz="2000" b="1">
                <a:solidFill>
                  <a:srgbClr val="00305D"/>
                </a:solidFill>
                <a:latin typeface="Arial Narrow" panose="020B0606020202030204" pitchFamily="34" charset="0"/>
                <a:ea typeface="Times New Roman" panose="02020603050405020304" pitchFamily="18" charset="0"/>
              </a:rPr>
              <a:t> </a:t>
            </a:r>
            <a:r>
              <a:rPr lang="en-US" sz="2000" b="1">
                <a:solidFill>
                  <a:srgbClr val="00305D"/>
                </a:solidFill>
                <a:effectLst/>
                <a:latin typeface="Arial Narrow" panose="020B0606020202030204" pitchFamily="34" charset="0"/>
                <a:ea typeface="Times New Roman" panose="02020603050405020304" pitchFamily="18" charset="0"/>
              </a:rPr>
              <a:t>Xu</a:t>
            </a:r>
            <a:r>
              <a:rPr lang="en-US" sz="2000" b="1" baseline="30000">
                <a:solidFill>
                  <a:srgbClr val="00305D"/>
                </a:solidFill>
                <a:effectLst/>
                <a:latin typeface="Arial Narrow" panose="020B0606020202030204" pitchFamily="34" charset="0"/>
                <a:ea typeface="Times New Roman" panose="02020603050405020304" pitchFamily="18" charset="0"/>
              </a:rPr>
              <a:t>8</a:t>
            </a:r>
            <a:r>
              <a:rPr lang="en-US" sz="2000" b="1">
                <a:solidFill>
                  <a:srgbClr val="00305D"/>
                </a:solidFill>
                <a:effectLst/>
                <a:latin typeface="Arial Narrow" panose="020B0606020202030204" pitchFamily="34" charset="0"/>
                <a:ea typeface="Times New Roman" panose="02020603050405020304" pitchFamily="18" charset="0"/>
              </a:rPr>
              <a:t>, J</a:t>
            </a:r>
            <a:r>
              <a:rPr lang="en-US" sz="2000" b="1">
                <a:solidFill>
                  <a:srgbClr val="00305D"/>
                </a:solidFill>
                <a:latin typeface="Arial Narrow" panose="020B0606020202030204" pitchFamily="34" charset="0"/>
                <a:ea typeface="Times New Roman" panose="02020603050405020304" pitchFamily="18" charset="0"/>
              </a:rPr>
              <a:t>ie </a:t>
            </a:r>
            <a:r>
              <a:rPr lang="en-US" sz="2000" b="1">
                <a:solidFill>
                  <a:srgbClr val="00305D"/>
                </a:solidFill>
                <a:effectLst/>
                <a:latin typeface="Arial Narrow" panose="020B0606020202030204" pitchFamily="34" charset="0"/>
                <a:ea typeface="Times New Roman" panose="02020603050405020304" pitchFamily="18" charset="0"/>
              </a:rPr>
              <a:t>Hu</a:t>
            </a:r>
            <a:r>
              <a:rPr lang="en-US" sz="2000" b="1" baseline="30000">
                <a:solidFill>
                  <a:srgbClr val="00305D"/>
                </a:solidFill>
                <a:effectLst/>
                <a:latin typeface="Arial Narrow" panose="020B0606020202030204" pitchFamily="34" charset="0"/>
                <a:ea typeface="Times New Roman" panose="02020603050405020304" pitchFamily="18" charset="0"/>
              </a:rPr>
              <a:t>9</a:t>
            </a:r>
            <a:r>
              <a:rPr lang="en-US" sz="2000" b="1">
                <a:solidFill>
                  <a:srgbClr val="00305D"/>
                </a:solidFill>
                <a:effectLst/>
                <a:latin typeface="Arial Narrow" panose="020B0606020202030204" pitchFamily="34" charset="0"/>
                <a:ea typeface="Times New Roman" panose="02020603050405020304" pitchFamily="18" charset="0"/>
              </a:rPr>
              <a:t>, </a:t>
            </a:r>
            <a:r>
              <a:rPr lang="en-US" sz="2000" b="1" err="1">
                <a:solidFill>
                  <a:srgbClr val="00305D"/>
                </a:solidFill>
                <a:effectLst/>
                <a:latin typeface="Arial Narrow" panose="020B0606020202030204" pitchFamily="34" charset="0"/>
                <a:ea typeface="Times New Roman" panose="02020603050405020304" pitchFamily="18" charset="0"/>
              </a:rPr>
              <a:t>Y</a:t>
            </a:r>
            <a:r>
              <a:rPr lang="en-US" sz="2000" b="1" err="1">
                <a:solidFill>
                  <a:srgbClr val="00305D"/>
                </a:solidFill>
                <a:latin typeface="Arial Narrow" panose="020B0606020202030204" pitchFamily="34" charset="0"/>
                <a:ea typeface="Times New Roman" panose="02020603050405020304" pitchFamily="18" charset="0"/>
              </a:rPr>
              <a:t>anqiu</a:t>
            </a:r>
            <a:r>
              <a:rPr lang="en-US" sz="2000" b="1">
                <a:solidFill>
                  <a:srgbClr val="00305D"/>
                </a:solidFill>
                <a:latin typeface="Arial Narrow" panose="020B0606020202030204" pitchFamily="34" charset="0"/>
                <a:ea typeface="Times New Roman" panose="02020603050405020304" pitchFamily="18" charset="0"/>
              </a:rPr>
              <a:t> </a:t>
            </a:r>
            <a:r>
              <a:rPr lang="en-US" sz="2000" b="1">
                <a:solidFill>
                  <a:srgbClr val="00305D"/>
                </a:solidFill>
                <a:effectLst/>
                <a:latin typeface="Arial Narrow" panose="020B0606020202030204" pitchFamily="34" charset="0"/>
                <a:ea typeface="Times New Roman" panose="02020603050405020304" pitchFamily="18" charset="0"/>
              </a:rPr>
              <a:t>Zhao</a:t>
            </a:r>
            <a:r>
              <a:rPr lang="en-US" sz="2000" b="1" baseline="30000">
                <a:solidFill>
                  <a:srgbClr val="00305D"/>
                </a:solidFill>
                <a:effectLst/>
                <a:latin typeface="Arial Narrow" panose="020B0606020202030204" pitchFamily="34" charset="0"/>
                <a:ea typeface="Times New Roman" panose="02020603050405020304" pitchFamily="18" charset="0"/>
              </a:rPr>
              <a:t>10</a:t>
            </a:r>
            <a:r>
              <a:rPr lang="en-US" sz="2000" b="1">
                <a:solidFill>
                  <a:srgbClr val="00305D"/>
                </a:solidFill>
                <a:effectLst/>
                <a:latin typeface="Arial Narrow" panose="020B0606020202030204" pitchFamily="34" charset="0"/>
                <a:ea typeface="Times New Roman" panose="02020603050405020304" pitchFamily="18" charset="0"/>
              </a:rPr>
              <a:t>, Wenxiu Yao</a:t>
            </a:r>
            <a:r>
              <a:rPr lang="en-US" sz="2000" b="1" baseline="30000">
                <a:solidFill>
                  <a:srgbClr val="00305D"/>
                </a:solidFill>
                <a:effectLst/>
                <a:latin typeface="Arial Narrow" panose="020B0606020202030204" pitchFamily="34" charset="0"/>
                <a:ea typeface="Times New Roman" panose="02020603050405020304" pitchFamily="18" charset="0"/>
              </a:rPr>
              <a:t>11</a:t>
            </a:r>
            <a:r>
              <a:rPr lang="en-US" sz="2000" b="1">
                <a:solidFill>
                  <a:srgbClr val="00305D"/>
                </a:solidFill>
                <a:effectLst/>
                <a:latin typeface="Arial Narrow" panose="020B0606020202030204" pitchFamily="34" charset="0"/>
                <a:ea typeface="Times New Roman" panose="02020603050405020304" pitchFamily="18" charset="0"/>
              </a:rPr>
              <a:t>, S</a:t>
            </a:r>
            <a:r>
              <a:rPr lang="en-US" sz="2000" b="1">
                <a:solidFill>
                  <a:srgbClr val="00305D"/>
                </a:solidFill>
                <a:latin typeface="Arial Narrow" panose="020B0606020202030204" pitchFamily="34" charset="0"/>
                <a:ea typeface="Times New Roman" panose="02020603050405020304" pitchFamily="18" charset="0"/>
              </a:rPr>
              <a:t>a </a:t>
            </a:r>
            <a:r>
              <a:rPr lang="en-US" sz="2000" b="1">
                <a:solidFill>
                  <a:srgbClr val="00305D"/>
                </a:solidFill>
                <a:effectLst/>
                <a:latin typeface="Arial Narrow" panose="020B0606020202030204" pitchFamily="34" charset="0"/>
                <a:ea typeface="Times New Roman" panose="02020603050405020304" pitchFamily="18" charset="0"/>
              </a:rPr>
              <a:t>Xiao</a:t>
            </a:r>
            <a:r>
              <a:rPr lang="en-US" sz="2000" b="1" baseline="30000">
                <a:solidFill>
                  <a:srgbClr val="00305D"/>
                </a:solidFill>
                <a:effectLst/>
                <a:latin typeface="Arial Narrow" panose="020B0606020202030204" pitchFamily="34" charset="0"/>
                <a:ea typeface="Times New Roman" panose="02020603050405020304" pitchFamily="18" charset="0"/>
              </a:rPr>
              <a:t>12</a:t>
            </a:r>
            <a:r>
              <a:rPr lang="en-US" sz="2000" b="1">
                <a:solidFill>
                  <a:srgbClr val="00305D"/>
                </a:solidFill>
                <a:effectLst/>
                <a:latin typeface="Arial Narrow" panose="020B0606020202030204" pitchFamily="34" charset="0"/>
                <a:ea typeface="Times New Roman" panose="02020603050405020304" pitchFamily="18" charset="0"/>
              </a:rPr>
              <a:t>, H</a:t>
            </a:r>
            <a:r>
              <a:rPr lang="en-US" sz="2000" b="1">
                <a:solidFill>
                  <a:srgbClr val="00305D"/>
                </a:solidFill>
                <a:latin typeface="Arial Narrow" panose="020B0606020202030204" pitchFamily="34" charset="0"/>
                <a:ea typeface="Times New Roman" panose="02020603050405020304" pitchFamily="18" charset="0"/>
              </a:rPr>
              <a:t>ai </a:t>
            </a:r>
            <a:r>
              <a:rPr lang="en-US" sz="2000" b="1">
                <a:solidFill>
                  <a:srgbClr val="00305D"/>
                </a:solidFill>
                <a:effectLst/>
                <a:latin typeface="Arial Narrow" panose="020B0606020202030204" pitchFamily="34" charset="0"/>
                <a:ea typeface="Times New Roman" panose="02020603050405020304" pitchFamily="18" charset="0"/>
              </a:rPr>
              <a:t>Zhu</a:t>
            </a:r>
            <a:r>
              <a:rPr lang="en-US" sz="2000" b="1" baseline="30000">
                <a:solidFill>
                  <a:srgbClr val="00305D"/>
                </a:solidFill>
                <a:effectLst/>
                <a:latin typeface="Arial Narrow" panose="020B0606020202030204" pitchFamily="34" charset="0"/>
                <a:ea typeface="Times New Roman" panose="02020603050405020304" pitchFamily="18" charset="0"/>
              </a:rPr>
              <a:t>13</a:t>
            </a:r>
            <a:r>
              <a:rPr lang="en-US" sz="2000" b="1">
                <a:solidFill>
                  <a:srgbClr val="00305D"/>
                </a:solidFill>
                <a:effectLst/>
                <a:latin typeface="Arial Narrow" panose="020B0606020202030204" pitchFamily="34" charset="0"/>
                <a:ea typeface="Times New Roman" panose="02020603050405020304" pitchFamily="18" charset="0"/>
              </a:rPr>
              <a:t>, Y</a:t>
            </a:r>
            <a:r>
              <a:rPr lang="en-US" sz="2000" b="1">
                <a:solidFill>
                  <a:srgbClr val="00305D"/>
                </a:solidFill>
                <a:latin typeface="Arial Narrow" panose="020B0606020202030204" pitchFamily="34" charset="0"/>
                <a:ea typeface="Times New Roman" panose="02020603050405020304" pitchFamily="18" charset="0"/>
              </a:rPr>
              <a:t>i </a:t>
            </a:r>
            <a:r>
              <a:rPr lang="en-US" sz="2000" b="1">
                <a:solidFill>
                  <a:srgbClr val="00305D"/>
                </a:solidFill>
                <a:effectLst/>
                <a:latin typeface="Arial Narrow" panose="020B0606020202030204" pitchFamily="34" charset="0"/>
                <a:ea typeface="Times New Roman" panose="02020603050405020304" pitchFamily="18" charset="0"/>
              </a:rPr>
              <a:t>Zhu</a:t>
            </a:r>
            <a:r>
              <a:rPr lang="en-US" sz="2000" b="1" baseline="30000">
                <a:solidFill>
                  <a:srgbClr val="00305D"/>
                </a:solidFill>
                <a:effectLst/>
                <a:latin typeface="Arial Narrow" panose="020B0606020202030204" pitchFamily="34" charset="0"/>
                <a:ea typeface="Times New Roman" panose="02020603050405020304" pitchFamily="18" charset="0"/>
              </a:rPr>
              <a:t>14</a:t>
            </a:r>
            <a:endParaRPr lang="en-US" sz="2000">
              <a:effectLst/>
              <a:latin typeface="Arial Narrow" panose="020B0606020202030204" pitchFamily="34" charset="0"/>
              <a:ea typeface="Times New Roman" panose="02020603050405020304" pitchFamily="18" charset="0"/>
            </a:endParaRPr>
          </a:p>
          <a:p>
            <a:pPr>
              <a:buNone/>
            </a:pPr>
            <a:r>
              <a:rPr lang="en-US" sz="1400" baseline="30000">
                <a:solidFill>
                  <a:srgbClr val="00305D"/>
                </a:solidFill>
                <a:effectLst/>
                <a:latin typeface="Arial Narrow" panose="020B0606020202030204" pitchFamily="34" charset="0"/>
                <a:ea typeface="Times New Roman" panose="02020603050405020304" pitchFamily="18" charset="0"/>
              </a:rPr>
              <a:t>1</a:t>
            </a:r>
            <a:r>
              <a:rPr lang="en-US" sz="1400">
                <a:solidFill>
                  <a:srgbClr val="00305D"/>
                </a:solidFill>
                <a:effectLst/>
                <a:latin typeface="Arial Narrow" panose="020B0606020202030204" pitchFamily="34" charset="0"/>
                <a:ea typeface="Times New Roman" panose="02020603050405020304" pitchFamily="18" charset="0"/>
              </a:rPr>
              <a:t>Department of Medical Oncology, Sun Yat-sen University Cancer Center, Guangzhou, China; </a:t>
            </a:r>
            <a:r>
              <a:rPr lang="en-US" sz="1400" baseline="30000">
                <a:solidFill>
                  <a:srgbClr val="00305D"/>
                </a:solidFill>
                <a:effectLst/>
                <a:latin typeface="Arial Narrow" panose="020B0606020202030204" pitchFamily="34" charset="0"/>
                <a:ea typeface="Times New Roman" panose="02020603050405020304" pitchFamily="18" charset="0"/>
              </a:rPr>
              <a:t>2</a:t>
            </a:r>
            <a:r>
              <a:rPr lang="en-US" sz="1400">
                <a:solidFill>
                  <a:srgbClr val="00305D"/>
                </a:solidFill>
                <a:effectLst/>
                <a:latin typeface="Arial Narrow" panose="020B0606020202030204" pitchFamily="34" charset="0"/>
                <a:ea typeface="Times New Roman" panose="02020603050405020304" pitchFamily="18" charset="0"/>
              </a:rPr>
              <a:t>Department of Radiation Oncology, Shandong Cancer Hospital and Institute, Shandong First Medical University, Jinan, China; </a:t>
            </a:r>
            <a:r>
              <a:rPr lang="en-US" sz="1400" baseline="30000">
                <a:solidFill>
                  <a:srgbClr val="00305D"/>
                </a:solidFill>
                <a:effectLst/>
                <a:latin typeface="Arial Narrow" panose="020B0606020202030204" pitchFamily="34" charset="0"/>
                <a:ea typeface="Times New Roman" panose="02020603050405020304" pitchFamily="18" charset="0"/>
              </a:rPr>
              <a:t>3</a:t>
            </a:r>
            <a:r>
              <a:rPr lang="en-US" sz="1400">
                <a:solidFill>
                  <a:srgbClr val="00305D"/>
                </a:solidFill>
                <a:effectLst/>
                <a:latin typeface="Arial Narrow" panose="020B0606020202030204" pitchFamily="34" charset="0"/>
                <a:ea typeface="Times New Roman" panose="02020603050405020304" pitchFamily="18" charset="0"/>
              </a:rPr>
              <a:t>Department of Medical Oncology, Fudan University Shanghai Cancer Center, Shanghai, China; </a:t>
            </a:r>
            <a:r>
              <a:rPr lang="en-US" sz="1400" baseline="30000">
                <a:solidFill>
                  <a:srgbClr val="00305D"/>
                </a:solidFill>
                <a:effectLst/>
                <a:latin typeface="Arial Narrow" panose="020B0606020202030204" pitchFamily="34" charset="0"/>
                <a:ea typeface="Times New Roman" panose="02020603050405020304" pitchFamily="18" charset="0"/>
              </a:rPr>
              <a:t>4</a:t>
            </a:r>
            <a:r>
              <a:rPr lang="en-US" sz="1400">
                <a:solidFill>
                  <a:srgbClr val="00305D"/>
                </a:solidFill>
                <a:effectLst/>
                <a:latin typeface="Arial Narrow" panose="020B0606020202030204" pitchFamily="34" charset="0"/>
                <a:ea typeface="Times New Roman" panose="02020603050405020304" pitchFamily="18" charset="0"/>
              </a:rPr>
              <a:t>Department of Radiotherapy, </a:t>
            </a:r>
            <a:r>
              <a:rPr lang="en-US" sz="1400" err="1">
                <a:solidFill>
                  <a:srgbClr val="00305D"/>
                </a:solidFill>
                <a:effectLst/>
                <a:latin typeface="Arial Narrow" panose="020B0606020202030204" pitchFamily="34" charset="0"/>
                <a:ea typeface="Times New Roman" panose="02020603050405020304" pitchFamily="18" charset="0"/>
              </a:rPr>
              <a:t>Shengjing</a:t>
            </a:r>
            <a:r>
              <a:rPr lang="en-US" sz="1400">
                <a:solidFill>
                  <a:srgbClr val="00305D"/>
                </a:solidFill>
                <a:effectLst/>
                <a:latin typeface="Arial Narrow" panose="020B0606020202030204" pitchFamily="34" charset="0"/>
                <a:ea typeface="Times New Roman" panose="02020603050405020304" pitchFamily="18" charset="0"/>
              </a:rPr>
              <a:t> Hospital of China Medical University, Shenyang, China; </a:t>
            </a:r>
            <a:r>
              <a:rPr lang="en-US" sz="1400" baseline="30000">
                <a:solidFill>
                  <a:srgbClr val="00305D"/>
                </a:solidFill>
                <a:effectLst/>
                <a:latin typeface="Arial Narrow" panose="020B0606020202030204" pitchFamily="34" charset="0"/>
                <a:ea typeface="Times New Roman" panose="02020603050405020304" pitchFamily="18" charset="0"/>
              </a:rPr>
              <a:t>5</a:t>
            </a:r>
            <a:r>
              <a:rPr lang="en-US" sz="1400">
                <a:solidFill>
                  <a:srgbClr val="00305D"/>
                </a:solidFill>
                <a:effectLst/>
                <a:latin typeface="Arial Narrow" panose="020B0606020202030204" pitchFamily="34" charset="0"/>
                <a:ea typeface="Times New Roman" panose="02020603050405020304" pitchFamily="18" charset="0"/>
              </a:rPr>
              <a:t>Department of Cancer Center, The First Hospital of Jilin University, Changchun, China</a:t>
            </a:r>
            <a:r>
              <a:rPr lang="en-US" sz="1400">
                <a:solidFill>
                  <a:srgbClr val="00305D"/>
                </a:solidFill>
                <a:latin typeface="Arial Narrow" panose="020B0606020202030204" pitchFamily="34" charset="0"/>
                <a:ea typeface="Times New Roman" panose="02020603050405020304" pitchFamily="18" charset="0"/>
              </a:rPr>
              <a:t>;</a:t>
            </a:r>
            <a:r>
              <a:rPr lang="en-US" sz="1400">
                <a:solidFill>
                  <a:srgbClr val="00305D"/>
                </a:solidFill>
                <a:effectLst/>
                <a:latin typeface="Arial Narrow" panose="020B0606020202030204" pitchFamily="34" charset="0"/>
                <a:ea typeface="Times New Roman" panose="02020603050405020304" pitchFamily="18" charset="0"/>
              </a:rPr>
              <a:t> </a:t>
            </a:r>
            <a:r>
              <a:rPr lang="en-US" sz="1400" baseline="30000">
                <a:solidFill>
                  <a:srgbClr val="00305D"/>
                </a:solidFill>
                <a:effectLst/>
                <a:latin typeface="Arial Narrow" panose="020B0606020202030204" pitchFamily="34" charset="0"/>
                <a:ea typeface="Times New Roman" panose="02020603050405020304" pitchFamily="18" charset="0"/>
              </a:rPr>
              <a:t>6</a:t>
            </a:r>
            <a:r>
              <a:rPr lang="en-US" sz="1400">
                <a:solidFill>
                  <a:srgbClr val="00305D"/>
                </a:solidFill>
                <a:effectLst/>
                <a:latin typeface="Arial Narrow" panose="020B0606020202030204" pitchFamily="34" charset="0"/>
                <a:ea typeface="Times New Roman" panose="02020603050405020304" pitchFamily="18" charset="0"/>
              </a:rPr>
              <a:t>Department of Thoracic Medical Oncology, Hunan Cancer Hospital/The Affiliated Cancer Hospital of </a:t>
            </a:r>
            <a:r>
              <a:rPr lang="en-US" sz="1400" err="1">
                <a:solidFill>
                  <a:srgbClr val="00305D"/>
                </a:solidFill>
                <a:effectLst/>
                <a:latin typeface="Arial Narrow" panose="020B0606020202030204" pitchFamily="34" charset="0"/>
                <a:ea typeface="Times New Roman" panose="02020603050405020304" pitchFamily="18" charset="0"/>
              </a:rPr>
              <a:t>Xiangya</a:t>
            </a:r>
            <a:r>
              <a:rPr lang="en-US" sz="1400">
                <a:solidFill>
                  <a:srgbClr val="00305D"/>
                </a:solidFill>
                <a:effectLst/>
                <a:latin typeface="Arial Narrow" panose="020B0606020202030204" pitchFamily="34" charset="0"/>
                <a:ea typeface="Times New Roman" panose="02020603050405020304" pitchFamily="18" charset="0"/>
              </a:rPr>
              <a:t> School of Medicine, Central South University, Changsha, China</a:t>
            </a:r>
            <a:r>
              <a:rPr lang="en-US" sz="1400">
                <a:solidFill>
                  <a:srgbClr val="00305D"/>
                </a:solidFill>
                <a:latin typeface="Arial Narrow" panose="020B0606020202030204" pitchFamily="34" charset="0"/>
                <a:ea typeface="Times New Roman" panose="02020603050405020304" pitchFamily="18" charset="0"/>
              </a:rPr>
              <a:t>;</a:t>
            </a:r>
            <a:r>
              <a:rPr lang="en-US" sz="1400">
                <a:solidFill>
                  <a:srgbClr val="00305D"/>
                </a:solidFill>
                <a:effectLst/>
                <a:latin typeface="Arial Narrow" panose="020B0606020202030204" pitchFamily="34" charset="0"/>
                <a:ea typeface="Times New Roman" panose="02020603050405020304" pitchFamily="18" charset="0"/>
              </a:rPr>
              <a:t> </a:t>
            </a:r>
            <a:r>
              <a:rPr lang="en-US" sz="1400" baseline="30000">
                <a:solidFill>
                  <a:srgbClr val="00305D"/>
                </a:solidFill>
                <a:effectLst/>
                <a:latin typeface="Arial Narrow" panose="020B0606020202030204" pitchFamily="34" charset="0"/>
                <a:ea typeface="Times New Roman" panose="02020603050405020304" pitchFamily="18" charset="0"/>
              </a:rPr>
              <a:t>7</a:t>
            </a:r>
            <a:r>
              <a:rPr lang="en-US" sz="1400">
                <a:solidFill>
                  <a:srgbClr val="00305D"/>
                </a:solidFill>
                <a:effectLst/>
                <a:latin typeface="Arial Narrow" panose="020B0606020202030204" pitchFamily="34" charset="0"/>
                <a:ea typeface="Times New Roman" panose="02020603050405020304" pitchFamily="18" charset="0"/>
              </a:rPr>
              <a:t>Department of Thoracic Oncology, West China Hospital of Sichuan University, Chengdu, China; </a:t>
            </a:r>
            <a:r>
              <a:rPr lang="en-US" sz="1400" baseline="30000">
                <a:solidFill>
                  <a:srgbClr val="00305D"/>
                </a:solidFill>
                <a:effectLst/>
                <a:latin typeface="Arial Narrow" panose="020B0606020202030204" pitchFamily="34" charset="0"/>
                <a:ea typeface="Times New Roman" panose="02020603050405020304" pitchFamily="18" charset="0"/>
              </a:rPr>
              <a:t>8</a:t>
            </a:r>
            <a:r>
              <a:rPr lang="en-US" sz="1400">
                <a:solidFill>
                  <a:srgbClr val="00305D"/>
                </a:solidFill>
                <a:effectLst/>
                <a:latin typeface="Arial Narrow" panose="020B0606020202030204" pitchFamily="34" charset="0"/>
                <a:ea typeface="Times New Roman" panose="02020603050405020304" pitchFamily="18" charset="0"/>
              </a:rPr>
              <a:t>Department of Thoracic Oncology, Clinical Oncology School of Fujian Medical University, Fujian Cancer Hospital, Fuzhou, China; </a:t>
            </a:r>
            <a:r>
              <a:rPr lang="en-US" sz="1400" baseline="30000">
                <a:solidFill>
                  <a:srgbClr val="00305D"/>
                </a:solidFill>
                <a:effectLst/>
                <a:latin typeface="Arial Narrow" panose="020B0606020202030204" pitchFamily="34" charset="0"/>
                <a:ea typeface="Times New Roman" panose="02020603050405020304" pitchFamily="18" charset="0"/>
              </a:rPr>
              <a:t>9</a:t>
            </a:r>
            <a:r>
              <a:rPr lang="en-US" sz="1400">
                <a:solidFill>
                  <a:srgbClr val="00305D"/>
                </a:solidFill>
                <a:effectLst/>
                <a:latin typeface="Arial Narrow" panose="020B0606020202030204" pitchFamily="34" charset="0"/>
                <a:ea typeface="Times New Roman" panose="02020603050405020304" pitchFamily="18" charset="0"/>
              </a:rPr>
              <a:t>Department of Respiratory Medicine, Shanghai Geriatric Medical Center, Zhongshan Hospital, Fudan University, Shanghai, China; </a:t>
            </a:r>
            <a:r>
              <a:rPr lang="en-US" sz="1400" baseline="30000">
                <a:solidFill>
                  <a:srgbClr val="00305D"/>
                </a:solidFill>
                <a:effectLst/>
                <a:latin typeface="Arial Narrow" panose="020B0606020202030204" pitchFamily="34" charset="0"/>
                <a:ea typeface="Times New Roman" panose="02020603050405020304" pitchFamily="18" charset="0"/>
              </a:rPr>
              <a:t>10</a:t>
            </a:r>
            <a:r>
              <a:rPr lang="en-US" sz="1400">
                <a:solidFill>
                  <a:srgbClr val="00305D"/>
                </a:solidFill>
                <a:effectLst/>
                <a:latin typeface="Arial Narrow" panose="020B0606020202030204" pitchFamily="34" charset="0"/>
                <a:ea typeface="Times New Roman" panose="02020603050405020304" pitchFamily="18" charset="0"/>
              </a:rPr>
              <a:t>Department of Medical Oncology, The Affiliated Cancer Hospital of Zhengzhou University &amp; Henan Cancer Center, Zhengzhou, China; </a:t>
            </a:r>
            <a:r>
              <a:rPr lang="en-US" sz="1400" baseline="30000">
                <a:solidFill>
                  <a:srgbClr val="00305D"/>
                </a:solidFill>
                <a:effectLst/>
                <a:latin typeface="Arial Narrow" panose="020B0606020202030204" pitchFamily="34" charset="0"/>
                <a:ea typeface="Times New Roman" panose="02020603050405020304" pitchFamily="18" charset="0"/>
              </a:rPr>
              <a:t>11</a:t>
            </a:r>
            <a:r>
              <a:rPr lang="en-US" sz="1400">
                <a:solidFill>
                  <a:srgbClr val="00305D"/>
                </a:solidFill>
                <a:effectLst/>
                <a:latin typeface="Arial Narrow" panose="020B0606020202030204" pitchFamily="34" charset="0"/>
                <a:ea typeface="Times New Roman" panose="02020603050405020304" pitchFamily="18" charset="0"/>
              </a:rPr>
              <a:t>Department of Thoracic Oncology, Sichuan Clinical Research Center for Cancer, Sichuan Cancer Hospital &amp; Institute, Sichuan Cancer Center, University of Electronic Science and Technology of China, Chengdu, China; </a:t>
            </a:r>
            <a:r>
              <a:rPr lang="en-US" sz="1400" baseline="30000">
                <a:solidFill>
                  <a:srgbClr val="00305D"/>
                </a:solidFill>
                <a:effectLst/>
                <a:latin typeface="Arial Narrow" panose="020B0606020202030204" pitchFamily="34" charset="0"/>
                <a:ea typeface="Times New Roman" panose="02020603050405020304" pitchFamily="18" charset="0"/>
              </a:rPr>
              <a:t>12</a:t>
            </a:r>
            <a:r>
              <a:rPr lang="en-US" sz="1400">
                <a:solidFill>
                  <a:srgbClr val="00305D"/>
                </a:solidFill>
                <a:effectLst/>
                <a:latin typeface="Arial Narrow" panose="020B0606020202030204" pitchFamily="34" charset="0"/>
                <a:ea typeface="Times New Roman" panose="02020603050405020304" pitchFamily="18" charset="0"/>
              </a:rPr>
              <a:t>Medical and Pharmacological Research Department, Baili-Bio (Chengdu) Pharmaceutical Co., Ltd., Chengdu, China; </a:t>
            </a:r>
            <a:r>
              <a:rPr lang="en-US" sz="1400" baseline="30000">
                <a:solidFill>
                  <a:srgbClr val="00305D"/>
                </a:solidFill>
                <a:effectLst/>
                <a:latin typeface="Arial Narrow" panose="020B0606020202030204" pitchFamily="34" charset="0"/>
                <a:ea typeface="Times New Roman" panose="02020603050405020304" pitchFamily="18" charset="0"/>
              </a:rPr>
              <a:t>13</a:t>
            </a:r>
            <a:r>
              <a:rPr lang="en-US" sz="1400">
                <a:solidFill>
                  <a:srgbClr val="00305D"/>
                </a:solidFill>
                <a:effectLst/>
                <a:latin typeface="Arial Narrow" panose="020B0606020202030204" pitchFamily="34" charset="0"/>
                <a:ea typeface="Times New Roman" panose="02020603050405020304" pitchFamily="18" charset="0"/>
              </a:rPr>
              <a:t>Department of Biometrics, </a:t>
            </a:r>
            <a:r>
              <a:rPr lang="en-US" sz="1400" err="1">
                <a:solidFill>
                  <a:srgbClr val="00305D"/>
                </a:solidFill>
                <a:effectLst/>
                <a:latin typeface="Arial Narrow" panose="020B0606020202030204" pitchFamily="34" charset="0"/>
                <a:ea typeface="Times New Roman" panose="02020603050405020304" pitchFamily="18" charset="0"/>
              </a:rPr>
              <a:t>SystImmune</a:t>
            </a:r>
            <a:r>
              <a:rPr lang="en-US" sz="1400">
                <a:solidFill>
                  <a:srgbClr val="00305D"/>
                </a:solidFill>
                <a:effectLst/>
                <a:latin typeface="Arial Narrow" panose="020B0606020202030204" pitchFamily="34" charset="0"/>
                <a:ea typeface="Times New Roman" panose="02020603050405020304" pitchFamily="18" charset="0"/>
              </a:rPr>
              <a:t> Inc., Redmond, United States of America; </a:t>
            </a:r>
            <a:r>
              <a:rPr lang="en-US" sz="1400" baseline="30000">
                <a:solidFill>
                  <a:srgbClr val="00305D"/>
                </a:solidFill>
                <a:effectLst/>
                <a:latin typeface="Arial Narrow" panose="020B0606020202030204" pitchFamily="34" charset="0"/>
                <a:ea typeface="Times New Roman" panose="02020603050405020304" pitchFamily="18" charset="0"/>
              </a:rPr>
              <a:t>14</a:t>
            </a:r>
            <a:r>
              <a:rPr lang="en-US" sz="1400">
                <a:solidFill>
                  <a:srgbClr val="00305D"/>
                </a:solidFill>
                <a:effectLst/>
                <a:latin typeface="Arial Narrow" panose="020B0606020202030204" pitchFamily="34" charset="0"/>
                <a:ea typeface="Times New Roman" panose="02020603050405020304" pitchFamily="18" charset="0"/>
              </a:rPr>
              <a:t>President and CSO, Sichuan </a:t>
            </a:r>
            <a:r>
              <a:rPr lang="en-US" sz="1400" err="1">
                <a:solidFill>
                  <a:srgbClr val="00305D"/>
                </a:solidFill>
                <a:effectLst/>
                <a:latin typeface="Arial Narrow" panose="020B0606020202030204" pitchFamily="34" charset="0"/>
                <a:ea typeface="Times New Roman" panose="02020603050405020304" pitchFamily="18" charset="0"/>
              </a:rPr>
              <a:t>Biokin</a:t>
            </a:r>
            <a:r>
              <a:rPr lang="en-US" sz="1400">
                <a:solidFill>
                  <a:srgbClr val="00305D"/>
                </a:solidFill>
                <a:effectLst/>
                <a:latin typeface="Arial Narrow" panose="020B0606020202030204" pitchFamily="34" charset="0"/>
                <a:ea typeface="Times New Roman" panose="02020603050405020304" pitchFamily="18" charset="0"/>
              </a:rPr>
              <a:t> Pharmaceutical Co., Ltd, Chengdu, China</a:t>
            </a:r>
          </a:p>
        </p:txBody>
      </p:sp>
    </p:spTree>
    <p:extLst>
      <p:ext uri="{BB962C8B-B14F-4D97-AF65-F5344CB8AC3E}">
        <p14:creationId xmlns:p14="http://schemas.microsoft.com/office/powerpoint/2010/main" val="22800287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4">
            <a:extLst>
              <a:ext uri="{FF2B5EF4-FFF2-40B4-BE49-F238E27FC236}">
                <a16:creationId xmlns:a16="http://schemas.microsoft.com/office/drawing/2014/main" id="{D7D8597C-1083-F638-7A28-7F2E7C2529F8}"/>
              </a:ext>
            </a:extLst>
          </p:cNvPr>
          <p:cNvSpPr txBox="1">
            <a:spLocks/>
          </p:cNvSpPr>
          <p:nvPr/>
        </p:nvSpPr>
        <p:spPr>
          <a:xfrm>
            <a:off x="720001" y="1663878"/>
            <a:ext cx="16848000" cy="6512319"/>
          </a:xfrm>
          <a:prstGeom prst="rect">
            <a:avLst/>
          </a:prstGeom>
          <a:solidFill>
            <a:srgbClr val="E7E7E7"/>
          </a:solidFill>
          <a:ln>
            <a:solidFill>
              <a:srgbClr val="E7E7E7"/>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lnSpc>
                <a:spcPct val="120000"/>
              </a:lnSpc>
              <a:spcBef>
                <a:spcPts val="600"/>
              </a:spcBef>
              <a:buClr>
                <a:srgbClr val="5B8DC3"/>
              </a:buClr>
              <a:buSzPct val="100000"/>
            </a:pPr>
            <a:r>
              <a:rPr lang="en-US" altLang="zh-CN" sz="2800" b="1">
                <a:latin typeface="Arial Narrow" panose="020B0606020202030204" pitchFamily="34" charset="0"/>
              </a:rPr>
              <a:t>Professor Li Zhang</a:t>
            </a:r>
          </a:p>
          <a:p>
            <a:pPr marL="684450" lvl="1" indent="-284400">
              <a:lnSpc>
                <a:spcPct val="120000"/>
              </a:lnSpc>
              <a:spcBef>
                <a:spcPts val="600"/>
              </a:spcBef>
              <a:buClr>
                <a:srgbClr val="5B8DC3"/>
              </a:buClr>
              <a:buSzPct val="150000"/>
            </a:pPr>
            <a:r>
              <a:rPr lang="en-US" altLang="zh-CN">
                <a:latin typeface="Arial Narrow" panose="020B0606020202030204" pitchFamily="34" charset="0"/>
              </a:rPr>
              <a:t> Personal: </a:t>
            </a:r>
            <a:r>
              <a:rPr lang="en-US" altLang="zh-CN" err="1">
                <a:latin typeface="Arial Narrow" panose="020B0606020202030204" pitchFamily="34" charset="0"/>
              </a:rPr>
              <a:t>Akesobio</a:t>
            </a:r>
            <a:r>
              <a:rPr lang="en-US" altLang="zh-CN">
                <a:latin typeface="Arial Narrow" panose="020B0606020202030204" pitchFamily="34" charset="0"/>
              </a:rPr>
              <a:t>, Invited Speaker; </a:t>
            </a:r>
            <a:r>
              <a:rPr lang="pt-BR" altLang="zh-CN">
                <a:latin typeface="Arial Narrow" panose="020B0606020202030204" pitchFamily="34" charset="0"/>
              </a:rPr>
              <a:t>Baili-Bio (Chengdu) Pharmaceutical Co., Ltd.</a:t>
            </a:r>
            <a:r>
              <a:rPr lang="en-US" altLang="zh-CN">
                <a:latin typeface="Arial Narrow" panose="020B0606020202030204" pitchFamily="34" charset="0"/>
              </a:rPr>
              <a:t>, Invited Speaker.</a:t>
            </a:r>
          </a:p>
          <a:p>
            <a:pPr marL="684450" lvl="1" indent="-284400">
              <a:lnSpc>
                <a:spcPct val="120000"/>
              </a:lnSpc>
              <a:spcBef>
                <a:spcPts val="600"/>
              </a:spcBef>
              <a:buClr>
                <a:srgbClr val="5B8DC3"/>
              </a:buClr>
              <a:buSzPct val="150000"/>
            </a:pPr>
            <a:r>
              <a:rPr lang="en-US" altLang="zh-CN">
                <a:latin typeface="Arial Narrow" panose="020B0606020202030204" pitchFamily="34" charset="0"/>
              </a:rPr>
              <a:t> Institutional: </a:t>
            </a:r>
            <a:r>
              <a:rPr lang="en-US" altLang="zh-CN" err="1">
                <a:latin typeface="Arial Narrow" panose="020B0606020202030204" pitchFamily="34" charset="0"/>
              </a:rPr>
              <a:t>Akesobio</a:t>
            </a:r>
            <a:r>
              <a:rPr lang="en-US" altLang="zh-CN">
                <a:latin typeface="Arial Narrow" panose="020B0606020202030204" pitchFamily="34" charset="0"/>
              </a:rPr>
              <a:t>, Trial Chair; AZ, Research Grant &amp; Trial Chair; CHINA SHIYAO PHARMA, Trial Chair; </a:t>
            </a:r>
            <a:r>
              <a:rPr lang="en-US" altLang="zh-CN" err="1">
                <a:latin typeface="Arial Narrow" panose="020B0606020202030204" pitchFamily="34" charset="0"/>
              </a:rPr>
              <a:t>Hengrui</a:t>
            </a:r>
            <a:r>
              <a:rPr lang="en-US" altLang="zh-CN">
                <a:latin typeface="Arial Narrow" panose="020B0606020202030204" pitchFamily="34" charset="0"/>
              </a:rPr>
              <a:t> Pharm, Trial Chair; KELUN PHARM, Trial Chair; Novartis, Trial Chair; Pierre-Fabre, Trial Chair; Pfizer, Trial Chair; </a:t>
            </a:r>
            <a:r>
              <a:rPr lang="en-US" altLang="zh-CN" err="1">
                <a:latin typeface="Arial Narrow" panose="020B0606020202030204" pitchFamily="34" charset="0"/>
              </a:rPr>
              <a:t>QiLu</a:t>
            </a:r>
            <a:r>
              <a:rPr lang="en-US" altLang="zh-CN">
                <a:latin typeface="Arial Narrow" panose="020B0606020202030204" pitchFamily="34" charset="0"/>
              </a:rPr>
              <a:t> pharm, Trial Chair; Roche, Research Grant; </a:t>
            </a:r>
            <a:r>
              <a:rPr lang="pt-BR" altLang="zh-CN">
                <a:latin typeface="Arial Narrow" panose="020B0606020202030204" pitchFamily="34" charset="0"/>
              </a:rPr>
              <a:t>Baili-Bio (Chengdu) Pharmaceutical Co., Ltd.</a:t>
            </a:r>
            <a:r>
              <a:rPr lang="en-US" altLang="zh-CN">
                <a:latin typeface="Arial Narrow" panose="020B0606020202030204" pitchFamily="34" charset="0"/>
              </a:rPr>
              <a:t>, Trial Chair. </a:t>
            </a:r>
          </a:p>
          <a:p>
            <a:pPr marL="457200" indent="-457200">
              <a:lnSpc>
                <a:spcPct val="120000"/>
              </a:lnSpc>
              <a:spcBef>
                <a:spcPts val="600"/>
              </a:spcBef>
              <a:buClr>
                <a:srgbClr val="5B8DC3"/>
              </a:buClr>
              <a:buSzPct val="100000"/>
            </a:pPr>
            <a:endParaRPr lang="en-US" sz="2800" b="1">
              <a:latin typeface="Arial Narrow" panose="020B0606020202030204" pitchFamily="34" charset="0"/>
            </a:endParaRPr>
          </a:p>
          <a:p>
            <a:pPr marL="457200" indent="-457200">
              <a:lnSpc>
                <a:spcPct val="120000"/>
              </a:lnSpc>
              <a:spcBef>
                <a:spcPts val="600"/>
              </a:spcBef>
              <a:buClr>
                <a:srgbClr val="5B8DC3"/>
              </a:buClr>
              <a:buSzPct val="100000"/>
            </a:pPr>
            <a:r>
              <a:rPr lang="en-US" sz="2800" b="1">
                <a:latin typeface="Arial Narrow" panose="020B0606020202030204" pitchFamily="34" charset="0"/>
              </a:rPr>
              <a:t>This study was sponsored by Baili-Bio (Chengdu) Pharmaceutical Co., Ltd.</a:t>
            </a:r>
          </a:p>
          <a:p>
            <a:pPr marL="0" indent="0" algn="just">
              <a:lnSpc>
                <a:spcPct val="150000"/>
              </a:lnSpc>
              <a:spcBef>
                <a:spcPts val="600"/>
              </a:spcBef>
              <a:buClr>
                <a:srgbClr val="5B8DC3"/>
              </a:buClr>
              <a:buSzPct val="150000"/>
              <a:buNone/>
            </a:pPr>
            <a:endParaRPr lang="fr-FR" sz="2800">
              <a:latin typeface="Arial Narrow" panose="020B0606020202030204" pitchFamily="34" charset="0"/>
              <a:cs typeface="Arial" panose="020B0604020202020204" pitchFamily="34" charset="0"/>
            </a:endParaRPr>
          </a:p>
        </p:txBody>
      </p:sp>
      <p:sp>
        <p:nvSpPr>
          <p:cNvPr id="7" name="Espace réservé du texte 1">
            <a:extLst>
              <a:ext uri="{FF2B5EF4-FFF2-40B4-BE49-F238E27FC236}">
                <a16:creationId xmlns:a16="http://schemas.microsoft.com/office/drawing/2014/main" id="{45774A6F-BBBF-AFC7-8CC7-FE84867C886F}"/>
              </a:ext>
            </a:extLst>
          </p:cNvPr>
          <p:cNvSpPr txBox="1">
            <a:spLocks/>
          </p:cNvSpPr>
          <p:nvPr/>
        </p:nvSpPr>
        <p:spPr>
          <a:xfrm>
            <a:off x="720000" y="658800"/>
            <a:ext cx="11753850" cy="1005078"/>
          </a:xfrm>
          <a:prstGeom prst="rect">
            <a:avLst/>
          </a:prstGeom>
        </p:spPr>
        <p:txBody>
          <a:bodyPr/>
          <a:lstStyle>
            <a:lvl1pPr indent="0">
              <a:spcBef>
                <a:spcPct val="20000"/>
              </a:spcBef>
              <a:buFont typeface="Arial" pitchFamily="34" charset="0"/>
              <a:buNone/>
              <a:defRPr sz="5630" b="1" i="0">
                <a:solidFill>
                  <a:srgbClr val="00305D"/>
                </a:solidFill>
                <a:latin typeface="Arial Narrow" panose="020B0606020202030204" pitchFamily="34" charset="0"/>
                <a:cs typeface="Arial Narrow" panose="020B0604020202020204"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a:t>Declaration of interest</a:t>
            </a:r>
          </a:p>
        </p:txBody>
      </p:sp>
    </p:spTree>
    <p:extLst>
      <p:ext uri="{BB962C8B-B14F-4D97-AF65-F5344CB8AC3E}">
        <p14:creationId xmlns:p14="http://schemas.microsoft.com/office/powerpoint/2010/main" val="2762224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4A04EF52-CBD8-1A92-F185-2C3B1C218D10}"/>
              </a:ext>
            </a:extLst>
          </p:cNvPr>
          <p:cNvSpPr>
            <a:spLocks noGrp="1"/>
          </p:cNvSpPr>
          <p:nvPr>
            <p:ph type="body" sz="quarter" idx="12"/>
          </p:nvPr>
        </p:nvSpPr>
        <p:spPr>
          <a:xfrm>
            <a:off x="1428750" y="9238766"/>
            <a:ext cx="3661865" cy="361449"/>
          </a:xfrm>
        </p:spPr>
        <p:txBody>
          <a:bodyPr/>
          <a:lstStyle/>
          <a:p>
            <a:r>
              <a:rPr lang="en-US" noProof="0"/>
              <a:t>Li Zhang</a:t>
            </a:r>
          </a:p>
        </p:txBody>
      </p:sp>
      <p:sp>
        <p:nvSpPr>
          <p:cNvPr id="5" name="Espace réservé du texte 1">
            <a:extLst>
              <a:ext uri="{FF2B5EF4-FFF2-40B4-BE49-F238E27FC236}">
                <a16:creationId xmlns:a16="http://schemas.microsoft.com/office/drawing/2014/main" id="{98C2B332-A014-09B3-61DA-B048939D7AE6}"/>
              </a:ext>
            </a:extLst>
          </p:cNvPr>
          <p:cNvSpPr>
            <a:spLocks noGrp="1"/>
          </p:cNvSpPr>
          <p:nvPr>
            <p:ph type="body" sz="quarter" idx="10"/>
          </p:nvPr>
        </p:nvSpPr>
        <p:spPr>
          <a:xfrm>
            <a:off x="720000" y="658800"/>
            <a:ext cx="11753850" cy="1005078"/>
          </a:xfrm>
        </p:spPr>
        <p:txBody>
          <a:bodyPr/>
          <a:lstStyle/>
          <a:p>
            <a:r>
              <a:rPr lang="en-US">
                <a:latin typeface="Arial Narrow" panose="020B0606020202030204" pitchFamily="34" charset="0"/>
              </a:rPr>
              <a:t>Background</a:t>
            </a:r>
          </a:p>
        </p:txBody>
      </p:sp>
      <p:sp>
        <p:nvSpPr>
          <p:cNvPr id="7" name="Espace réservé du texte 4">
            <a:extLst>
              <a:ext uri="{FF2B5EF4-FFF2-40B4-BE49-F238E27FC236}">
                <a16:creationId xmlns:a16="http://schemas.microsoft.com/office/drawing/2014/main" id="{9C0DC583-60AC-9D9F-BB1A-79D04A8130D1}"/>
              </a:ext>
            </a:extLst>
          </p:cNvPr>
          <p:cNvSpPr txBox="1">
            <a:spLocks/>
          </p:cNvSpPr>
          <p:nvPr/>
        </p:nvSpPr>
        <p:spPr>
          <a:xfrm>
            <a:off x="6182595" y="1610029"/>
            <a:ext cx="11561708" cy="553938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20000"/>
              </a:lnSpc>
              <a:spcBef>
                <a:spcPts val="0"/>
              </a:spcBef>
              <a:spcAft>
                <a:spcPts val="1800"/>
              </a:spcAft>
              <a:buClr>
                <a:srgbClr val="5B8DC3"/>
              </a:buClr>
            </a:pPr>
            <a:r>
              <a:rPr lang="en-US" sz="2800" dirty="0">
                <a:latin typeface="Arial Narrow" panose="020B0606020202030204" pitchFamily="34" charset="0"/>
              </a:rPr>
              <a:t>EGFR TKI is the standard therapy for advanced EGFR-mutant NSCLC. However, most patients inevitably develop </a:t>
            </a:r>
            <a:r>
              <a:rPr lang="en-US" sz="2800" dirty="0" err="1">
                <a:latin typeface="Arial Narrow" panose="020B0606020202030204" pitchFamily="34" charset="0"/>
              </a:rPr>
              <a:t>resistance</a:t>
            </a:r>
            <a:r>
              <a:rPr lang="en-US" sz="2800" baseline="30000" dirty="0" err="1">
                <a:latin typeface="Arial Narrow" panose="020B0606020202030204" pitchFamily="34" charset="0"/>
              </a:rPr>
              <a:t>1</a:t>
            </a:r>
            <a:r>
              <a:rPr lang="en-US" sz="2800" dirty="0">
                <a:latin typeface="Arial Narrow" panose="020B0606020202030204" pitchFamily="34" charset="0"/>
              </a:rPr>
              <a:t>. Following disease progression on </a:t>
            </a:r>
            <a:r>
              <a:rPr lang="en-US" altLang="zh-CN" sz="2800" dirty="0">
                <a:latin typeface="Arial Narrow" panose="020B0606020202030204" pitchFamily="34" charset="0"/>
              </a:rPr>
              <a:t>3rd generation </a:t>
            </a:r>
            <a:r>
              <a:rPr lang="en-US" altLang="zh-CN" sz="2800" dirty="0" err="1">
                <a:latin typeface="Arial Narrow" panose="020B0606020202030204" pitchFamily="34" charset="0"/>
              </a:rPr>
              <a:t>TKIs</a:t>
            </a:r>
            <a:r>
              <a:rPr lang="en-US" sz="2800" dirty="0">
                <a:latin typeface="Arial Narrow" panose="020B0606020202030204" pitchFamily="34" charset="0"/>
              </a:rPr>
              <a:t>, platinum-based chemotherapy remains a common treatment </a:t>
            </a:r>
            <a:r>
              <a:rPr lang="en-US" sz="2800" dirty="0" err="1">
                <a:latin typeface="Arial Narrow" panose="020B0606020202030204" pitchFamily="34" charset="0"/>
              </a:rPr>
              <a:t>option</a:t>
            </a:r>
            <a:r>
              <a:rPr lang="en-US" altLang="zh-CN" sz="2800" baseline="30000" dirty="0" err="1">
                <a:latin typeface="Arial Narrow" panose="020B0606020202030204" pitchFamily="34" charset="0"/>
              </a:rPr>
              <a:t>2</a:t>
            </a:r>
            <a:r>
              <a:rPr lang="en-US" sz="2800" dirty="0">
                <a:latin typeface="Arial Narrow" panose="020B0606020202030204" pitchFamily="34" charset="0"/>
              </a:rPr>
              <a:t>.</a:t>
            </a:r>
            <a:r>
              <a:rPr lang="en-US" altLang="zh-CN" sz="2800" baseline="30000" dirty="0">
                <a:latin typeface="Arial Narrow" panose="020B0606020202030204" pitchFamily="34" charset="0"/>
              </a:rPr>
              <a:t>  </a:t>
            </a:r>
            <a:r>
              <a:rPr lang="en-US" sz="2800" dirty="0">
                <a:latin typeface="Arial Narrow" panose="020B0606020202030204" pitchFamily="34" charset="0"/>
              </a:rPr>
              <a:t>Therapeutic options with improved efficacy are still</a:t>
            </a:r>
            <a:r>
              <a:rPr lang="zh-CN" altLang="en-US" sz="2800" dirty="0">
                <a:latin typeface="Arial Narrow" panose="020B0606020202030204" pitchFamily="34" charset="0"/>
              </a:rPr>
              <a:t> </a:t>
            </a:r>
            <a:r>
              <a:rPr lang="en-US" sz="2800" dirty="0">
                <a:latin typeface="Arial Narrow" panose="020B0606020202030204" pitchFamily="34" charset="0"/>
              </a:rPr>
              <a:t>needed. </a:t>
            </a:r>
          </a:p>
          <a:p>
            <a:pPr marL="284400" indent="-284400">
              <a:lnSpc>
                <a:spcPct val="120000"/>
              </a:lnSpc>
              <a:spcBef>
                <a:spcPts val="0"/>
              </a:spcBef>
              <a:spcAft>
                <a:spcPts val="1800"/>
              </a:spcAft>
              <a:buClr>
                <a:srgbClr val="5B8DC3"/>
              </a:buClr>
            </a:pPr>
            <a:r>
              <a:rPr lang="en-US" sz="2800" dirty="0" err="1">
                <a:latin typeface="Arial Narrow" panose="020B0606020202030204" pitchFamily="34" charset="0"/>
              </a:rPr>
              <a:t>Izalontamab</a:t>
            </a:r>
            <a:r>
              <a:rPr lang="en-US" sz="2800" dirty="0">
                <a:latin typeface="Arial Narrow" panose="020B0606020202030204" pitchFamily="34" charset="0"/>
              </a:rPr>
              <a:t> </a:t>
            </a:r>
            <a:r>
              <a:rPr lang="en-US" sz="2800" dirty="0" err="1">
                <a:latin typeface="Arial Narrow" panose="020B0606020202030204" pitchFamily="34" charset="0"/>
              </a:rPr>
              <a:t>brengitecan</a:t>
            </a:r>
            <a:r>
              <a:rPr lang="en-US" sz="2800" dirty="0">
                <a:latin typeface="Arial Narrow" panose="020B0606020202030204" pitchFamily="34" charset="0"/>
              </a:rPr>
              <a:t> (</a:t>
            </a:r>
            <a:r>
              <a:rPr lang="en-US" sz="2800" dirty="0" err="1">
                <a:latin typeface="Arial Narrow" panose="020B0606020202030204" pitchFamily="34" charset="0"/>
              </a:rPr>
              <a:t>iza-bren</a:t>
            </a:r>
            <a:r>
              <a:rPr lang="en-US" sz="2800" dirty="0">
                <a:latin typeface="Arial Narrow" panose="020B0606020202030204" pitchFamily="34" charset="0"/>
              </a:rPr>
              <a:t>, BL-</a:t>
            </a:r>
            <a:r>
              <a:rPr lang="en-US" sz="2800" dirty="0" err="1">
                <a:latin typeface="Arial Narrow" panose="020B0606020202030204" pitchFamily="34" charset="0"/>
              </a:rPr>
              <a:t>B01D1</a:t>
            </a:r>
            <a:r>
              <a:rPr lang="en-US" sz="2800" dirty="0">
                <a:latin typeface="Arial Narrow" panose="020B0606020202030204" pitchFamily="34" charset="0"/>
              </a:rPr>
              <a:t>) is a first-in-class </a:t>
            </a:r>
            <a:r>
              <a:rPr lang="en-US" altLang="zh-CN" sz="2800" dirty="0">
                <a:latin typeface="Arial Narrow" panose="020B0606020202030204" pitchFamily="34" charset="0"/>
              </a:rPr>
              <a:t>bispecific</a:t>
            </a:r>
            <a:r>
              <a:rPr lang="zh-CN" altLang="en-US" sz="2800" dirty="0">
                <a:latin typeface="Arial Narrow" panose="020B0606020202030204" pitchFamily="34" charset="0"/>
              </a:rPr>
              <a:t> </a:t>
            </a:r>
            <a:r>
              <a:rPr lang="en-US" sz="2800" dirty="0">
                <a:latin typeface="Arial Narrow" panose="020B0606020202030204" pitchFamily="34" charset="0"/>
              </a:rPr>
              <a:t>ADC targeting </a:t>
            </a:r>
            <a:r>
              <a:rPr lang="en-US" sz="2800" dirty="0" err="1">
                <a:latin typeface="Arial Narrow" panose="020B0606020202030204" pitchFamily="34" charset="0"/>
              </a:rPr>
              <a:t>EGFRxHER3</a:t>
            </a:r>
            <a:r>
              <a:rPr lang="en-US" sz="2800" dirty="0">
                <a:latin typeface="Arial Narrow" panose="020B0606020202030204" pitchFamily="34" charset="0"/>
              </a:rPr>
              <a:t> bound to</a:t>
            </a:r>
            <a:r>
              <a:rPr lang="zh-CN" altLang="en-US" sz="2800" dirty="0">
                <a:latin typeface="Arial Narrow" panose="020B0606020202030204" pitchFamily="34" charset="0"/>
              </a:rPr>
              <a:t> </a:t>
            </a:r>
            <a:r>
              <a:rPr lang="en-US" sz="2800" dirty="0">
                <a:latin typeface="Arial Narrow" panose="020B0606020202030204" pitchFamily="34" charset="0"/>
              </a:rPr>
              <a:t>a novel topo I inhibitor (Ed-04) via a cleavable linker. </a:t>
            </a:r>
          </a:p>
          <a:p>
            <a:pPr marL="284400" indent="-284400">
              <a:lnSpc>
                <a:spcPct val="120000"/>
              </a:lnSpc>
              <a:spcBef>
                <a:spcPts val="600"/>
              </a:spcBef>
              <a:buClr>
                <a:srgbClr val="5B8DC3"/>
              </a:buClr>
            </a:pPr>
            <a:r>
              <a:rPr lang="en-US" sz="2800" dirty="0">
                <a:latin typeface="Arial Narrow" panose="020B0606020202030204" pitchFamily="34" charset="0"/>
              </a:rPr>
              <a:t>In previous phase I and II studies, </a:t>
            </a:r>
            <a:r>
              <a:rPr lang="en-US" sz="2800" dirty="0" err="1">
                <a:latin typeface="Arial Narrow" panose="020B0606020202030204" pitchFamily="34" charset="0"/>
              </a:rPr>
              <a:t>iza-bren</a:t>
            </a:r>
            <a:r>
              <a:rPr lang="en-US" sz="2800" dirty="0">
                <a:latin typeface="Arial Narrow" panose="020B0606020202030204" pitchFamily="34" charset="0"/>
              </a:rPr>
              <a:t> showed promising antitumor activity in patients with EGFR-mutant NSCLC after EGFR </a:t>
            </a:r>
            <a:r>
              <a:rPr lang="en-US" sz="2800" dirty="0" err="1">
                <a:latin typeface="Arial Narrow" panose="020B0606020202030204" pitchFamily="34" charset="0"/>
              </a:rPr>
              <a:t>TKI</a:t>
            </a:r>
            <a:r>
              <a:rPr lang="en-US" sz="2800" dirty="0">
                <a:latin typeface="Arial Narrow" panose="020B0606020202030204" pitchFamily="34" charset="0"/>
              </a:rPr>
              <a:t> therapy (</a:t>
            </a:r>
            <a:r>
              <a:rPr lang="en-US" sz="2800" dirty="0" err="1">
                <a:latin typeface="Arial Narrow" panose="020B0606020202030204" pitchFamily="34" charset="0"/>
              </a:rPr>
              <a:t>cORR</a:t>
            </a:r>
            <a:r>
              <a:rPr lang="en-US" sz="2800" dirty="0">
                <a:latin typeface="Arial Narrow" panose="020B0606020202030204" pitchFamily="34" charset="0"/>
              </a:rPr>
              <a:t>, 56.0%; mDOR, 13.7 months; </a:t>
            </a:r>
            <a:r>
              <a:rPr lang="en-US" sz="2800" dirty="0" err="1">
                <a:latin typeface="Arial Narrow" panose="020B0606020202030204" pitchFamily="34" charset="0"/>
              </a:rPr>
              <a:t>mPFS</a:t>
            </a:r>
            <a:r>
              <a:rPr lang="en-US" sz="2800" dirty="0">
                <a:latin typeface="Arial Narrow" panose="020B0606020202030204" pitchFamily="34" charset="0"/>
              </a:rPr>
              <a:t>, 12.5 months)</a:t>
            </a:r>
            <a:r>
              <a:rPr lang="en-US" sz="2800" baseline="30000" dirty="0">
                <a:latin typeface="Arial Narrow" panose="020B0606020202030204" pitchFamily="34" charset="0"/>
              </a:rPr>
              <a:t>3</a:t>
            </a:r>
            <a:r>
              <a:rPr lang="en-US" sz="2800" dirty="0">
                <a:latin typeface="Arial Narrow" panose="020B0606020202030204" pitchFamily="34" charset="0"/>
              </a:rPr>
              <a:t>.</a:t>
            </a:r>
          </a:p>
        </p:txBody>
      </p:sp>
      <p:sp>
        <p:nvSpPr>
          <p:cNvPr id="8" name="文本框 5">
            <a:extLst>
              <a:ext uri="{FF2B5EF4-FFF2-40B4-BE49-F238E27FC236}">
                <a16:creationId xmlns:a16="http://schemas.microsoft.com/office/drawing/2014/main" id="{299A4EBF-ED39-D447-B829-27127DF451A3}"/>
              </a:ext>
            </a:extLst>
          </p:cNvPr>
          <p:cNvSpPr txBox="1"/>
          <p:nvPr/>
        </p:nvSpPr>
        <p:spPr>
          <a:xfrm>
            <a:off x="719999" y="8540525"/>
            <a:ext cx="16848001" cy="307777"/>
          </a:xfrm>
          <a:prstGeom prst="rect">
            <a:avLst/>
          </a:prstGeom>
          <a:noFill/>
        </p:spPr>
        <p:txBody>
          <a:bodyPr wrap="square" rtlCol="0">
            <a:spAutoFit/>
          </a:bodyPr>
          <a:lstStyle/>
          <a:p>
            <a:r>
              <a:rPr lang="en-US" sz="1400" b="1" noProof="0" err="1">
                <a:latin typeface="Arial Narrow" panose="020B0606020202030204" pitchFamily="34" charset="0"/>
                <a:cs typeface="Arial" panose="020B0604020202020204" pitchFamily="34" charset="0"/>
              </a:rPr>
              <a:t>Wt</a:t>
            </a:r>
            <a:r>
              <a:rPr lang="en-US" sz="1400">
                <a:latin typeface="Arial Narrow" panose="020B0606020202030204" pitchFamily="34" charset="0"/>
                <a:cs typeface="Arial" panose="020B0604020202020204" pitchFamily="34" charset="0"/>
              </a:rPr>
              <a:t>,</a:t>
            </a:r>
            <a:r>
              <a:rPr lang="en-US" sz="1400" b="1" noProof="0">
                <a:latin typeface="Arial Narrow" panose="020B0606020202030204" pitchFamily="34" charset="0"/>
                <a:cs typeface="Arial" panose="020B0604020202020204" pitchFamily="34" charset="0"/>
              </a:rPr>
              <a:t> </a:t>
            </a:r>
            <a:r>
              <a:rPr lang="en-US" sz="1400" noProof="0">
                <a:latin typeface="Arial Narrow" panose="020B0606020202030204" pitchFamily="34" charset="0"/>
                <a:cs typeface="Arial" panose="020B0604020202020204" pitchFamily="34" charset="0"/>
              </a:rPr>
              <a:t>wild type; </a:t>
            </a:r>
            <a:r>
              <a:rPr lang="en-US" sz="1400" b="1" noProof="0">
                <a:latin typeface="Arial Narrow" panose="020B0606020202030204" pitchFamily="34" charset="0"/>
                <a:cs typeface="Arial" panose="020B0604020202020204" pitchFamily="34" charset="0"/>
              </a:rPr>
              <a:t>Cat B</a:t>
            </a:r>
            <a:r>
              <a:rPr lang="en-US" sz="1400" noProof="0">
                <a:latin typeface="Arial Narrow" panose="020B0606020202030204" pitchFamily="34" charset="0"/>
                <a:cs typeface="Arial" panose="020B0604020202020204" pitchFamily="34" charset="0"/>
              </a:rPr>
              <a:t>, cathepsin B</a:t>
            </a:r>
          </a:p>
        </p:txBody>
      </p:sp>
      <p:sp>
        <p:nvSpPr>
          <p:cNvPr id="16" name="TextBox 15">
            <a:extLst>
              <a:ext uri="{FF2B5EF4-FFF2-40B4-BE49-F238E27FC236}">
                <a16:creationId xmlns:a16="http://schemas.microsoft.com/office/drawing/2014/main" id="{B1066091-4241-F947-5C29-13549627E048}"/>
              </a:ext>
            </a:extLst>
          </p:cNvPr>
          <p:cNvSpPr txBox="1"/>
          <p:nvPr/>
        </p:nvSpPr>
        <p:spPr>
          <a:xfrm>
            <a:off x="719998" y="7268802"/>
            <a:ext cx="16848001" cy="1027926"/>
          </a:xfrm>
          <a:prstGeom prst="roundRect">
            <a:avLst>
              <a:gd name="adj" fmla="val 13278"/>
            </a:avLst>
          </a:prstGeom>
          <a:solidFill>
            <a:srgbClr val="5B8DC3"/>
          </a:solidFill>
          <a:ln>
            <a:solidFill>
              <a:srgbClr val="5B8DC3"/>
            </a:solidFill>
          </a:ln>
        </p:spPr>
        <p:txBody>
          <a:bodyPr wrap="square">
            <a:spAutoFit/>
          </a:bodyPr>
          <a:lstStyle/>
          <a:p>
            <a:pPr algn="ctr"/>
            <a:r>
              <a:rPr lang="en-US" sz="2800" b="1" noProof="0" dirty="0">
                <a:solidFill>
                  <a:schemeClr val="bg1"/>
                </a:solidFill>
                <a:latin typeface="Arial Narrow" panose="020B0606020202030204" pitchFamily="34" charset="0"/>
              </a:rPr>
              <a:t>Here we report the interim analysis results from </a:t>
            </a:r>
            <a:r>
              <a:rPr lang="en-US" sz="2800" b="1" dirty="0">
                <a:solidFill>
                  <a:schemeClr val="bg1"/>
                </a:solidFill>
                <a:latin typeface="Arial Narrow" panose="020B0606020202030204" pitchFamily="34" charset="0"/>
              </a:rPr>
              <a:t>a </a:t>
            </a:r>
            <a:r>
              <a:rPr lang="en-US" sz="2800" b="1" noProof="0" dirty="0">
                <a:solidFill>
                  <a:schemeClr val="bg1"/>
                </a:solidFill>
                <a:latin typeface="Arial Narrow" panose="020B0606020202030204" pitchFamily="34" charset="0"/>
              </a:rPr>
              <a:t>randomized phase III </a:t>
            </a:r>
            <a:r>
              <a:rPr lang="en-US" sz="2800" b="1" dirty="0">
                <a:solidFill>
                  <a:schemeClr val="bg1"/>
                </a:solidFill>
                <a:latin typeface="Arial Narrow" panose="020B0606020202030204" pitchFamily="34" charset="0"/>
              </a:rPr>
              <a:t>study</a:t>
            </a:r>
            <a:r>
              <a:rPr lang="en-US" sz="2800" b="1" noProof="0" dirty="0">
                <a:solidFill>
                  <a:schemeClr val="bg1"/>
                </a:solidFill>
                <a:latin typeface="Arial Narrow" panose="020B0606020202030204" pitchFamily="34" charset="0"/>
              </a:rPr>
              <a:t> evaluating the efficacy and safety of </a:t>
            </a:r>
            <a:r>
              <a:rPr lang="en-US" sz="2800" b="1" noProof="0" dirty="0" err="1">
                <a:solidFill>
                  <a:schemeClr val="bg1"/>
                </a:solidFill>
                <a:latin typeface="Arial Narrow" panose="020B0606020202030204" pitchFamily="34" charset="0"/>
              </a:rPr>
              <a:t>iza-bren</a:t>
            </a:r>
            <a:r>
              <a:rPr lang="en-US" sz="2800" b="1" noProof="0" dirty="0">
                <a:solidFill>
                  <a:schemeClr val="bg1"/>
                </a:solidFill>
                <a:latin typeface="Arial Narrow" panose="020B0606020202030204" pitchFamily="34" charset="0"/>
              </a:rPr>
              <a:t> vs </a:t>
            </a:r>
            <a:r>
              <a:rPr lang="en-US" sz="2800" b="1" dirty="0" err="1">
                <a:solidFill>
                  <a:schemeClr val="bg1"/>
                </a:solidFill>
                <a:latin typeface="Arial Narrow" panose="020B0606020202030204" pitchFamily="34" charset="0"/>
              </a:rPr>
              <a:t>PBC</a:t>
            </a:r>
            <a:r>
              <a:rPr lang="en-US" sz="2800" b="1" noProof="0" dirty="0">
                <a:solidFill>
                  <a:schemeClr val="bg1"/>
                </a:solidFill>
                <a:latin typeface="Arial Narrow" panose="020B0606020202030204" pitchFamily="34" charset="0"/>
              </a:rPr>
              <a:t> in patients with EGFR-muta</a:t>
            </a:r>
            <a:r>
              <a:rPr lang="en-US" altLang="zh-CN" sz="2800" b="1" noProof="0" dirty="0">
                <a:solidFill>
                  <a:schemeClr val="bg1"/>
                </a:solidFill>
                <a:latin typeface="Arial Narrow" panose="020B0606020202030204" pitchFamily="34" charset="0"/>
              </a:rPr>
              <a:t>nt</a:t>
            </a:r>
            <a:r>
              <a:rPr lang="en-US" sz="2800" b="1" noProof="0" dirty="0">
                <a:solidFill>
                  <a:schemeClr val="bg1"/>
                </a:solidFill>
                <a:latin typeface="Arial Narrow" panose="020B0606020202030204" pitchFamily="34" charset="0"/>
              </a:rPr>
              <a:t> NSCLC after progression on 3rd generation EGFR </a:t>
            </a:r>
            <a:r>
              <a:rPr lang="en-US" sz="2800" b="1" noProof="0" dirty="0" err="1">
                <a:solidFill>
                  <a:schemeClr val="bg1"/>
                </a:solidFill>
                <a:latin typeface="Arial Narrow" panose="020B0606020202030204" pitchFamily="34" charset="0"/>
              </a:rPr>
              <a:t>TKI</a:t>
            </a:r>
            <a:r>
              <a:rPr lang="en-US" sz="2800" b="1" noProof="0" dirty="0">
                <a:solidFill>
                  <a:schemeClr val="bg1"/>
                </a:solidFill>
                <a:latin typeface="Arial Narrow" panose="020B0606020202030204" pitchFamily="34" charset="0"/>
              </a:rPr>
              <a:t> (</a:t>
            </a:r>
            <a:r>
              <a:rPr lang="en-US" altLang="zh-CN" sz="2800" b="1" dirty="0" err="1">
                <a:solidFill>
                  <a:schemeClr val="bg1"/>
                </a:solidFill>
                <a:latin typeface="Arial Narrow" panose="020B0606020202030204" pitchFamily="34" charset="0"/>
              </a:rPr>
              <a:t>PANKU-Lung01</a:t>
            </a:r>
            <a:r>
              <a:rPr lang="en-US" altLang="zh-CN" sz="2800" b="1" dirty="0">
                <a:solidFill>
                  <a:schemeClr val="bg1"/>
                </a:solidFill>
                <a:latin typeface="Arial Narrow" panose="020B0606020202030204" pitchFamily="34" charset="0"/>
              </a:rPr>
              <a:t>).</a:t>
            </a:r>
            <a:endParaRPr lang="en-US" sz="2800" b="1" noProof="0" dirty="0">
              <a:solidFill>
                <a:schemeClr val="bg1"/>
              </a:solidFill>
              <a:latin typeface="Arial Narrow" panose="020B0606020202030204" pitchFamily="34" charset="0"/>
            </a:endParaRPr>
          </a:p>
        </p:txBody>
      </p:sp>
      <p:grpSp>
        <p:nvGrpSpPr>
          <p:cNvPr id="2" name="组合 1">
            <a:extLst>
              <a:ext uri="{FF2B5EF4-FFF2-40B4-BE49-F238E27FC236}">
                <a16:creationId xmlns:a16="http://schemas.microsoft.com/office/drawing/2014/main" id="{2EF14025-E714-A6DE-5018-A8AC71E2D1C8}"/>
              </a:ext>
            </a:extLst>
          </p:cNvPr>
          <p:cNvGrpSpPr/>
          <p:nvPr/>
        </p:nvGrpSpPr>
        <p:grpSpPr>
          <a:xfrm>
            <a:off x="462132" y="1610031"/>
            <a:ext cx="5720463" cy="5539381"/>
            <a:chOff x="888191" y="1922823"/>
            <a:chExt cx="5720463" cy="5015470"/>
          </a:xfrm>
        </p:grpSpPr>
        <p:sp>
          <p:nvSpPr>
            <p:cNvPr id="9" name="矩形 24">
              <a:extLst>
                <a:ext uri="{FF2B5EF4-FFF2-40B4-BE49-F238E27FC236}">
                  <a16:creationId xmlns:a16="http://schemas.microsoft.com/office/drawing/2014/main" id="{4993B457-D3A1-553B-A26E-D35B6D12278E}"/>
                </a:ext>
              </a:extLst>
            </p:cNvPr>
            <p:cNvSpPr/>
            <p:nvPr/>
          </p:nvSpPr>
          <p:spPr>
            <a:xfrm>
              <a:off x="1146057" y="1922823"/>
              <a:ext cx="5462597" cy="5015470"/>
            </a:xfrm>
            <a:prstGeom prst="round2DiagRect">
              <a:avLst>
                <a:gd name="adj1" fmla="val 3699"/>
                <a:gd name="adj2" fmla="val 0"/>
              </a:avLst>
            </a:prstGeom>
            <a:solidFill>
              <a:srgbClr val="F9F9F9"/>
            </a:solidFill>
            <a:ln>
              <a:solidFill>
                <a:srgbClr val="F9F9F9"/>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0" name="Picture 116">
              <a:extLst>
                <a:ext uri="{FF2B5EF4-FFF2-40B4-BE49-F238E27FC236}">
                  <a16:creationId xmlns:a16="http://schemas.microsoft.com/office/drawing/2014/main" id="{4EAB9F1D-76A0-6C5C-4CEB-40E3DCBCFDF3}"/>
                </a:ext>
              </a:extLst>
            </p:cNvPr>
            <p:cNvPicPr>
              <a:picLocks noChangeArrowheads="1"/>
            </p:cNvPicPr>
            <p:nvPr/>
          </p:nvPicPr>
          <p:blipFill>
            <a:blip r:embed="rId2">
              <a:extLst>
                <a:ext uri="{28A0092B-C50C-407E-A947-70E740481C1C}">
                  <a14:useLocalDpi xmlns:a14="http://schemas.microsoft.com/office/drawing/2010/main" val="0"/>
                </a:ext>
              </a:extLst>
            </a:blip>
            <a:srcRect b="7304"/>
            <a:stretch>
              <a:fillRect/>
            </a:stretch>
          </p:blipFill>
          <p:spPr>
            <a:xfrm>
              <a:off x="888191" y="3105490"/>
              <a:ext cx="3393827" cy="3543086"/>
            </a:xfrm>
            <a:prstGeom prst="rect">
              <a:avLst/>
            </a:prstGeom>
            <a:noFill/>
          </p:spPr>
        </p:pic>
        <p:sp>
          <p:nvSpPr>
            <p:cNvPr id="11" name="Rectangle 148">
              <a:extLst>
                <a:ext uri="{FF2B5EF4-FFF2-40B4-BE49-F238E27FC236}">
                  <a16:creationId xmlns:a16="http://schemas.microsoft.com/office/drawing/2014/main" id="{289C8B02-21C5-9A13-859C-26DFE5D67606}"/>
                </a:ext>
              </a:extLst>
            </p:cNvPr>
            <p:cNvSpPr/>
            <p:nvPr/>
          </p:nvSpPr>
          <p:spPr>
            <a:xfrm>
              <a:off x="4799699" y="2940199"/>
              <a:ext cx="1523575" cy="800219"/>
            </a:xfrm>
            <a:prstGeom prst="rect">
              <a:avLst/>
            </a:prstGeom>
          </p:spPr>
          <p:txBody>
            <a:bodyPr wrap="square" lIns="0" tIns="0" rIns="0" bIns="0">
              <a:spAutoFit/>
            </a:bodyPr>
            <a:lstStyle/>
            <a:p>
              <a:pPr marL="93344" algn="ctr"/>
              <a:r>
                <a:rPr lang="en-US" sz="2000" b="1" i="0" spc="0" baseline="0" noProof="0" dirty="0">
                  <a:latin typeface="Arial Narrow"/>
                </a:rPr>
                <a:t>αEGFR</a:t>
              </a:r>
            </a:p>
            <a:p>
              <a:pPr marL="0" algn="ctr"/>
              <a:r>
                <a:rPr lang="en-US" sz="1600" b="1" i="0" spc="0" baseline="0" noProof="0" dirty="0">
                  <a:latin typeface="Arial Narrow"/>
                </a:rPr>
                <a:t>Human EGFR </a:t>
              </a:r>
            </a:p>
            <a:p>
              <a:pPr marL="6350" algn="ctr"/>
              <a:r>
                <a:rPr lang="en-US" sz="1600" b="1" i="0" spc="0" baseline="0" noProof="0" dirty="0">
                  <a:latin typeface="Arial Narrow"/>
                </a:rPr>
                <a:t>Affinity: High</a:t>
              </a:r>
            </a:p>
          </p:txBody>
        </p:sp>
        <p:sp>
          <p:nvSpPr>
            <p:cNvPr id="12" name="Rectangle 151">
              <a:extLst>
                <a:ext uri="{FF2B5EF4-FFF2-40B4-BE49-F238E27FC236}">
                  <a16:creationId xmlns:a16="http://schemas.microsoft.com/office/drawing/2014/main" id="{F0F144D1-1C36-9821-471E-5EA71242ACA7}"/>
                </a:ext>
              </a:extLst>
            </p:cNvPr>
            <p:cNvSpPr/>
            <p:nvPr/>
          </p:nvSpPr>
          <p:spPr>
            <a:xfrm>
              <a:off x="4667972" y="4003570"/>
              <a:ext cx="1787028" cy="800219"/>
            </a:xfrm>
            <a:prstGeom prst="rect">
              <a:avLst/>
            </a:prstGeom>
          </p:spPr>
          <p:txBody>
            <a:bodyPr wrap="none" lIns="0" tIns="0" rIns="0" bIns="0">
              <a:spAutoFit/>
            </a:bodyPr>
            <a:lstStyle/>
            <a:p>
              <a:pPr marL="0" algn="ctr"/>
              <a:r>
                <a:rPr lang="en-US" sz="2000" b="1" i="0" spc="0" baseline="0" noProof="0">
                  <a:latin typeface="Arial Narrow"/>
                </a:rPr>
                <a:t>DAR = 8</a:t>
              </a:r>
              <a:endParaRPr lang="en-US" sz="1600" b="1" i="0" spc="0" baseline="0" noProof="0">
                <a:latin typeface="Arial Narrow"/>
              </a:endParaRPr>
            </a:p>
            <a:p>
              <a:pPr marL="7619" algn="ctr"/>
              <a:r>
                <a:rPr lang="en-US" sz="1600" b="1">
                  <a:latin typeface="Arial Narrow"/>
                </a:rPr>
                <a:t>Cat B cleavable linker </a:t>
              </a:r>
            </a:p>
            <a:p>
              <a:pPr algn="ctr"/>
              <a:r>
                <a:rPr lang="en-US" sz="1600" b="1">
                  <a:latin typeface="Arial Narrow"/>
                </a:rPr>
                <a:t>Ed-04 (top1i)</a:t>
              </a:r>
            </a:p>
          </p:txBody>
        </p:sp>
        <p:sp>
          <p:nvSpPr>
            <p:cNvPr id="13" name="Rectangle 150">
              <a:extLst>
                <a:ext uri="{FF2B5EF4-FFF2-40B4-BE49-F238E27FC236}">
                  <a16:creationId xmlns:a16="http://schemas.microsoft.com/office/drawing/2014/main" id="{982CEDA3-0F32-92FE-6011-67E4C0934541}"/>
                </a:ext>
              </a:extLst>
            </p:cNvPr>
            <p:cNvSpPr/>
            <p:nvPr/>
          </p:nvSpPr>
          <p:spPr>
            <a:xfrm>
              <a:off x="5030892" y="4957056"/>
              <a:ext cx="1061188" cy="307777"/>
            </a:xfrm>
            <a:prstGeom prst="rect">
              <a:avLst/>
            </a:prstGeom>
          </p:spPr>
          <p:txBody>
            <a:bodyPr wrap="none" lIns="0" tIns="0" rIns="0" bIns="0">
              <a:spAutoFit/>
            </a:bodyPr>
            <a:lstStyle/>
            <a:p>
              <a:pPr marL="0" algn="ctr"/>
              <a:r>
                <a:rPr lang="en-US" sz="2000" b="1" i="0" spc="0" baseline="0" noProof="0" err="1">
                  <a:latin typeface="Arial Narrow"/>
                </a:rPr>
                <a:t>wt</a:t>
              </a:r>
              <a:r>
                <a:rPr lang="en-US" sz="2000" b="1" i="0" spc="0" baseline="0" noProof="0">
                  <a:latin typeface="Arial Narrow"/>
                </a:rPr>
                <a:t> Fc IgG1</a:t>
              </a:r>
            </a:p>
          </p:txBody>
        </p:sp>
        <p:sp>
          <p:nvSpPr>
            <p:cNvPr id="14" name="Rectangle 149">
              <a:extLst>
                <a:ext uri="{FF2B5EF4-FFF2-40B4-BE49-F238E27FC236}">
                  <a16:creationId xmlns:a16="http://schemas.microsoft.com/office/drawing/2014/main" id="{1964DF21-0D45-DFA2-B6F7-CA1E7C4D8D05}"/>
                </a:ext>
              </a:extLst>
            </p:cNvPr>
            <p:cNvSpPr/>
            <p:nvPr/>
          </p:nvSpPr>
          <p:spPr>
            <a:xfrm>
              <a:off x="5024480" y="5571366"/>
              <a:ext cx="1074012" cy="724535"/>
            </a:xfrm>
            <a:prstGeom prst="rect">
              <a:avLst/>
            </a:prstGeom>
          </p:spPr>
          <p:txBody>
            <a:bodyPr wrap="none" lIns="0" tIns="0" rIns="0" bIns="0">
              <a:spAutoFit/>
            </a:bodyPr>
            <a:lstStyle/>
            <a:p>
              <a:pPr marL="103504" algn="ctr"/>
              <a:r>
                <a:rPr lang="en-US" sz="2000" b="1" i="0" spc="0" baseline="0" noProof="0">
                  <a:latin typeface="Arial Narrow"/>
                </a:rPr>
                <a:t>αHER3</a:t>
              </a:r>
            </a:p>
            <a:p>
              <a:pPr marL="9525" algn="ctr"/>
              <a:r>
                <a:rPr lang="en-US" sz="1600" b="1" i="0" spc="0" baseline="0" noProof="0">
                  <a:latin typeface="Arial Narrow"/>
                </a:rPr>
                <a:t>Human HER3</a:t>
              </a:r>
            </a:p>
            <a:p>
              <a:pPr marL="0" algn="ctr"/>
              <a:r>
                <a:rPr lang="en-US" sz="1600" b="1" i="0" spc="0" baseline="0" noProof="0">
                  <a:latin typeface="Arial Narrow"/>
                </a:rPr>
                <a:t>Affinity: Low </a:t>
              </a:r>
            </a:p>
          </p:txBody>
        </p:sp>
        <p:sp>
          <p:nvSpPr>
            <p:cNvPr id="15" name="文本框 25">
              <a:extLst>
                <a:ext uri="{FF2B5EF4-FFF2-40B4-BE49-F238E27FC236}">
                  <a16:creationId xmlns:a16="http://schemas.microsoft.com/office/drawing/2014/main" id="{BCB8FE9C-5B73-84DA-D458-568CB116A95C}"/>
                </a:ext>
              </a:extLst>
            </p:cNvPr>
            <p:cNvSpPr txBox="1"/>
            <p:nvPr/>
          </p:nvSpPr>
          <p:spPr>
            <a:xfrm>
              <a:off x="1146057" y="2006131"/>
              <a:ext cx="5462597" cy="473734"/>
            </a:xfrm>
            <a:prstGeom prst="rect">
              <a:avLst/>
            </a:prstGeom>
            <a:noFill/>
          </p:spPr>
          <p:txBody>
            <a:bodyPr wrap="square" rtlCol="0">
              <a:spAutoFit/>
            </a:bodyPr>
            <a:lstStyle/>
            <a:p>
              <a:r>
                <a:rPr lang="en-US" sz="2800" b="1" dirty="0">
                  <a:solidFill>
                    <a:srgbClr val="2E5C8A"/>
                  </a:solidFill>
                  <a:latin typeface="Arial Narrow" panose="020B0606020202030204" pitchFamily="34" charset="0"/>
                </a:rPr>
                <a:t>I</a:t>
              </a:r>
              <a:r>
                <a:rPr lang="en-US" sz="2800" b="1" noProof="0" dirty="0">
                  <a:solidFill>
                    <a:srgbClr val="2E5C8A"/>
                  </a:solidFill>
                  <a:latin typeface="Arial Narrow" panose="020B0606020202030204" pitchFamily="34" charset="0"/>
                </a:rPr>
                <a:t>za-</a:t>
              </a:r>
              <a:r>
                <a:rPr lang="en-US" sz="2800" b="1" noProof="0" dirty="0" err="1">
                  <a:solidFill>
                    <a:srgbClr val="2E5C8A"/>
                  </a:solidFill>
                  <a:latin typeface="Arial Narrow" panose="020B0606020202030204" pitchFamily="34" charset="0"/>
                </a:rPr>
                <a:t>bren</a:t>
              </a:r>
              <a:r>
                <a:rPr lang="en-US" sz="2800" b="1" noProof="0" dirty="0">
                  <a:solidFill>
                    <a:srgbClr val="2E5C8A"/>
                  </a:solidFill>
                  <a:latin typeface="Arial Narrow" panose="020B0606020202030204" pitchFamily="34" charset="0"/>
                </a:rPr>
                <a:t>, EGFR×HER3 bispecific ADC</a:t>
              </a:r>
            </a:p>
          </p:txBody>
        </p:sp>
        <p:cxnSp>
          <p:nvCxnSpPr>
            <p:cNvPr id="17" name="Straight Arrow Connector 16">
              <a:extLst>
                <a:ext uri="{FF2B5EF4-FFF2-40B4-BE49-F238E27FC236}">
                  <a16:creationId xmlns:a16="http://schemas.microsoft.com/office/drawing/2014/main" id="{3C2693E3-AEE2-AEB7-E50D-4112D6158D1F}"/>
                </a:ext>
              </a:extLst>
            </p:cNvPr>
            <p:cNvCxnSpPr>
              <a:cxnSpLocks/>
            </p:cNvCxnSpPr>
            <p:nvPr/>
          </p:nvCxnSpPr>
          <p:spPr>
            <a:xfrm flipH="1">
              <a:off x="3702746" y="3384645"/>
              <a:ext cx="1125318"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7D7397C-7D78-CC58-44A9-18764968E9B2}"/>
                </a:ext>
              </a:extLst>
            </p:cNvPr>
            <p:cNvCxnSpPr>
              <a:cxnSpLocks/>
            </p:cNvCxnSpPr>
            <p:nvPr/>
          </p:nvCxnSpPr>
          <p:spPr>
            <a:xfrm flipH="1">
              <a:off x="3143187" y="4410502"/>
              <a:ext cx="1405720"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B25EAB4-B672-063C-C9E5-7774B39ACECA}"/>
                </a:ext>
              </a:extLst>
            </p:cNvPr>
            <p:cNvCxnSpPr>
              <a:cxnSpLocks/>
            </p:cNvCxnSpPr>
            <p:nvPr/>
          </p:nvCxnSpPr>
          <p:spPr>
            <a:xfrm flipH="1">
              <a:off x="3320608" y="5143500"/>
              <a:ext cx="1507456"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99A7FA-E21D-3D2D-AA87-ADE5262C61FF}"/>
                </a:ext>
              </a:extLst>
            </p:cNvPr>
            <p:cNvCxnSpPr>
              <a:cxnSpLocks/>
            </p:cNvCxnSpPr>
            <p:nvPr/>
          </p:nvCxnSpPr>
          <p:spPr>
            <a:xfrm flipH="1">
              <a:off x="3739486" y="5761630"/>
              <a:ext cx="1150726" cy="0"/>
            </a:xfrm>
            <a:prstGeom prst="straightConnector1">
              <a:avLst/>
            </a:prstGeom>
            <a:ln w="28575">
              <a:solidFill>
                <a:srgbClr val="2E5C8A"/>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文本框 5">
            <a:extLst>
              <a:ext uri="{FF2B5EF4-FFF2-40B4-BE49-F238E27FC236}">
                <a16:creationId xmlns:a16="http://schemas.microsoft.com/office/drawing/2014/main" id="{6E6A4D95-C7F3-41C2-832B-07C04CC9B2A7}"/>
              </a:ext>
            </a:extLst>
          </p:cNvPr>
          <p:cNvSpPr txBox="1"/>
          <p:nvPr/>
        </p:nvSpPr>
        <p:spPr>
          <a:xfrm>
            <a:off x="719998" y="8784217"/>
            <a:ext cx="16848001" cy="307777"/>
          </a:xfrm>
          <a:prstGeom prst="rect">
            <a:avLst/>
          </a:prstGeom>
          <a:noFill/>
        </p:spPr>
        <p:txBody>
          <a:bodyPr wrap="square" rtlCol="0">
            <a:spAutoFit/>
          </a:bodyPr>
          <a:lstStyle/>
          <a:p>
            <a:r>
              <a:rPr lang="en-US" sz="1400" b="1">
                <a:latin typeface="Arial Narrow" panose="020B0606020202030204" pitchFamily="34" charset="0"/>
                <a:cs typeface="Arial" panose="020B0604020202020204" pitchFamily="34" charset="0"/>
              </a:rPr>
              <a:t>1. </a:t>
            </a:r>
            <a:r>
              <a:rPr lang="en-GB" sz="1400">
                <a:latin typeface="Arial Narrow" panose="020B0606020202030204" pitchFamily="34" charset="0"/>
                <a:cs typeface="Arial" panose="020B0604020202020204" pitchFamily="34" charset="0"/>
              </a:rPr>
              <a:t>Lung Cancer 194 (2024) 107895; 2. Lung Cancer 181 (2023) 107248; 3. Ann Oncol. 2026 Jun;37(6):813-824 </a:t>
            </a:r>
            <a:r>
              <a:rPr lang="en-US" sz="1400">
                <a:latin typeface="Arial Narrow" panose="020B0606020202030204" pitchFamily="34" charset="0"/>
                <a:cs typeface="Arial" panose="020B0604020202020204" pitchFamily="34" charset="0"/>
              </a:rPr>
              <a:t> </a:t>
            </a:r>
            <a:endParaRPr lang="en-US" sz="1400" noProof="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329530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57520C1-242F-7517-C2CC-487E27900AE3}"/>
              </a:ext>
            </a:extLst>
          </p:cNvPr>
          <p:cNvSpPr/>
          <p:nvPr/>
        </p:nvSpPr>
        <p:spPr>
          <a:xfrm>
            <a:off x="12877989" y="2419642"/>
            <a:ext cx="4581901" cy="2609701"/>
          </a:xfrm>
          <a:prstGeom prst="rect">
            <a:avLst/>
          </a:prstGeom>
          <a:solidFill>
            <a:srgbClr val="5B8DC3"/>
          </a:solidFill>
          <a:ln>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4" name="Text Placeholder 3">
            <a:extLst>
              <a:ext uri="{FF2B5EF4-FFF2-40B4-BE49-F238E27FC236}">
                <a16:creationId xmlns:a16="http://schemas.microsoft.com/office/drawing/2014/main" id="{43327C53-E467-F8B2-1EE6-3117DE4A6F02}"/>
              </a:ext>
            </a:extLst>
          </p:cNvPr>
          <p:cNvSpPr>
            <a:spLocks noGrp="1"/>
          </p:cNvSpPr>
          <p:nvPr>
            <p:ph type="body" sz="quarter" idx="12"/>
          </p:nvPr>
        </p:nvSpPr>
        <p:spPr/>
        <p:txBody>
          <a:bodyPr/>
          <a:lstStyle/>
          <a:p>
            <a:r>
              <a:rPr lang="en-US"/>
              <a:t>Li Zhang</a:t>
            </a:r>
          </a:p>
        </p:txBody>
      </p:sp>
      <p:sp>
        <p:nvSpPr>
          <p:cNvPr id="5" name="矩形 66">
            <a:extLst>
              <a:ext uri="{FF2B5EF4-FFF2-40B4-BE49-F238E27FC236}">
                <a16:creationId xmlns:a16="http://schemas.microsoft.com/office/drawing/2014/main" id="{A62162AB-204E-094F-F7FF-C05A9741AACC}"/>
              </a:ext>
            </a:extLst>
          </p:cNvPr>
          <p:cNvSpPr/>
          <p:nvPr/>
        </p:nvSpPr>
        <p:spPr>
          <a:xfrm>
            <a:off x="12771009" y="2324308"/>
            <a:ext cx="4795860" cy="5444609"/>
          </a:xfrm>
          <a:prstGeom prst="rect">
            <a:avLst/>
          </a:prstGeom>
          <a:noFill/>
          <a:ln w="28575">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400">
              <a:solidFill>
                <a:schemeClr val="tx1"/>
              </a:solidFill>
              <a:highlight>
                <a:srgbClr val="FFFF00"/>
              </a:highlight>
              <a:latin typeface="Arial Narrow" panose="020B0606020202030204" pitchFamily="34" charset="0"/>
            </a:endParaRPr>
          </a:p>
        </p:txBody>
      </p:sp>
      <p:sp>
        <p:nvSpPr>
          <p:cNvPr id="6" name="Espace réservé du texte 1">
            <a:extLst>
              <a:ext uri="{FF2B5EF4-FFF2-40B4-BE49-F238E27FC236}">
                <a16:creationId xmlns:a16="http://schemas.microsoft.com/office/drawing/2014/main" id="{CC70A851-5612-319B-C390-FE170A7A1069}"/>
              </a:ext>
            </a:extLst>
          </p:cNvPr>
          <p:cNvSpPr>
            <a:spLocks noGrp="1"/>
          </p:cNvSpPr>
          <p:nvPr>
            <p:ph type="body" sz="quarter" idx="10"/>
          </p:nvPr>
        </p:nvSpPr>
        <p:spPr>
          <a:xfrm>
            <a:off x="720000" y="658800"/>
            <a:ext cx="11753850" cy="1005078"/>
          </a:xfrm>
        </p:spPr>
        <p:txBody>
          <a:bodyPr/>
          <a:lstStyle/>
          <a:p>
            <a:r>
              <a:rPr lang="en-US">
                <a:latin typeface="Arial Narrow" panose="020B0606020202030204" pitchFamily="34" charset="0"/>
              </a:rPr>
              <a:t>PANKU-Lung01 Study Design</a:t>
            </a:r>
          </a:p>
        </p:txBody>
      </p:sp>
      <p:sp>
        <p:nvSpPr>
          <p:cNvPr id="8" name="矩形 11">
            <a:extLst>
              <a:ext uri="{FF2B5EF4-FFF2-40B4-BE49-F238E27FC236}">
                <a16:creationId xmlns:a16="http://schemas.microsoft.com/office/drawing/2014/main" id="{FFE8EA55-3D6A-9E04-7410-A1885EED7073}"/>
              </a:ext>
            </a:extLst>
          </p:cNvPr>
          <p:cNvSpPr/>
          <p:nvPr/>
        </p:nvSpPr>
        <p:spPr>
          <a:xfrm>
            <a:off x="720000" y="2324310"/>
            <a:ext cx="4907390" cy="5444605"/>
          </a:xfrm>
          <a:prstGeom prst="rect">
            <a:avLst/>
          </a:prstGeom>
          <a:solidFill>
            <a:srgbClr val="F7E7D8"/>
          </a:solidFill>
          <a:ln w="28575">
            <a:solidFill>
              <a:srgbClr val="F7E7D8">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b="1" dirty="0">
                <a:solidFill>
                  <a:schemeClr val="tx1"/>
                </a:solidFill>
                <a:latin typeface="Arial Narrow" panose="020B0606020202030204" pitchFamily="34" charset="0"/>
              </a:rPr>
              <a:t>Key eligibility criteria</a:t>
            </a:r>
          </a:p>
          <a:p>
            <a:pPr algn="ctr"/>
            <a:endParaRPr lang="en-US" sz="2600" b="1" u="sng" dirty="0">
              <a:solidFill>
                <a:schemeClr val="tx1"/>
              </a:solidFill>
              <a:latin typeface="Arial Narrow" panose="020B0606020202030204" pitchFamily="34" charset="0"/>
            </a:endParaRP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Locally advanced or metastatic non-squamous NSCLC</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Documented </a:t>
            </a:r>
            <a:r>
              <a:rPr lang="en-US" sz="2400" i="1" dirty="0">
                <a:solidFill>
                  <a:schemeClr val="tx1"/>
                </a:solidFill>
                <a:latin typeface="Arial Narrow" panose="020B0606020202030204" pitchFamily="34" charset="0"/>
              </a:rPr>
              <a:t>EGFR</a:t>
            </a:r>
            <a:r>
              <a:rPr lang="en-US" sz="2400" dirty="0">
                <a:solidFill>
                  <a:schemeClr val="tx1"/>
                </a:solidFill>
                <a:latin typeface="Arial Narrow" panose="020B0606020202030204" pitchFamily="34" charset="0"/>
              </a:rPr>
              <a:t> sensitizing mutant (exon 19 deletion or </a:t>
            </a:r>
            <a:r>
              <a:rPr lang="en-US" sz="2400" dirty="0" err="1">
                <a:solidFill>
                  <a:schemeClr val="tx1"/>
                </a:solidFill>
                <a:latin typeface="Arial Narrow" panose="020B0606020202030204" pitchFamily="34" charset="0"/>
              </a:rPr>
              <a:t>L858R</a:t>
            </a:r>
            <a:r>
              <a:rPr lang="en-US" sz="2400" dirty="0">
                <a:solidFill>
                  <a:schemeClr val="tx1"/>
                </a:solidFill>
                <a:latin typeface="Arial Narrow" panose="020B0606020202030204" pitchFamily="34" charset="0"/>
              </a:rPr>
              <a:t>)</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Progressed on prior 3</a:t>
            </a:r>
            <a:r>
              <a:rPr lang="en-US" sz="2400" baseline="30000" dirty="0">
                <a:solidFill>
                  <a:schemeClr val="tx1"/>
                </a:solidFill>
                <a:latin typeface="Arial Narrow" panose="020B0606020202030204" pitchFamily="34" charset="0"/>
              </a:rPr>
              <a:t>rd</a:t>
            </a:r>
            <a:r>
              <a:rPr lang="en-US" sz="2400" dirty="0">
                <a:solidFill>
                  <a:schemeClr val="tx1"/>
                </a:solidFill>
                <a:latin typeface="Arial Narrow" panose="020B0606020202030204" pitchFamily="34" charset="0"/>
              </a:rPr>
              <a:t>-generation EGFR </a:t>
            </a:r>
            <a:r>
              <a:rPr lang="en-US" sz="2400" dirty="0" err="1">
                <a:solidFill>
                  <a:schemeClr val="tx1"/>
                </a:solidFill>
                <a:latin typeface="Arial Narrow" panose="020B0606020202030204" pitchFamily="34" charset="0"/>
              </a:rPr>
              <a:t>TKI</a:t>
            </a:r>
            <a:r>
              <a:rPr lang="en-US" sz="2400" dirty="0">
                <a:solidFill>
                  <a:schemeClr val="tx1"/>
                </a:solidFill>
                <a:latin typeface="Arial Narrow" panose="020B0606020202030204" pitchFamily="34" charset="0"/>
              </a:rPr>
              <a:t> therapy (up to 2 prior lines of EGFR </a:t>
            </a:r>
            <a:r>
              <a:rPr lang="en-US" sz="2400" dirty="0" err="1">
                <a:solidFill>
                  <a:schemeClr val="tx1"/>
                </a:solidFill>
                <a:latin typeface="Arial Narrow" panose="020B0606020202030204" pitchFamily="34" charset="0"/>
              </a:rPr>
              <a:t>TKI</a:t>
            </a:r>
            <a:r>
              <a:rPr lang="en-US" sz="2400" dirty="0">
                <a:solidFill>
                  <a:schemeClr val="tx1"/>
                </a:solidFill>
                <a:latin typeface="Arial Narrow" panose="020B0606020202030204" pitchFamily="34" charset="0"/>
              </a:rPr>
              <a:t>)</a:t>
            </a:r>
          </a:p>
          <a:p>
            <a:pPr marL="342900" indent="-342900">
              <a:spcAft>
                <a:spcPts val="600"/>
              </a:spcAft>
              <a:buClr>
                <a:schemeClr val="tx1"/>
              </a:buClr>
              <a:buFont typeface="Arial" panose="020B0604020202020204" pitchFamily="34" charset="0"/>
              <a:buChar char="•"/>
            </a:pPr>
            <a:r>
              <a:rPr lang="en-US" altLang="zh-CN" sz="2400" dirty="0">
                <a:solidFill>
                  <a:schemeClr val="tx1"/>
                </a:solidFill>
                <a:latin typeface="Arial Narrow" panose="020B0606020202030204" pitchFamily="34" charset="0"/>
              </a:rPr>
              <a:t>Treated/stable CNS metastasis allowed</a:t>
            </a:r>
          </a:p>
          <a:p>
            <a:pPr marL="342900" indent="-342900">
              <a:spcAft>
                <a:spcPts val="600"/>
              </a:spcAft>
              <a:buClr>
                <a:schemeClr val="tx1"/>
              </a:buClr>
              <a:buFont typeface="Arial" panose="020B0604020202020204" pitchFamily="34" charset="0"/>
              <a:buChar char="•"/>
            </a:pPr>
            <a:r>
              <a:rPr lang="en-US" sz="2400" dirty="0">
                <a:solidFill>
                  <a:schemeClr val="tx1"/>
                </a:solidFill>
                <a:latin typeface="Arial Narrow" panose="020B0606020202030204" pitchFamily="34" charset="0"/>
              </a:rPr>
              <a:t>Measurable lesion per </a:t>
            </a:r>
            <a:r>
              <a:rPr lang="en-US" sz="2400" dirty="0" err="1">
                <a:solidFill>
                  <a:schemeClr val="tx1"/>
                </a:solidFill>
                <a:latin typeface="Arial Narrow" panose="020B0606020202030204" pitchFamily="34" charset="0"/>
              </a:rPr>
              <a:t>RECIST</a:t>
            </a:r>
            <a:r>
              <a:rPr lang="en-US" sz="2400" dirty="0">
                <a:solidFill>
                  <a:schemeClr val="tx1"/>
                </a:solidFill>
                <a:latin typeface="Arial Narrow" panose="020B0606020202030204" pitchFamily="34" charset="0"/>
              </a:rPr>
              <a:t> </a:t>
            </a:r>
            <a:r>
              <a:rPr lang="en-US" sz="2400" dirty="0" err="1">
                <a:solidFill>
                  <a:schemeClr val="tx1"/>
                </a:solidFill>
                <a:latin typeface="Arial Narrow" panose="020B0606020202030204" pitchFamily="34" charset="0"/>
              </a:rPr>
              <a:t>v1.1</a:t>
            </a:r>
            <a:endParaRPr lang="en-US" sz="2400" dirty="0">
              <a:solidFill>
                <a:schemeClr val="tx1"/>
              </a:solidFill>
              <a:latin typeface="Arial Narrow" panose="020B0606020202030204" pitchFamily="34" charset="0"/>
            </a:endParaRPr>
          </a:p>
          <a:p>
            <a:pPr marL="342900" indent="-342900">
              <a:spcAft>
                <a:spcPts val="600"/>
              </a:spcAft>
              <a:buClr>
                <a:schemeClr val="tx1"/>
              </a:buClr>
              <a:buFont typeface="Arial" panose="020B0604020202020204" pitchFamily="34" charset="0"/>
              <a:buChar char="•"/>
            </a:pPr>
            <a:r>
              <a:rPr lang="en-US" sz="2400" dirty="0" err="1">
                <a:solidFill>
                  <a:schemeClr val="tx1"/>
                </a:solidFill>
                <a:latin typeface="Arial Narrow" panose="020B0606020202030204" pitchFamily="34" charset="0"/>
              </a:rPr>
              <a:t>ECOG</a:t>
            </a:r>
            <a:r>
              <a:rPr lang="en-US" sz="2400" dirty="0">
                <a:solidFill>
                  <a:schemeClr val="tx1"/>
                </a:solidFill>
                <a:latin typeface="Arial Narrow" panose="020B0606020202030204" pitchFamily="34" charset="0"/>
              </a:rPr>
              <a:t> PS 0-1</a:t>
            </a:r>
            <a:endParaRPr lang="en-US" sz="2600" dirty="0">
              <a:solidFill>
                <a:schemeClr val="tx1"/>
              </a:solidFill>
              <a:latin typeface="Arial Narrow" panose="020B0606020202030204" pitchFamily="34" charset="0"/>
            </a:endParaRPr>
          </a:p>
        </p:txBody>
      </p:sp>
      <p:cxnSp>
        <p:nvCxnSpPr>
          <p:cNvPr id="9" name="直接连接符 18">
            <a:extLst>
              <a:ext uri="{FF2B5EF4-FFF2-40B4-BE49-F238E27FC236}">
                <a16:creationId xmlns:a16="http://schemas.microsoft.com/office/drawing/2014/main" id="{230E9ED1-15AC-17F7-FC43-F5D5F5D65D15}"/>
              </a:ext>
            </a:extLst>
          </p:cNvPr>
          <p:cNvCxnSpPr>
            <a:cxnSpLocks/>
            <a:endCxn id="10" idx="2"/>
          </p:cNvCxnSpPr>
          <p:nvPr/>
        </p:nvCxnSpPr>
        <p:spPr>
          <a:xfrm>
            <a:off x="5615097" y="3527973"/>
            <a:ext cx="2177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椭圆 19">
            <a:extLst>
              <a:ext uri="{FF2B5EF4-FFF2-40B4-BE49-F238E27FC236}">
                <a16:creationId xmlns:a16="http://schemas.microsoft.com/office/drawing/2014/main" id="{27D95584-7320-6D4E-C109-8E31A700510E}"/>
              </a:ext>
            </a:extLst>
          </p:cNvPr>
          <p:cNvSpPr/>
          <p:nvPr/>
        </p:nvSpPr>
        <p:spPr>
          <a:xfrm>
            <a:off x="5832834" y="2951973"/>
            <a:ext cx="1152000" cy="1152000"/>
          </a:xfrm>
          <a:prstGeom prst="ellipse">
            <a:avLst/>
          </a:prstGeom>
          <a:solidFill>
            <a:srgbClr val="1F4E79"/>
          </a:solidFill>
          <a:ln w="28575">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0"/>
              </a:spcBef>
            </a:pPr>
            <a:r>
              <a:rPr lang="en-US" sz="2600">
                <a:solidFill>
                  <a:schemeClr val="bg1"/>
                </a:solidFill>
                <a:latin typeface="Arial Narrow" panose="020B0606020202030204" pitchFamily="34" charset="0"/>
              </a:rPr>
              <a:t>R 1:1</a:t>
            </a:r>
          </a:p>
          <a:p>
            <a:pPr algn="ctr">
              <a:spcBef>
                <a:spcPts val="0"/>
              </a:spcBef>
            </a:pPr>
            <a:r>
              <a:rPr lang="en-US" sz="2600">
                <a:solidFill>
                  <a:schemeClr val="bg1"/>
                </a:solidFill>
                <a:latin typeface="Arial Narrow" panose="020B0606020202030204" pitchFamily="34" charset="0"/>
              </a:rPr>
              <a:t>N=432</a:t>
            </a:r>
          </a:p>
        </p:txBody>
      </p:sp>
      <p:cxnSp>
        <p:nvCxnSpPr>
          <p:cNvPr id="11" name="直接箭头连接符 65">
            <a:extLst>
              <a:ext uri="{FF2B5EF4-FFF2-40B4-BE49-F238E27FC236}">
                <a16:creationId xmlns:a16="http://schemas.microsoft.com/office/drawing/2014/main" id="{84BCCA4C-1FF0-5B25-6523-4AAC0B956461}"/>
              </a:ext>
            </a:extLst>
          </p:cNvPr>
          <p:cNvCxnSpPr>
            <a:cxnSpLocks/>
          </p:cNvCxnSpPr>
          <p:nvPr/>
        </p:nvCxnSpPr>
        <p:spPr>
          <a:xfrm flipV="1">
            <a:off x="11779376" y="2819615"/>
            <a:ext cx="97934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本框 69">
            <a:extLst>
              <a:ext uri="{FF2B5EF4-FFF2-40B4-BE49-F238E27FC236}">
                <a16:creationId xmlns:a16="http://schemas.microsoft.com/office/drawing/2014/main" id="{4CF23122-5C8B-9C6D-BC63-B28C3A6EAF1A}"/>
              </a:ext>
            </a:extLst>
          </p:cNvPr>
          <p:cNvSpPr txBox="1"/>
          <p:nvPr/>
        </p:nvSpPr>
        <p:spPr>
          <a:xfrm>
            <a:off x="5845125" y="5136630"/>
            <a:ext cx="6925882" cy="1600438"/>
          </a:xfrm>
          <a:prstGeom prst="rect">
            <a:avLst/>
          </a:prstGeom>
          <a:noFill/>
        </p:spPr>
        <p:txBody>
          <a:bodyPr wrap="square" rtlCol="0">
            <a:spAutoFit/>
          </a:bodyPr>
          <a:lstStyle/>
          <a:p>
            <a:r>
              <a:rPr lang="en-US" sz="2600" b="1" noProof="0">
                <a:latin typeface="Arial Narrow" panose="020B0606020202030204" pitchFamily="34" charset="0"/>
              </a:rPr>
              <a:t>Stratified by</a:t>
            </a:r>
          </a:p>
          <a:p>
            <a:pPr marL="342900" indent="-342900">
              <a:buFont typeface="Arial" panose="020B0604020202020204" pitchFamily="34" charset="0"/>
              <a:buChar char="•"/>
            </a:pPr>
            <a:r>
              <a:rPr lang="en-US" sz="2400" noProof="0">
                <a:latin typeface="Arial Narrow" panose="020B0606020202030204" pitchFamily="34" charset="0"/>
              </a:rPr>
              <a:t>ECOG PS (0 vs 1)</a:t>
            </a:r>
          </a:p>
          <a:p>
            <a:pPr marL="342900" indent="-342900">
              <a:buFont typeface="Arial" panose="020B0604020202020204" pitchFamily="34" charset="0"/>
              <a:buChar char="•"/>
            </a:pPr>
            <a:r>
              <a:rPr lang="en-US" sz="2400" noProof="0">
                <a:latin typeface="Arial Narrow" panose="020B0606020202030204" pitchFamily="34" charset="0"/>
              </a:rPr>
              <a:t>CNS metastases (Yes vs No)</a:t>
            </a:r>
          </a:p>
          <a:p>
            <a:pPr marL="342900" indent="-342900">
              <a:buFont typeface="Arial" panose="020B0604020202020204" pitchFamily="34" charset="0"/>
              <a:buChar char="•"/>
            </a:pPr>
            <a:r>
              <a:rPr lang="en-US" sz="2400" noProof="0">
                <a:latin typeface="Arial Narrow" panose="020B0606020202030204" pitchFamily="34" charset="0"/>
              </a:rPr>
              <a:t>Prior </a:t>
            </a:r>
            <a:r>
              <a:rPr lang="en-US" sz="2400">
                <a:latin typeface="Arial Narrow" panose="020B0606020202030204" pitchFamily="34" charset="0"/>
              </a:rPr>
              <a:t>anti</a:t>
            </a:r>
            <a:r>
              <a:rPr lang="en-US" sz="2400" noProof="0">
                <a:latin typeface="Arial Narrow" panose="020B0606020202030204" pitchFamily="34" charset="0"/>
              </a:rPr>
              <a:t>-angiogenic therapy (</a:t>
            </a:r>
            <a:r>
              <a:rPr lang="en-US" sz="2400">
                <a:latin typeface="Arial Narrow" panose="020B0606020202030204" pitchFamily="34" charset="0"/>
              </a:rPr>
              <a:t>Yes vs No</a:t>
            </a:r>
            <a:r>
              <a:rPr lang="en-US" sz="2400" noProof="0">
                <a:latin typeface="Arial Narrow" panose="020B0606020202030204" pitchFamily="34" charset="0"/>
              </a:rPr>
              <a:t>)</a:t>
            </a:r>
            <a:endParaRPr lang="en-US" sz="2600" b="1" u="sng" noProof="0">
              <a:latin typeface="Arial Narrow" panose="020B0606020202030204" pitchFamily="34" charset="0"/>
            </a:endParaRPr>
          </a:p>
        </p:txBody>
      </p:sp>
      <p:sp>
        <p:nvSpPr>
          <p:cNvPr id="13" name="Espace réservé du texte 4">
            <a:extLst>
              <a:ext uri="{FF2B5EF4-FFF2-40B4-BE49-F238E27FC236}">
                <a16:creationId xmlns:a16="http://schemas.microsoft.com/office/drawing/2014/main" id="{A3EF27FC-AF5E-85DB-9924-05BB77889686}"/>
              </a:ext>
            </a:extLst>
          </p:cNvPr>
          <p:cNvSpPr txBox="1">
            <a:spLocks/>
          </p:cNvSpPr>
          <p:nvPr/>
        </p:nvSpPr>
        <p:spPr>
          <a:xfrm>
            <a:off x="5832835" y="6804061"/>
            <a:ext cx="6932564" cy="857039"/>
          </a:xfrm>
          <a:prstGeom prst="rect">
            <a:avLst/>
          </a:prstGeom>
        </p:spPr>
        <p:txBody>
          <a:bodyPr/>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b="1" noProof="0">
                <a:solidFill>
                  <a:srgbClr val="333333"/>
                </a:solidFill>
                <a:latin typeface="Arial Narrow" panose="020B0606020202030204" pitchFamily="34" charset="0"/>
              </a:rPr>
              <a:t>Treatment until </a:t>
            </a:r>
          </a:p>
          <a:p>
            <a:r>
              <a:rPr lang="en-US" sz="2400" noProof="0">
                <a:solidFill>
                  <a:srgbClr val="333333"/>
                </a:solidFill>
                <a:latin typeface="Arial Narrow" panose="020B0606020202030204" pitchFamily="34" charset="0"/>
              </a:rPr>
              <a:t>Disease progression per RECIST v1.1 or intolerable toxicity</a:t>
            </a:r>
          </a:p>
        </p:txBody>
      </p:sp>
      <p:sp>
        <p:nvSpPr>
          <p:cNvPr id="14" name="矩形 42">
            <a:extLst>
              <a:ext uri="{FF2B5EF4-FFF2-40B4-BE49-F238E27FC236}">
                <a16:creationId xmlns:a16="http://schemas.microsoft.com/office/drawing/2014/main" id="{066B7BDE-916D-535E-4300-F0340027BBE5}"/>
              </a:ext>
            </a:extLst>
          </p:cNvPr>
          <p:cNvSpPr/>
          <p:nvPr/>
        </p:nvSpPr>
        <p:spPr>
          <a:xfrm>
            <a:off x="7966943" y="2279615"/>
            <a:ext cx="3812433" cy="1296000"/>
          </a:xfrm>
          <a:prstGeom prst="rect">
            <a:avLst/>
          </a:prstGeom>
          <a:solidFill>
            <a:srgbClr val="17AD86"/>
          </a:solidFill>
          <a:ln w="28575">
            <a:solidFill>
              <a:srgbClr val="17AD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uFill>
                  <a:solidFill>
                    <a:srgbClr val="00305D"/>
                  </a:solidFill>
                </a:uFill>
                <a:latin typeface="Arial Narrow" panose="020B0606020202030204" pitchFamily="34" charset="0"/>
              </a:rPr>
              <a:t>Iza-</a:t>
            </a:r>
            <a:r>
              <a:rPr lang="en-US" sz="2400" b="1" err="1">
                <a:solidFill>
                  <a:schemeClr val="bg1"/>
                </a:solidFill>
                <a:uFill>
                  <a:solidFill>
                    <a:srgbClr val="00305D"/>
                  </a:solidFill>
                </a:uFill>
                <a:latin typeface="Arial Narrow" panose="020B0606020202030204" pitchFamily="34" charset="0"/>
              </a:rPr>
              <a:t>bren</a:t>
            </a:r>
            <a:endParaRPr lang="en-US" sz="2400" b="1">
              <a:solidFill>
                <a:schemeClr val="bg1"/>
              </a:solidFill>
              <a:uFill>
                <a:solidFill>
                  <a:srgbClr val="00305D"/>
                </a:solidFill>
              </a:uFill>
              <a:latin typeface="Arial Narrow" panose="020B0606020202030204" pitchFamily="34" charset="0"/>
            </a:endParaRPr>
          </a:p>
          <a:p>
            <a:pPr algn="ctr"/>
            <a:r>
              <a:rPr lang="en-US" sz="2400">
                <a:solidFill>
                  <a:schemeClr val="bg1"/>
                </a:solidFill>
                <a:uFill>
                  <a:solidFill>
                    <a:srgbClr val="00305D"/>
                  </a:solidFill>
                </a:uFill>
                <a:latin typeface="Arial Narrow" panose="020B0606020202030204" pitchFamily="34" charset="0"/>
              </a:rPr>
              <a:t>2.5 mg/kg D1D8 Q3W</a:t>
            </a:r>
            <a:endParaRPr lang="en-US" sz="2400" b="1">
              <a:solidFill>
                <a:schemeClr val="bg1"/>
              </a:solidFill>
              <a:uFill>
                <a:solidFill>
                  <a:srgbClr val="00305D"/>
                </a:solidFill>
              </a:uFill>
              <a:latin typeface="Arial Narrow" panose="020B0606020202030204" pitchFamily="34" charset="0"/>
            </a:endParaRPr>
          </a:p>
        </p:txBody>
      </p:sp>
      <p:sp>
        <p:nvSpPr>
          <p:cNvPr id="15" name="矩形 51">
            <a:extLst>
              <a:ext uri="{FF2B5EF4-FFF2-40B4-BE49-F238E27FC236}">
                <a16:creationId xmlns:a16="http://schemas.microsoft.com/office/drawing/2014/main" id="{824BEE09-B5C8-3B2B-7D6D-DF0E6962A10A}"/>
              </a:ext>
            </a:extLst>
          </p:cNvPr>
          <p:cNvSpPr/>
          <p:nvPr/>
        </p:nvSpPr>
        <p:spPr>
          <a:xfrm>
            <a:off x="7966940" y="3815404"/>
            <a:ext cx="3812436" cy="1296000"/>
          </a:xfrm>
          <a:prstGeom prst="rect">
            <a:avLst/>
          </a:prstGeom>
          <a:solidFill>
            <a:srgbClr val="D39F2A"/>
          </a:solidFill>
          <a:ln w="28575">
            <a:solidFill>
              <a:srgbClr val="D39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uFill>
                  <a:solidFill>
                    <a:srgbClr val="00305D"/>
                  </a:solidFill>
                </a:uFill>
                <a:latin typeface="Arial Narrow" panose="020B0606020202030204" pitchFamily="34" charset="0"/>
              </a:rPr>
              <a:t>PBC</a:t>
            </a:r>
          </a:p>
          <a:p>
            <a:pPr algn="ctr"/>
            <a:r>
              <a:rPr lang="en-US" sz="2400">
                <a:solidFill>
                  <a:schemeClr val="bg1"/>
                </a:solidFill>
                <a:uFill>
                  <a:solidFill>
                    <a:srgbClr val="00305D"/>
                  </a:solidFill>
                </a:uFill>
                <a:latin typeface="Arial Narrow" panose="020B0606020202030204" pitchFamily="34" charset="0"/>
              </a:rPr>
              <a:t>Pemetrexed + Cisplatin/Carboplatin Q3W</a:t>
            </a:r>
          </a:p>
        </p:txBody>
      </p:sp>
      <p:cxnSp>
        <p:nvCxnSpPr>
          <p:cNvPr id="16" name="Straight Connector 15">
            <a:extLst>
              <a:ext uri="{FF2B5EF4-FFF2-40B4-BE49-F238E27FC236}">
                <a16:creationId xmlns:a16="http://schemas.microsoft.com/office/drawing/2014/main" id="{B59A1CD8-3581-236E-E824-B04A96E67D58}"/>
              </a:ext>
            </a:extLst>
          </p:cNvPr>
          <p:cNvCxnSpPr>
            <a:cxnSpLocks/>
            <a:stCxn id="10" idx="6"/>
          </p:cNvCxnSpPr>
          <p:nvPr/>
        </p:nvCxnSpPr>
        <p:spPr>
          <a:xfrm flipV="1">
            <a:off x="6984834" y="3521689"/>
            <a:ext cx="51068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CED0A027-6725-13C1-97E0-554AFE536A0A}"/>
              </a:ext>
            </a:extLst>
          </p:cNvPr>
          <p:cNvCxnSpPr>
            <a:cxnSpLocks/>
          </p:cNvCxnSpPr>
          <p:nvPr/>
        </p:nvCxnSpPr>
        <p:spPr>
          <a:xfrm>
            <a:off x="7495522" y="2821226"/>
            <a:ext cx="0" cy="1674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0312A061-4FC3-64C6-B885-958E53E7D21C}"/>
              </a:ext>
            </a:extLst>
          </p:cNvPr>
          <p:cNvCxnSpPr>
            <a:cxnSpLocks/>
          </p:cNvCxnSpPr>
          <p:nvPr/>
        </p:nvCxnSpPr>
        <p:spPr>
          <a:xfrm>
            <a:off x="7495522" y="2819615"/>
            <a:ext cx="47142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9258615D-8286-1951-7FA6-D646E2DE6F1B}"/>
              </a:ext>
            </a:extLst>
          </p:cNvPr>
          <p:cNvCxnSpPr>
            <a:cxnSpLocks/>
          </p:cNvCxnSpPr>
          <p:nvPr/>
        </p:nvCxnSpPr>
        <p:spPr>
          <a:xfrm flipV="1">
            <a:off x="7495522" y="4463404"/>
            <a:ext cx="471418"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接箭头连接符 65">
            <a:extLst>
              <a:ext uri="{FF2B5EF4-FFF2-40B4-BE49-F238E27FC236}">
                <a16:creationId xmlns:a16="http://schemas.microsoft.com/office/drawing/2014/main" id="{E787850E-3784-15E6-1A22-82203E48A4D3}"/>
              </a:ext>
            </a:extLst>
          </p:cNvPr>
          <p:cNvCxnSpPr>
            <a:cxnSpLocks/>
          </p:cNvCxnSpPr>
          <p:nvPr/>
        </p:nvCxnSpPr>
        <p:spPr>
          <a:xfrm>
            <a:off x="11779376" y="4463404"/>
            <a:ext cx="97934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本框 36">
            <a:extLst>
              <a:ext uri="{FF2B5EF4-FFF2-40B4-BE49-F238E27FC236}">
                <a16:creationId xmlns:a16="http://schemas.microsoft.com/office/drawing/2014/main" id="{CD5ADE6F-4107-7C14-6624-77DF1FDF9508}"/>
              </a:ext>
            </a:extLst>
          </p:cNvPr>
          <p:cNvSpPr txBox="1"/>
          <p:nvPr/>
        </p:nvSpPr>
        <p:spPr>
          <a:xfrm>
            <a:off x="720000" y="7906098"/>
            <a:ext cx="16846869" cy="1015663"/>
          </a:xfrm>
          <a:prstGeom prst="rect">
            <a:avLst/>
          </a:prstGeom>
          <a:noFill/>
        </p:spPr>
        <p:txBody>
          <a:bodyPr wrap="square" rtlCol="0">
            <a:spAutoFit/>
          </a:bodyPr>
          <a:lstStyle/>
          <a:p>
            <a:r>
              <a:rPr lang="en-US">
                <a:latin typeface="Arial Narrow" panose="020B0606020202030204" pitchFamily="34" charset="0"/>
              </a:rPr>
              <a:t>Note: Iza-</a:t>
            </a:r>
            <a:r>
              <a:rPr lang="en-US" err="1">
                <a:latin typeface="Arial Narrow" panose="020B0606020202030204" pitchFamily="34" charset="0"/>
              </a:rPr>
              <a:t>bren</a:t>
            </a:r>
            <a:r>
              <a:rPr lang="en-US">
                <a:latin typeface="Arial Narrow" panose="020B0606020202030204" pitchFamily="34" charset="0"/>
              </a:rPr>
              <a:t> was dosed with 10% compensation per protocol; pemetrexed 500 mg/m</a:t>
            </a:r>
            <a:r>
              <a:rPr lang="en-US" baseline="30000">
                <a:latin typeface="Arial Narrow" panose="020B0606020202030204" pitchFamily="34" charset="0"/>
              </a:rPr>
              <a:t>2</a:t>
            </a:r>
            <a:r>
              <a:rPr lang="en-US">
                <a:latin typeface="Arial Narrow" panose="020B0606020202030204" pitchFamily="34" charset="0"/>
              </a:rPr>
              <a:t> plus cisplatin 75 mg/m</a:t>
            </a:r>
            <a:r>
              <a:rPr lang="en-US" baseline="30000">
                <a:latin typeface="Arial Narrow" panose="020B0606020202030204" pitchFamily="34" charset="0"/>
              </a:rPr>
              <a:t>2</a:t>
            </a:r>
            <a:r>
              <a:rPr lang="en-US">
                <a:latin typeface="Arial Narrow" panose="020B0606020202030204" pitchFamily="34" charset="0"/>
              </a:rPr>
              <a:t> or pemetrexed 500 mg/m</a:t>
            </a:r>
            <a:r>
              <a:rPr lang="en-US" baseline="30000">
                <a:latin typeface="Arial Narrow" panose="020B0606020202030204" pitchFamily="34" charset="0"/>
              </a:rPr>
              <a:t>2</a:t>
            </a:r>
            <a:r>
              <a:rPr lang="en-US">
                <a:latin typeface="Arial Narrow" panose="020B0606020202030204" pitchFamily="34" charset="0"/>
              </a:rPr>
              <a:t> plus carboplatin (AUC 5) Q3W</a:t>
            </a:r>
            <a:r>
              <a:rPr lang="en-US">
                <a:latin typeface="Arial Narrow" panose="020B0606020202030204" pitchFamily="34" charset="0"/>
                <a:ea typeface="Arial" panose="020B0604020202020204" pitchFamily="34" charset="0"/>
              </a:rPr>
              <a:t>.</a:t>
            </a:r>
          </a:p>
          <a:p>
            <a:endParaRPr lang="en-US" sz="1400" b="1">
              <a:latin typeface="Arial Narrow" panose="020B0606020202030204" pitchFamily="34" charset="0"/>
              <a:cs typeface="Arial" panose="020B0604020202020204" pitchFamily="34" charset="0"/>
            </a:endParaRPr>
          </a:p>
          <a:p>
            <a:r>
              <a:rPr lang="en-US" sz="1400" b="1">
                <a:latin typeface="Arial Narrow" panose="020B0606020202030204" pitchFamily="34" charset="0"/>
                <a:cs typeface="Arial" panose="020B0604020202020204" pitchFamily="34" charset="0"/>
              </a:rPr>
              <a:t>ECOG PS</a:t>
            </a:r>
            <a:r>
              <a:rPr lang="en-US" sz="1400">
                <a:latin typeface="Arial Narrow" panose="020B0606020202030204" pitchFamily="34" charset="0"/>
                <a:cs typeface="Arial" panose="020B0604020202020204" pitchFamily="34" charset="0"/>
              </a:rPr>
              <a:t>, Eastern Cooperative Oncology Group performance status; </a:t>
            </a:r>
            <a:r>
              <a:rPr lang="en-US" sz="1400" b="1">
                <a:latin typeface="Arial Narrow" panose="020B0606020202030204" pitchFamily="34" charset="0"/>
                <a:cs typeface="Arial" panose="020B0604020202020204" pitchFamily="34" charset="0"/>
              </a:rPr>
              <a:t>Q3W</a:t>
            </a:r>
            <a:r>
              <a:rPr lang="en-US" sz="1400">
                <a:latin typeface="Arial Narrow" panose="020B0606020202030204" pitchFamily="34" charset="0"/>
                <a:cs typeface="Arial" panose="020B0604020202020204" pitchFamily="34" charset="0"/>
              </a:rPr>
              <a:t>, every 3 weeks; </a:t>
            </a:r>
            <a:r>
              <a:rPr lang="en-US" sz="1400" b="1">
                <a:latin typeface="Arial Narrow" panose="020B0606020202030204" pitchFamily="34" charset="0"/>
                <a:cs typeface="Arial" panose="020B0604020202020204" pitchFamily="34" charset="0"/>
              </a:rPr>
              <a:t>AUC</a:t>
            </a:r>
            <a:r>
              <a:rPr lang="en-US" sz="1400">
                <a:latin typeface="Arial Narrow" panose="020B0606020202030204" pitchFamily="34" charset="0"/>
                <a:cs typeface="Arial" panose="020B0604020202020204" pitchFamily="34" charset="0"/>
              </a:rPr>
              <a:t>, area under the curve; </a:t>
            </a:r>
            <a:r>
              <a:rPr lang="en-US" sz="1400" b="1">
                <a:latin typeface="Arial Narrow" panose="020B0606020202030204" pitchFamily="34" charset="0"/>
              </a:rPr>
              <a:t>CNS,</a:t>
            </a:r>
            <a:r>
              <a:rPr lang="en-US" sz="1400">
                <a:latin typeface="Arial Narrow" panose="020B0606020202030204" pitchFamily="34" charset="0"/>
              </a:rPr>
              <a:t> central nervous system</a:t>
            </a:r>
            <a:endParaRPr lang="en-US" sz="1400">
              <a:latin typeface="Arial Narrow" panose="020B0606020202030204" pitchFamily="34" charset="0"/>
              <a:cs typeface="Arial" panose="020B0604020202020204" pitchFamily="34" charset="0"/>
            </a:endParaRPr>
          </a:p>
          <a:p>
            <a:r>
              <a:rPr lang="en-US" sz="1400" b="1">
                <a:latin typeface="Arial Narrow" panose="020B0606020202030204" pitchFamily="34" charset="0"/>
                <a:cs typeface="Arial" panose="020B0604020202020204" pitchFamily="34" charset="0"/>
              </a:rPr>
              <a:t>PFS</a:t>
            </a:r>
            <a:r>
              <a:rPr lang="en-US" sz="1400">
                <a:latin typeface="Arial Narrow" panose="020B0606020202030204" pitchFamily="34" charset="0"/>
                <a:cs typeface="Arial" panose="020B0604020202020204" pitchFamily="34" charset="0"/>
              </a:rPr>
              <a:t>, progression-free survival; </a:t>
            </a:r>
            <a:r>
              <a:rPr lang="en-US" sz="1400" b="1">
                <a:latin typeface="Arial Narrow" panose="020B0606020202030204" pitchFamily="34" charset="0"/>
                <a:cs typeface="Arial" panose="020B0604020202020204" pitchFamily="34" charset="0"/>
              </a:rPr>
              <a:t>BICR</a:t>
            </a:r>
            <a:r>
              <a:rPr lang="en-US" sz="1400">
                <a:latin typeface="Arial Narrow" panose="020B0606020202030204" pitchFamily="34" charset="0"/>
                <a:cs typeface="Arial" panose="020B0604020202020204" pitchFamily="34" charset="0"/>
              </a:rPr>
              <a:t>, blinded independent central review; </a:t>
            </a:r>
            <a:r>
              <a:rPr lang="en-US" sz="1400" b="1">
                <a:latin typeface="Arial Narrow" panose="020B0606020202030204" pitchFamily="34" charset="0"/>
                <a:cs typeface="Arial" panose="020B0604020202020204" pitchFamily="34" charset="0"/>
              </a:rPr>
              <a:t>OS</a:t>
            </a:r>
            <a:r>
              <a:rPr lang="en-US" sz="1400">
                <a:latin typeface="Arial Narrow" panose="020B0606020202030204" pitchFamily="34" charset="0"/>
                <a:cs typeface="Arial" panose="020B0604020202020204" pitchFamily="34" charset="0"/>
              </a:rPr>
              <a:t>, overall survival; </a:t>
            </a:r>
            <a:r>
              <a:rPr lang="en-US" sz="1400" b="1">
                <a:latin typeface="Arial Narrow" panose="020B0606020202030204" pitchFamily="34" charset="0"/>
                <a:cs typeface="Arial" panose="020B0604020202020204" pitchFamily="34" charset="0"/>
              </a:rPr>
              <a:t>INV</a:t>
            </a:r>
            <a:r>
              <a:rPr lang="en-US" sz="1400">
                <a:latin typeface="Arial Narrow" panose="020B0606020202030204" pitchFamily="34" charset="0"/>
                <a:cs typeface="Arial" panose="020B0604020202020204" pitchFamily="34" charset="0"/>
              </a:rPr>
              <a:t>, investigator assessed; </a:t>
            </a:r>
            <a:r>
              <a:rPr lang="en-US" sz="1400" b="1">
                <a:latin typeface="Arial Narrow" panose="020B0606020202030204" pitchFamily="34" charset="0"/>
                <a:cs typeface="Arial" panose="020B0604020202020204" pitchFamily="34" charset="0"/>
              </a:rPr>
              <a:t>ORR</a:t>
            </a:r>
            <a:r>
              <a:rPr lang="en-US" sz="1400">
                <a:latin typeface="Arial Narrow" panose="020B0606020202030204" pitchFamily="34" charset="0"/>
                <a:cs typeface="Arial" panose="020B0604020202020204" pitchFamily="34" charset="0"/>
              </a:rPr>
              <a:t>, objective response rate (confirmed); </a:t>
            </a:r>
            <a:r>
              <a:rPr lang="en-US" sz="1400" b="1">
                <a:latin typeface="Arial Narrow" panose="020B0606020202030204" pitchFamily="34" charset="0"/>
                <a:cs typeface="Arial" panose="020B0604020202020204" pitchFamily="34" charset="0"/>
              </a:rPr>
              <a:t>DCR</a:t>
            </a:r>
            <a:r>
              <a:rPr lang="en-US" sz="1400">
                <a:latin typeface="Arial Narrow" panose="020B0606020202030204" pitchFamily="34" charset="0"/>
                <a:cs typeface="Arial" panose="020B0604020202020204" pitchFamily="34" charset="0"/>
              </a:rPr>
              <a:t>, disease control rate; </a:t>
            </a:r>
            <a:r>
              <a:rPr lang="en-US" sz="1400" b="1">
                <a:latin typeface="Arial Narrow" panose="020B0606020202030204" pitchFamily="34" charset="0"/>
                <a:cs typeface="Arial" panose="020B0604020202020204" pitchFamily="34" charset="0"/>
              </a:rPr>
              <a:t>DOR</a:t>
            </a:r>
            <a:r>
              <a:rPr lang="en-US" sz="1400">
                <a:latin typeface="Arial Narrow" panose="020B0606020202030204" pitchFamily="34" charset="0"/>
                <a:cs typeface="Arial" panose="020B0604020202020204" pitchFamily="34" charset="0"/>
              </a:rPr>
              <a:t>, duration of response.</a:t>
            </a:r>
          </a:p>
        </p:txBody>
      </p:sp>
      <p:sp>
        <p:nvSpPr>
          <p:cNvPr id="30" name="TextBox 29">
            <a:extLst>
              <a:ext uri="{FF2B5EF4-FFF2-40B4-BE49-F238E27FC236}">
                <a16:creationId xmlns:a16="http://schemas.microsoft.com/office/drawing/2014/main" id="{9C1E236F-72B0-12D2-FBB0-76B7627A070E}"/>
              </a:ext>
            </a:extLst>
          </p:cNvPr>
          <p:cNvSpPr txBox="1"/>
          <p:nvPr/>
        </p:nvSpPr>
        <p:spPr>
          <a:xfrm>
            <a:off x="13053697" y="2435617"/>
            <a:ext cx="4230484" cy="830997"/>
          </a:xfrm>
          <a:prstGeom prst="rect">
            <a:avLst/>
          </a:prstGeom>
          <a:noFill/>
        </p:spPr>
        <p:txBody>
          <a:bodyPr wrap="square">
            <a:spAutoFit/>
          </a:bodyPr>
          <a:lstStyle/>
          <a:p>
            <a:pPr algn="ctr"/>
            <a:r>
              <a:rPr lang="en-US" sz="2400" b="1">
                <a:solidFill>
                  <a:schemeClr val="bg1"/>
                </a:solidFill>
                <a:latin typeface="Arial Narrow" panose="020B0606020202030204" pitchFamily="34" charset="0"/>
              </a:rPr>
              <a:t>Primary endpoint: PFS (BICR)</a:t>
            </a:r>
          </a:p>
          <a:p>
            <a:pPr algn="ctr"/>
            <a:r>
              <a:rPr lang="en-US" sz="2400" b="1">
                <a:solidFill>
                  <a:schemeClr val="bg1"/>
                </a:solidFill>
                <a:latin typeface="Arial Narrow" panose="020B0606020202030204" pitchFamily="34" charset="0"/>
              </a:rPr>
              <a:t>Key secondary endpoint: OS</a:t>
            </a:r>
          </a:p>
        </p:txBody>
      </p:sp>
      <p:sp>
        <p:nvSpPr>
          <p:cNvPr id="44" name="Rectangle 43">
            <a:extLst>
              <a:ext uri="{FF2B5EF4-FFF2-40B4-BE49-F238E27FC236}">
                <a16:creationId xmlns:a16="http://schemas.microsoft.com/office/drawing/2014/main" id="{583F16CB-31B3-385C-8A64-BB2950FB6C98}"/>
              </a:ext>
            </a:extLst>
          </p:cNvPr>
          <p:cNvSpPr/>
          <p:nvPr/>
        </p:nvSpPr>
        <p:spPr>
          <a:xfrm>
            <a:off x="12990580" y="3267822"/>
            <a:ext cx="4356719" cy="16578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24" name="Oval 23">
            <a:extLst>
              <a:ext uri="{FF2B5EF4-FFF2-40B4-BE49-F238E27FC236}">
                <a16:creationId xmlns:a16="http://schemas.microsoft.com/office/drawing/2014/main" id="{934ABA55-38B4-D522-4858-FE940343E711}"/>
              </a:ext>
            </a:extLst>
          </p:cNvPr>
          <p:cNvSpPr/>
          <p:nvPr/>
        </p:nvSpPr>
        <p:spPr>
          <a:xfrm>
            <a:off x="13230229" y="3336290"/>
            <a:ext cx="1540848" cy="1540848"/>
          </a:xfrm>
          <a:prstGeom prst="ellipse">
            <a:avLst/>
          </a:prstGeom>
          <a:solidFill>
            <a:schemeClr val="bg1"/>
          </a:solidFill>
          <a:ln w="28575">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400">
                <a:solidFill>
                  <a:schemeClr val="tx1"/>
                </a:solidFill>
                <a:latin typeface="Arial Narrow" panose="020B0606020202030204" pitchFamily="34" charset="0"/>
              </a:rPr>
              <a:t>H</a:t>
            </a:r>
            <a:r>
              <a:rPr lang="en-US" sz="2400" baseline="-25000">
                <a:solidFill>
                  <a:schemeClr val="tx1"/>
                </a:solidFill>
                <a:latin typeface="Arial Narrow" panose="020B0606020202030204" pitchFamily="34" charset="0"/>
              </a:rPr>
              <a:t>PFS</a:t>
            </a:r>
          </a:p>
          <a:p>
            <a:pPr algn="ctr"/>
            <a:r>
              <a:rPr lang="el-GR" sz="2400">
                <a:solidFill>
                  <a:schemeClr val="tx1"/>
                </a:solidFill>
                <a:latin typeface="Arial Narrow" panose="020B0606020202030204" pitchFamily="34" charset="0"/>
              </a:rPr>
              <a:t>α</a:t>
            </a:r>
            <a:r>
              <a:rPr lang="en-US" sz="2400">
                <a:solidFill>
                  <a:schemeClr val="tx1"/>
                </a:solidFill>
                <a:latin typeface="Arial Narrow" panose="020B0606020202030204" pitchFamily="34" charset="0"/>
              </a:rPr>
              <a:t>=0.025</a:t>
            </a:r>
          </a:p>
        </p:txBody>
      </p:sp>
      <p:sp>
        <p:nvSpPr>
          <p:cNvPr id="25" name="Oval 24">
            <a:extLst>
              <a:ext uri="{FF2B5EF4-FFF2-40B4-BE49-F238E27FC236}">
                <a16:creationId xmlns:a16="http://schemas.microsoft.com/office/drawing/2014/main" id="{0E1C40C3-C2B2-55E0-0FE0-47C6531600AA}"/>
              </a:ext>
            </a:extLst>
          </p:cNvPr>
          <p:cNvSpPr/>
          <p:nvPr/>
        </p:nvSpPr>
        <p:spPr>
          <a:xfrm>
            <a:off x="15523064" y="3336290"/>
            <a:ext cx="1540848" cy="1540848"/>
          </a:xfrm>
          <a:prstGeom prst="ellipse">
            <a:avLst/>
          </a:prstGeom>
          <a:solidFill>
            <a:schemeClr val="bg1"/>
          </a:solidFill>
          <a:ln w="28575">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2400">
                <a:solidFill>
                  <a:schemeClr val="tx1"/>
                </a:solidFill>
                <a:latin typeface="Arial Narrow" panose="020B0606020202030204" pitchFamily="34" charset="0"/>
              </a:rPr>
              <a:t>H</a:t>
            </a:r>
            <a:r>
              <a:rPr lang="en-US" sz="2400" baseline="-25000">
                <a:solidFill>
                  <a:schemeClr val="tx1"/>
                </a:solidFill>
                <a:latin typeface="Arial Narrow" panose="020B0606020202030204" pitchFamily="34" charset="0"/>
              </a:rPr>
              <a:t>OS</a:t>
            </a:r>
          </a:p>
          <a:p>
            <a:pPr algn="ctr"/>
            <a:r>
              <a:rPr lang="el-GR" sz="2400">
                <a:solidFill>
                  <a:schemeClr val="tx1"/>
                </a:solidFill>
                <a:latin typeface="Arial Narrow" panose="020B0606020202030204" pitchFamily="34" charset="0"/>
              </a:rPr>
              <a:t>α</a:t>
            </a:r>
            <a:r>
              <a:rPr lang="en-US" sz="2400">
                <a:solidFill>
                  <a:schemeClr val="tx1"/>
                </a:solidFill>
                <a:latin typeface="Arial Narrow" panose="020B0606020202030204" pitchFamily="34" charset="0"/>
              </a:rPr>
              <a:t>=0</a:t>
            </a:r>
          </a:p>
        </p:txBody>
      </p:sp>
      <p:cxnSp>
        <p:nvCxnSpPr>
          <p:cNvPr id="26" name="Straight Arrow Connector 25">
            <a:extLst>
              <a:ext uri="{FF2B5EF4-FFF2-40B4-BE49-F238E27FC236}">
                <a16:creationId xmlns:a16="http://schemas.microsoft.com/office/drawing/2014/main" id="{07BF945A-9660-E7B2-8443-E6D1A5CB4642}"/>
              </a:ext>
            </a:extLst>
          </p:cNvPr>
          <p:cNvCxnSpPr>
            <a:cxnSpLocks/>
            <a:stCxn id="24" idx="6"/>
            <a:endCxn id="25" idx="2"/>
          </p:cNvCxnSpPr>
          <p:nvPr/>
        </p:nvCxnSpPr>
        <p:spPr>
          <a:xfrm>
            <a:off x="14771077" y="4106714"/>
            <a:ext cx="751987" cy="0"/>
          </a:xfrm>
          <a:prstGeom prst="straightConnector1">
            <a:avLst/>
          </a:prstGeom>
          <a:ln w="28575">
            <a:solidFill>
              <a:srgbClr val="5B8DC3"/>
            </a:solidFill>
            <a:tailEnd type="triangle"/>
          </a:ln>
        </p:spPr>
        <p:style>
          <a:lnRef idx="1">
            <a:schemeClr val="dk1"/>
          </a:lnRef>
          <a:fillRef idx="0">
            <a:schemeClr val="dk1"/>
          </a:fillRef>
          <a:effectRef idx="0">
            <a:schemeClr val="dk1"/>
          </a:effectRef>
          <a:fontRef idx="minor">
            <a:schemeClr val="tx1"/>
          </a:fontRef>
        </p:style>
      </p:cxnSp>
      <p:sp>
        <p:nvSpPr>
          <p:cNvPr id="46" name="Rectangle 45">
            <a:extLst>
              <a:ext uri="{FF2B5EF4-FFF2-40B4-BE49-F238E27FC236}">
                <a16:creationId xmlns:a16="http://schemas.microsoft.com/office/drawing/2014/main" id="{C1972FC1-E7B8-E139-8EC6-48C20B9DCF49}"/>
              </a:ext>
            </a:extLst>
          </p:cNvPr>
          <p:cNvSpPr/>
          <p:nvPr/>
        </p:nvSpPr>
        <p:spPr>
          <a:xfrm>
            <a:off x="12877989" y="5124677"/>
            <a:ext cx="4581901" cy="2517969"/>
          </a:xfrm>
          <a:prstGeom prst="rect">
            <a:avLst/>
          </a:prstGeom>
          <a:solidFill>
            <a:srgbClr val="5B8DC3"/>
          </a:solidFill>
          <a:ln>
            <a:solidFill>
              <a:srgbClr val="5B8D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48" name="TextBox 47">
            <a:extLst>
              <a:ext uri="{FF2B5EF4-FFF2-40B4-BE49-F238E27FC236}">
                <a16:creationId xmlns:a16="http://schemas.microsoft.com/office/drawing/2014/main" id="{53CD7EA8-DA43-4332-63A0-36667D5EE63D}"/>
              </a:ext>
            </a:extLst>
          </p:cNvPr>
          <p:cNvSpPr txBox="1"/>
          <p:nvPr/>
        </p:nvSpPr>
        <p:spPr>
          <a:xfrm>
            <a:off x="12877989" y="5136630"/>
            <a:ext cx="4581900" cy="461665"/>
          </a:xfrm>
          <a:prstGeom prst="rect">
            <a:avLst/>
          </a:prstGeom>
          <a:noFill/>
        </p:spPr>
        <p:txBody>
          <a:bodyPr wrap="square">
            <a:spAutoFit/>
          </a:bodyPr>
          <a:lstStyle/>
          <a:p>
            <a:pPr algn="ctr"/>
            <a:r>
              <a:rPr lang="en-US" altLang="zh-CN" sz="2400" b="1">
                <a:solidFill>
                  <a:schemeClr val="bg1"/>
                </a:solidFill>
                <a:latin typeface="Arial Narrow" panose="020B0606020202030204" pitchFamily="34" charset="0"/>
              </a:rPr>
              <a:t>Other s</a:t>
            </a:r>
            <a:r>
              <a:rPr lang="en-US" sz="2400" b="1">
                <a:solidFill>
                  <a:schemeClr val="bg1"/>
                </a:solidFill>
                <a:latin typeface="Arial Narrow" panose="020B0606020202030204" pitchFamily="34" charset="0"/>
              </a:rPr>
              <a:t>econdary endpoints</a:t>
            </a:r>
            <a:endParaRPr lang="en-US" b="1">
              <a:solidFill>
                <a:schemeClr val="bg1"/>
              </a:solidFill>
              <a:latin typeface="Arial Narrow" panose="020B0606020202030204" pitchFamily="34" charset="0"/>
            </a:endParaRPr>
          </a:p>
        </p:txBody>
      </p:sp>
      <p:sp>
        <p:nvSpPr>
          <p:cNvPr id="50" name="Rectangle 49">
            <a:extLst>
              <a:ext uri="{FF2B5EF4-FFF2-40B4-BE49-F238E27FC236}">
                <a16:creationId xmlns:a16="http://schemas.microsoft.com/office/drawing/2014/main" id="{06D25EE6-651A-7575-5FFC-9A3F08590C21}"/>
              </a:ext>
            </a:extLst>
          </p:cNvPr>
          <p:cNvSpPr/>
          <p:nvPr/>
        </p:nvSpPr>
        <p:spPr>
          <a:xfrm>
            <a:off x="12988746" y="5598295"/>
            <a:ext cx="4358553" cy="19907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lvl="2" indent="-342900">
              <a:buClr>
                <a:srgbClr val="5B8DC3"/>
              </a:buClr>
              <a:buFont typeface="Arial" panose="020B0604020202020204" pitchFamily="34" charset="0"/>
              <a:buChar char="•"/>
            </a:pPr>
            <a:r>
              <a:rPr lang="en-US" sz="2400">
                <a:solidFill>
                  <a:schemeClr val="tx1"/>
                </a:solidFill>
                <a:latin typeface="Arial Narrow" panose="020B0606020202030204" pitchFamily="34" charset="0"/>
              </a:rPr>
              <a:t>PFS (INV)</a:t>
            </a:r>
          </a:p>
          <a:p>
            <a:pPr marL="342900" lvl="2" indent="-342900">
              <a:buClr>
                <a:srgbClr val="5B8DC3"/>
              </a:buClr>
              <a:buFont typeface="Arial" panose="020B0604020202020204" pitchFamily="34" charset="0"/>
              <a:buChar char="•"/>
            </a:pPr>
            <a:r>
              <a:rPr lang="en-US" sz="2400">
                <a:solidFill>
                  <a:schemeClr val="tx1"/>
                </a:solidFill>
                <a:latin typeface="Arial Narrow" panose="020B0606020202030204" pitchFamily="34" charset="0"/>
              </a:rPr>
              <a:t>ORR (BICR &amp; INV) </a:t>
            </a:r>
          </a:p>
          <a:p>
            <a:pPr marL="342900" lvl="2" indent="-342900">
              <a:buClr>
                <a:srgbClr val="5B8DC3"/>
              </a:buClr>
              <a:buFont typeface="Arial" panose="020B0604020202020204" pitchFamily="34" charset="0"/>
              <a:buChar char="•"/>
            </a:pPr>
            <a:r>
              <a:rPr lang="en-US" sz="2400">
                <a:solidFill>
                  <a:schemeClr val="tx1"/>
                </a:solidFill>
                <a:latin typeface="Arial Narrow" panose="020B0606020202030204" pitchFamily="34" charset="0"/>
              </a:rPr>
              <a:t>DCR (BICR &amp; INV)</a:t>
            </a:r>
          </a:p>
          <a:p>
            <a:pPr marL="342900" lvl="2" indent="-342900">
              <a:buClr>
                <a:srgbClr val="5B8DC3"/>
              </a:buClr>
              <a:buFont typeface="Arial" panose="020B0604020202020204" pitchFamily="34" charset="0"/>
              <a:buChar char="•"/>
            </a:pPr>
            <a:r>
              <a:rPr lang="en-US" sz="2400">
                <a:solidFill>
                  <a:schemeClr val="tx1"/>
                </a:solidFill>
                <a:latin typeface="Arial Narrow" panose="020B0606020202030204" pitchFamily="34" charset="0"/>
              </a:rPr>
              <a:t>DOR (BICR &amp; INV)</a:t>
            </a:r>
          </a:p>
          <a:p>
            <a:pPr marL="342900" lvl="2" indent="-342900">
              <a:buClr>
                <a:srgbClr val="5B8DC3"/>
              </a:buClr>
              <a:buFont typeface="Arial" panose="020B0604020202020204" pitchFamily="34" charset="0"/>
              <a:buChar char="•"/>
            </a:pPr>
            <a:r>
              <a:rPr lang="en-US" sz="2400">
                <a:solidFill>
                  <a:schemeClr val="tx1"/>
                </a:solidFill>
                <a:latin typeface="Arial Narrow" panose="020B0606020202030204" pitchFamily="34" charset="0"/>
              </a:rPr>
              <a:t>Safety, PK, Immunogenicity</a:t>
            </a:r>
          </a:p>
        </p:txBody>
      </p:sp>
      <p:sp>
        <p:nvSpPr>
          <p:cNvPr id="2" name="文本框 1">
            <a:extLst>
              <a:ext uri="{FF2B5EF4-FFF2-40B4-BE49-F238E27FC236}">
                <a16:creationId xmlns:a16="http://schemas.microsoft.com/office/drawing/2014/main" id="{F9BEC4AD-482C-AFD2-949C-9198F41213C7}"/>
              </a:ext>
            </a:extLst>
          </p:cNvPr>
          <p:cNvSpPr txBox="1"/>
          <p:nvPr/>
        </p:nvSpPr>
        <p:spPr>
          <a:xfrm>
            <a:off x="737262" y="1596235"/>
            <a:ext cx="16435388" cy="523220"/>
          </a:xfrm>
          <a:prstGeom prst="rect">
            <a:avLst/>
          </a:prstGeom>
          <a:noFill/>
        </p:spPr>
        <p:txBody>
          <a:bodyPr wrap="square" rtlCol="0">
            <a:spAutoFit/>
          </a:bodyPr>
          <a:lstStyle/>
          <a:p>
            <a:r>
              <a:rPr lang="en-US" sz="2800" b="1" noProof="0">
                <a:solidFill>
                  <a:srgbClr val="00305D"/>
                </a:solidFill>
                <a:latin typeface="Arial Narrow" panose="020B0606020202030204" pitchFamily="34" charset="0"/>
              </a:rPr>
              <a:t>PANKU-Lung01 study is an </a:t>
            </a:r>
            <a:r>
              <a:rPr lang="en-US" sz="2800" b="1">
                <a:solidFill>
                  <a:srgbClr val="00305D"/>
                </a:solidFill>
                <a:latin typeface="Arial Narrow" panose="020B0606020202030204" pitchFamily="34" charset="0"/>
              </a:rPr>
              <a:t>open-label, </a:t>
            </a:r>
            <a:r>
              <a:rPr lang="en-US" sz="2800" b="1" noProof="0">
                <a:solidFill>
                  <a:srgbClr val="00305D"/>
                </a:solidFill>
                <a:latin typeface="Arial Narrow" panose="020B0606020202030204" pitchFamily="34" charset="0"/>
              </a:rPr>
              <a:t>multicenter, randomized, phase III study</a:t>
            </a:r>
            <a:endParaRPr lang="en-US" sz="2800" b="1" strike="sngStrike" noProof="0">
              <a:solidFill>
                <a:srgbClr val="00305D"/>
              </a:solidFill>
              <a:latin typeface="Arial Narrow" panose="020B0606020202030204" pitchFamily="34" charset="0"/>
            </a:endParaRPr>
          </a:p>
        </p:txBody>
      </p:sp>
    </p:spTree>
    <p:extLst>
      <p:ext uri="{BB962C8B-B14F-4D97-AF65-F5344CB8AC3E}">
        <p14:creationId xmlns:p14="http://schemas.microsoft.com/office/powerpoint/2010/main" val="1681294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CCB580-0B80-56C5-C38E-33C23EB9EA57}"/>
              </a:ext>
            </a:extLst>
          </p:cNvPr>
          <p:cNvSpPr>
            <a:spLocks noGrp="1"/>
          </p:cNvSpPr>
          <p:nvPr>
            <p:ph type="body" sz="quarter" idx="12"/>
          </p:nvPr>
        </p:nvSpPr>
        <p:spPr/>
        <p:txBody>
          <a:bodyPr/>
          <a:lstStyle/>
          <a:p>
            <a:r>
              <a:rPr lang="en-US"/>
              <a:t>Li Zhang</a:t>
            </a:r>
          </a:p>
        </p:txBody>
      </p:sp>
      <p:sp>
        <p:nvSpPr>
          <p:cNvPr id="5" name="Espace réservé du texte 1">
            <a:extLst>
              <a:ext uri="{FF2B5EF4-FFF2-40B4-BE49-F238E27FC236}">
                <a16:creationId xmlns:a16="http://schemas.microsoft.com/office/drawing/2014/main" id="{F01A5A1B-357F-368E-3BA7-DF20E5E9FF22}"/>
              </a:ext>
            </a:extLst>
          </p:cNvPr>
          <p:cNvSpPr>
            <a:spLocks noGrp="1"/>
          </p:cNvSpPr>
          <p:nvPr>
            <p:ph type="body" sz="quarter" idx="10"/>
          </p:nvPr>
        </p:nvSpPr>
        <p:spPr>
          <a:xfrm>
            <a:off x="720000" y="658800"/>
            <a:ext cx="5562600" cy="1005078"/>
          </a:xfrm>
        </p:spPr>
        <p:txBody>
          <a:bodyPr/>
          <a:lstStyle/>
          <a:p>
            <a:r>
              <a:rPr lang="en-US"/>
              <a:t>Patient Disposition</a:t>
            </a:r>
          </a:p>
        </p:txBody>
      </p:sp>
      <p:sp>
        <p:nvSpPr>
          <p:cNvPr id="3" name="TextBox 2">
            <a:extLst>
              <a:ext uri="{FF2B5EF4-FFF2-40B4-BE49-F238E27FC236}">
                <a16:creationId xmlns:a16="http://schemas.microsoft.com/office/drawing/2014/main" id="{33B52F1C-7446-EB64-E86E-5EAA100094FB}"/>
              </a:ext>
            </a:extLst>
          </p:cNvPr>
          <p:cNvSpPr txBox="1"/>
          <p:nvPr/>
        </p:nvSpPr>
        <p:spPr>
          <a:xfrm>
            <a:off x="1428750" y="8869434"/>
            <a:ext cx="3135979" cy="369332"/>
          </a:xfrm>
          <a:prstGeom prst="rect">
            <a:avLst/>
          </a:prstGeom>
          <a:noFill/>
        </p:spPr>
        <p:txBody>
          <a:bodyPr wrap="square" rtlCol="0">
            <a:spAutoFit/>
          </a:bodyPr>
          <a:lstStyle/>
          <a:p>
            <a:r>
              <a:rPr lang="en-US" b="1" i="1">
                <a:latin typeface="Arial Narrow" panose="020B0606020202030204" pitchFamily="34" charset="0"/>
              </a:rPr>
              <a:t>Data cut off: July 15, 2026</a:t>
            </a:r>
          </a:p>
        </p:txBody>
      </p:sp>
      <p:sp>
        <p:nvSpPr>
          <p:cNvPr id="32" name="Espace réservé du texte 4">
            <a:extLst>
              <a:ext uri="{FF2B5EF4-FFF2-40B4-BE49-F238E27FC236}">
                <a16:creationId xmlns:a16="http://schemas.microsoft.com/office/drawing/2014/main" id="{10E9A213-E772-3911-E623-2E252B7FFF1A}"/>
              </a:ext>
            </a:extLst>
          </p:cNvPr>
          <p:cNvSpPr txBox="1">
            <a:spLocks/>
          </p:cNvSpPr>
          <p:nvPr/>
        </p:nvSpPr>
        <p:spPr>
          <a:xfrm>
            <a:off x="6413411" y="1710795"/>
            <a:ext cx="4071937" cy="540000"/>
          </a:xfrm>
          <a:prstGeom prst="rect">
            <a:avLst/>
          </a:prstGeom>
          <a:solidFill>
            <a:srgbClr val="5B8DC3"/>
          </a:solidFill>
          <a:ln w="28575">
            <a:solidFill>
              <a:srgbClr val="5B8DC3"/>
            </a:solidFill>
          </a:ln>
        </p:spPr>
        <p:txBody>
          <a:bodyPr anchor="ctr" anchorCtr="0"/>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000" b="1">
                <a:solidFill>
                  <a:schemeClr val="bg1"/>
                </a:solidFill>
                <a:latin typeface="Arial Narrow" panose="020B0606020202030204" pitchFamily="34" charset="0"/>
              </a:rPr>
              <a:t>654 Patients screened</a:t>
            </a:r>
          </a:p>
        </p:txBody>
      </p:sp>
      <p:cxnSp>
        <p:nvCxnSpPr>
          <p:cNvPr id="34" name="直接箭头连接符 7">
            <a:extLst>
              <a:ext uri="{FF2B5EF4-FFF2-40B4-BE49-F238E27FC236}">
                <a16:creationId xmlns:a16="http://schemas.microsoft.com/office/drawing/2014/main" id="{C5B274EC-BB95-0C5D-4070-CB8CD4FECBF0}"/>
              </a:ext>
            </a:extLst>
          </p:cNvPr>
          <p:cNvCxnSpPr>
            <a:cxnSpLocks/>
          </p:cNvCxnSpPr>
          <p:nvPr/>
        </p:nvCxnSpPr>
        <p:spPr>
          <a:xfrm>
            <a:off x="8449379" y="2250794"/>
            <a:ext cx="0" cy="504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10">
            <a:extLst>
              <a:ext uri="{FF2B5EF4-FFF2-40B4-BE49-F238E27FC236}">
                <a16:creationId xmlns:a16="http://schemas.microsoft.com/office/drawing/2014/main" id="{C5DF0037-355A-AC26-DC55-63DA2B38C149}"/>
              </a:ext>
            </a:extLst>
          </p:cNvPr>
          <p:cNvCxnSpPr>
            <a:cxnSpLocks/>
          </p:cNvCxnSpPr>
          <p:nvPr/>
        </p:nvCxnSpPr>
        <p:spPr>
          <a:xfrm>
            <a:off x="8449379" y="2463397"/>
            <a:ext cx="246698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Espace réservé du texte 4">
            <a:extLst>
              <a:ext uri="{FF2B5EF4-FFF2-40B4-BE49-F238E27FC236}">
                <a16:creationId xmlns:a16="http://schemas.microsoft.com/office/drawing/2014/main" id="{8AD1AF1A-8D47-77FA-4F85-9703A674138B}"/>
              </a:ext>
            </a:extLst>
          </p:cNvPr>
          <p:cNvSpPr txBox="1">
            <a:spLocks/>
          </p:cNvSpPr>
          <p:nvPr/>
        </p:nvSpPr>
        <p:spPr>
          <a:xfrm>
            <a:off x="10942552" y="1716321"/>
            <a:ext cx="5530286" cy="1571625"/>
          </a:xfrm>
          <a:prstGeom prst="rect">
            <a:avLst/>
          </a:prstGeom>
          <a:solidFill>
            <a:schemeClr val="bg1"/>
          </a:solidFill>
          <a:ln>
            <a:solidFill>
              <a:schemeClr val="accent3"/>
            </a:solidFill>
          </a:ln>
        </p:spPr>
        <p:style>
          <a:lnRef idx="2">
            <a:schemeClr val="accent5"/>
          </a:lnRef>
          <a:fillRef idx="1">
            <a:schemeClr val="lt1"/>
          </a:fillRef>
          <a:effectRef idx="0">
            <a:schemeClr val="accent5"/>
          </a:effectRef>
          <a:fontRef idx="minor">
            <a:schemeClr val="dk1"/>
          </a:fontRef>
        </p:style>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2000">
                <a:solidFill>
                  <a:srgbClr val="333333"/>
                </a:solidFill>
              </a:rPr>
              <a:t>222 Screen failure</a:t>
            </a:r>
            <a:endParaRPr lang="en-US" sz="2000" noProof="0">
              <a:solidFill>
                <a:srgbClr val="333333"/>
              </a:solidFill>
            </a:endParaRPr>
          </a:p>
          <a:p>
            <a:pPr marL="342900" indent="-342900">
              <a:spcBef>
                <a:spcPts val="0"/>
              </a:spcBef>
              <a:buFont typeface="Arial" panose="020B0604020202020204" pitchFamily="34" charset="0"/>
              <a:buChar char="•"/>
            </a:pPr>
            <a:r>
              <a:rPr lang="en-US" sz="2000" noProof="0">
                <a:solidFill>
                  <a:srgbClr val="333333"/>
                </a:solidFill>
              </a:rPr>
              <a:t>212 Did not meet inclusion or met exclusion criteria</a:t>
            </a:r>
          </a:p>
          <a:p>
            <a:pPr marL="342900" indent="-342900">
              <a:spcBef>
                <a:spcPts val="0"/>
              </a:spcBef>
              <a:buFont typeface="Arial" panose="020B0604020202020204" pitchFamily="34" charset="0"/>
              <a:buChar char="•"/>
            </a:pPr>
            <a:r>
              <a:rPr lang="en-US" sz="2000" noProof="0">
                <a:solidFill>
                  <a:srgbClr val="333333"/>
                </a:solidFill>
              </a:rPr>
              <a:t>5 </a:t>
            </a:r>
            <a:r>
              <a:rPr lang="en-US" sz="2000">
                <a:solidFill>
                  <a:srgbClr val="333333"/>
                </a:solidFill>
              </a:rPr>
              <a:t>Patients withdr</a:t>
            </a:r>
            <a:r>
              <a:rPr lang="en-US" altLang="zh-CN" sz="2000">
                <a:solidFill>
                  <a:srgbClr val="333333"/>
                </a:solidFill>
              </a:rPr>
              <a:t>e</a:t>
            </a:r>
            <a:r>
              <a:rPr lang="en-US" sz="2000">
                <a:solidFill>
                  <a:srgbClr val="333333"/>
                </a:solidFill>
              </a:rPr>
              <a:t>w informed consent</a:t>
            </a:r>
            <a:endParaRPr lang="en-US" sz="2000" noProof="0">
              <a:solidFill>
                <a:srgbClr val="333333"/>
              </a:solidFill>
            </a:endParaRPr>
          </a:p>
          <a:p>
            <a:pPr marL="342900" indent="-342900">
              <a:spcBef>
                <a:spcPts val="0"/>
              </a:spcBef>
              <a:buFont typeface="Arial" panose="020B0604020202020204" pitchFamily="34" charset="0"/>
              <a:buChar char="•"/>
            </a:pPr>
            <a:r>
              <a:rPr lang="en-US" sz="2000" noProof="0">
                <a:solidFill>
                  <a:srgbClr val="333333"/>
                </a:solidFill>
              </a:rPr>
              <a:t>5 </a:t>
            </a:r>
            <a:r>
              <a:rPr lang="en-US" sz="2000">
                <a:solidFill>
                  <a:srgbClr val="333333"/>
                </a:solidFill>
              </a:rPr>
              <a:t>Patients due to other reasons</a:t>
            </a:r>
            <a:endParaRPr lang="en-US" sz="2000" noProof="0">
              <a:solidFill>
                <a:srgbClr val="333333"/>
              </a:solidFill>
            </a:endParaRPr>
          </a:p>
        </p:txBody>
      </p:sp>
      <p:sp>
        <p:nvSpPr>
          <p:cNvPr id="37" name="Espace réservé du texte 4">
            <a:extLst>
              <a:ext uri="{FF2B5EF4-FFF2-40B4-BE49-F238E27FC236}">
                <a16:creationId xmlns:a16="http://schemas.microsoft.com/office/drawing/2014/main" id="{09818DCF-6329-BD45-0308-D1640173E54C}"/>
              </a:ext>
            </a:extLst>
          </p:cNvPr>
          <p:cNvSpPr txBox="1">
            <a:spLocks/>
          </p:cNvSpPr>
          <p:nvPr/>
        </p:nvSpPr>
        <p:spPr>
          <a:xfrm>
            <a:off x="6413411" y="2766364"/>
            <a:ext cx="4071937" cy="540000"/>
          </a:xfrm>
          <a:prstGeom prst="rect">
            <a:avLst/>
          </a:prstGeom>
          <a:solidFill>
            <a:srgbClr val="5B8DC3"/>
          </a:solidFill>
          <a:ln w="28575">
            <a:solidFill>
              <a:srgbClr val="5B8DC3"/>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a:solidFill>
                  <a:schemeClr val="bg1"/>
                </a:solidFill>
              </a:rPr>
              <a:t>432 Patients</a:t>
            </a:r>
            <a:r>
              <a:rPr lang="en-US" sz="2000" b="1" noProof="0">
                <a:solidFill>
                  <a:schemeClr val="bg1"/>
                </a:solidFill>
              </a:rPr>
              <a:t> randomized</a:t>
            </a:r>
          </a:p>
        </p:txBody>
      </p:sp>
      <p:cxnSp>
        <p:nvCxnSpPr>
          <p:cNvPr id="38" name="直接连接符 15">
            <a:extLst>
              <a:ext uri="{FF2B5EF4-FFF2-40B4-BE49-F238E27FC236}">
                <a16:creationId xmlns:a16="http://schemas.microsoft.com/office/drawing/2014/main" id="{A9155878-60C4-DAE6-8454-78389E97A019}"/>
              </a:ext>
            </a:extLst>
          </p:cNvPr>
          <p:cNvCxnSpPr>
            <a:cxnSpLocks/>
          </p:cNvCxnSpPr>
          <p:nvPr/>
        </p:nvCxnSpPr>
        <p:spPr>
          <a:xfrm flipH="1">
            <a:off x="8449379" y="3292716"/>
            <a:ext cx="1" cy="324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18">
            <a:extLst>
              <a:ext uri="{FF2B5EF4-FFF2-40B4-BE49-F238E27FC236}">
                <a16:creationId xmlns:a16="http://schemas.microsoft.com/office/drawing/2014/main" id="{BA9DE362-F37E-6C01-CC2A-5E239A06142B}"/>
              </a:ext>
            </a:extLst>
          </p:cNvPr>
          <p:cNvCxnSpPr>
            <a:cxnSpLocks/>
          </p:cNvCxnSpPr>
          <p:nvPr/>
        </p:nvCxnSpPr>
        <p:spPr>
          <a:xfrm flipH="1">
            <a:off x="6909340" y="3619292"/>
            <a:ext cx="339403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箭头连接符 22">
            <a:extLst>
              <a:ext uri="{FF2B5EF4-FFF2-40B4-BE49-F238E27FC236}">
                <a16:creationId xmlns:a16="http://schemas.microsoft.com/office/drawing/2014/main" id="{06DF4993-5904-228F-2882-8062902BFD7D}"/>
              </a:ext>
            </a:extLst>
          </p:cNvPr>
          <p:cNvCxnSpPr>
            <a:cxnSpLocks/>
          </p:cNvCxnSpPr>
          <p:nvPr/>
        </p:nvCxnSpPr>
        <p:spPr>
          <a:xfrm>
            <a:off x="6912526" y="3619292"/>
            <a:ext cx="0" cy="25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25">
            <a:extLst>
              <a:ext uri="{FF2B5EF4-FFF2-40B4-BE49-F238E27FC236}">
                <a16:creationId xmlns:a16="http://schemas.microsoft.com/office/drawing/2014/main" id="{C3F7C446-E56E-0AC6-FC16-D1C44F139EA9}"/>
              </a:ext>
            </a:extLst>
          </p:cNvPr>
          <p:cNvCxnSpPr>
            <a:cxnSpLocks/>
          </p:cNvCxnSpPr>
          <p:nvPr/>
        </p:nvCxnSpPr>
        <p:spPr>
          <a:xfrm>
            <a:off x="10300242" y="3619292"/>
            <a:ext cx="0" cy="25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Espace réservé du texte 4">
            <a:extLst>
              <a:ext uri="{FF2B5EF4-FFF2-40B4-BE49-F238E27FC236}">
                <a16:creationId xmlns:a16="http://schemas.microsoft.com/office/drawing/2014/main" id="{12D7EA66-8495-798E-A07A-125BA529F086}"/>
              </a:ext>
            </a:extLst>
          </p:cNvPr>
          <p:cNvSpPr txBox="1">
            <a:spLocks/>
          </p:cNvSpPr>
          <p:nvPr/>
        </p:nvSpPr>
        <p:spPr>
          <a:xfrm>
            <a:off x="5527344" y="3871290"/>
            <a:ext cx="2923200" cy="763200"/>
          </a:xfrm>
          <a:prstGeom prst="rect">
            <a:avLst/>
          </a:prstGeom>
          <a:solidFill>
            <a:srgbClr val="17AD86"/>
          </a:solid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a:solidFill>
                  <a:schemeClr val="bg1"/>
                </a:solidFill>
              </a:rPr>
              <a:t>217 Assigned to </a:t>
            </a:r>
          </a:p>
          <a:p>
            <a:pPr algn="ctr"/>
            <a:r>
              <a:rPr lang="en-US" sz="2000" b="1" err="1">
                <a:solidFill>
                  <a:schemeClr val="bg1"/>
                </a:solidFill>
              </a:rPr>
              <a:t>iza-bren</a:t>
            </a:r>
            <a:r>
              <a:rPr lang="en-US" sz="2000" b="1">
                <a:solidFill>
                  <a:schemeClr val="bg1"/>
                </a:solidFill>
              </a:rPr>
              <a:t> arm (ITT)</a:t>
            </a:r>
            <a:r>
              <a:rPr lang="en-US" sz="2000" b="1" noProof="0">
                <a:solidFill>
                  <a:schemeClr val="bg1"/>
                </a:solidFill>
              </a:rPr>
              <a:t> </a:t>
            </a:r>
          </a:p>
        </p:txBody>
      </p:sp>
      <p:sp>
        <p:nvSpPr>
          <p:cNvPr id="43" name="Espace réservé du texte 4">
            <a:extLst>
              <a:ext uri="{FF2B5EF4-FFF2-40B4-BE49-F238E27FC236}">
                <a16:creationId xmlns:a16="http://schemas.microsoft.com/office/drawing/2014/main" id="{3B0F62FB-97FB-F173-63FE-4C864FF4DD0B}"/>
              </a:ext>
            </a:extLst>
          </p:cNvPr>
          <p:cNvSpPr txBox="1">
            <a:spLocks/>
          </p:cNvSpPr>
          <p:nvPr/>
        </p:nvSpPr>
        <p:spPr>
          <a:xfrm>
            <a:off x="8635687" y="3871290"/>
            <a:ext cx="2923200" cy="763200"/>
          </a:xfrm>
          <a:prstGeom prst="rect">
            <a:avLst/>
          </a:prstGeom>
          <a:solidFill>
            <a:srgbClr val="D39F2A"/>
          </a:solid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a:solidFill>
                  <a:schemeClr val="bg1"/>
                </a:solidFill>
              </a:rPr>
              <a:t>215 Assigned </a:t>
            </a:r>
            <a:r>
              <a:rPr lang="en-US" sz="2000" b="1" noProof="0">
                <a:solidFill>
                  <a:schemeClr val="bg1"/>
                </a:solidFill>
              </a:rPr>
              <a:t>to comparator arm (ITT) </a:t>
            </a:r>
          </a:p>
        </p:txBody>
      </p:sp>
      <p:cxnSp>
        <p:nvCxnSpPr>
          <p:cNvPr id="44" name="直接箭头连接符 28">
            <a:extLst>
              <a:ext uri="{FF2B5EF4-FFF2-40B4-BE49-F238E27FC236}">
                <a16:creationId xmlns:a16="http://schemas.microsoft.com/office/drawing/2014/main" id="{735292C5-4B7B-E9CF-4755-A0E378B13114}"/>
              </a:ext>
            </a:extLst>
          </p:cNvPr>
          <p:cNvCxnSpPr>
            <a:cxnSpLocks/>
            <a:stCxn id="42" idx="2"/>
            <a:endCxn id="49" idx="0"/>
          </p:cNvCxnSpPr>
          <p:nvPr/>
        </p:nvCxnSpPr>
        <p:spPr>
          <a:xfrm>
            <a:off x="6988944" y="4634490"/>
            <a:ext cx="0" cy="5289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29">
            <a:extLst>
              <a:ext uri="{FF2B5EF4-FFF2-40B4-BE49-F238E27FC236}">
                <a16:creationId xmlns:a16="http://schemas.microsoft.com/office/drawing/2014/main" id="{40126CC3-F34C-45A1-E714-A7DBA32DAD80}"/>
              </a:ext>
            </a:extLst>
          </p:cNvPr>
          <p:cNvCxnSpPr>
            <a:cxnSpLocks/>
            <a:stCxn id="43" idx="2"/>
            <a:endCxn id="50" idx="0"/>
          </p:cNvCxnSpPr>
          <p:nvPr/>
        </p:nvCxnSpPr>
        <p:spPr>
          <a:xfrm>
            <a:off x="10097287" y="4634490"/>
            <a:ext cx="0" cy="5289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30">
            <a:extLst>
              <a:ext uri="{FF2B5EF4-FFF2-40B4-BE49-F238E27FC236}">
                <a16:creationId xmlns:a16="http://schemas.microsoft.com/office/drawing/2014/main" id="{686BF49A-1D01-1D91-2F75-2160F5894979}"/>
              </a:ext>
            </a:extLst>
          </p:cNvPr>
          <p:cNvCxnSpPr>
            <a:cxnSpLocks/>
          </p:cNvCxnSpPr>
          <p:nvPr/>
        </p:nvCxnSpPr>
        <p:spPr>
          <a:xfrm flipH="1">
            <a:off x="5342200" y="4869775"/>
            <a:ext cx="164674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Espace réservé du texte 4">
            <a:extLst>
              <a:ext uri="{FF2B5EF4-FFF2-40B4-BE49-F238E27FC236}">
                <a16:creationId xmlns:a16="http://schemas.microsoft.com/office/drawing/2014/main" id="{AA966AB8-D87E-3475-4175-D2AB8A6D2637}"/>
              </a:ext>
            </a:extLst>
          </p:cNvPr>
          <p:cNvSpPr txBox="1">
            <a:spLocks/>
          </p:cNvSpPr>
          <p:nvPr/>
        </p:nvSpPr>
        <p:spPr>
          <a:xfrm>
            <a:off x="1260765" y="4599775"/>
            <a:ext cx="4081436" cy="540000"/>
          </a:xfrm>
          <a:prstGeom prst="rect">
            <a:avLst/>
          </a:prstGeom>
          <a:no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tx1"/>
                </a:solidFill>
              </a:rPr>
              <a:t>1 Not treated</a:t>
            </a:r>
          </a:p>
        </p:txBody>
      </p:sp>
      <p:sp>
        <p:nvSpPr>
          <p:cNvPr id="48" name="Espace réservé du texte 4">
            <a:extLst>
              <a:ext uri="{FF2B5EF4-FFF2-40B4-BE49-F238E27FC236}">
                <a16:creationId xmlns:a16="http://schemas.microsoft.com/office/drawing/2014/main" id="{9E30DA0E-31B5-558C-AB0F-D7DAB9B61635}"/>
              </a:ext>
            </a:extLst>
          </p:cNvPr>
          <p:cNvSpPr txBox="1">
            <a:spLocks/>
          </p:cNvSpPr>
          <p:nvPr/>
        </p:nvSpPr>
        <p:spPr>
          <a:xfrm>
            <a:off x="11744031" y="4599775"/>
            <a:ext cx="4728808" cy="550786"/>
          </a:xfrm>
          <a:prstGeom prst="rect">
            <a:avLst/>
          </a:prstGeom>
          <a:no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tx1"/>
                </a:solidFill>
              </a:rPr>
              <a:t>9 Not treated</a:t>
            </a:r>
          </a:p>
        </p:txBody>
      </p:sp>
      <p:sp>
        <p:nvSpPr>
          <p:cNvPr id="49" name="Espace réservé du texte 4">
            <a:extLst>
              <a:ext uri="{FF2B5EF4-FFF2-40B4-BE49-F238E27FC236}">
                <a16:creationId xmlns:a16="http://schemas.microsoft.com/office/drawing/2014/main" id="{44C801F8-1034-7C33-41CE-5A8DE5A708EE}"/>
              </a:ext>
            </a:extLst>
          </p:cNvPr>
          <p:cNvSpPr txBox="1">
            <a:spLocks/>
          </p:cNvSpPr>
          <p:nvPr/>
        </p:nvSpPr>
        <p:spPr>
          <a:xfrm>
            <a:off x="5527344" y="5163394"/>
            <a:ext cx="2923200" cy="763200"/>
          </a:xfrm>
          <a:prstGeom prst="rect">
            <a:avLst/>
          </a:prstGeom>
          <a:solidFill>
            <a:srgbClr val="17AD86"/>
          </a:solid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bg1"/>
                </a:solidFill>
              </a:rPr>
              <a:t>216 Treated with </a:t>
            </a:r>
          </a:p>
          <a:p>
            <a:pPr algn="ctr"/>
            <a:r>
              <a:rPr lang="en-US" sz="2000" b="1" noProof="0" err="1">
                <a:solidFill>
                  <a:schemeClr val="bg1"/>
                </a:solidFill>
              </a:rPr>
              <a:t>iza-bren</a:t>
            </a:r>
            <a:r>
              <a:rPr lang="en-US" sz="2000" b="1" noProof="0">
                <a:solidFill>
                  <a:schemeClr val="bg1"/>
                </a:solidFill>
              </a:rPr>
              <a:t> (</a:t>
            </a:r>
            <a:r>
              <a:rPr lang="en-US" sz="2000" b="1" noProof="0" err="1">
                <a:solidFill>
                  <a:schemeClr val="bg1"/>
                </a:solidFill>
              </a:rPr>
              <a:t>mITT</a:t>
            </a:r>
            <a:r>
              <a:rPr lang="en-US" sz="2000" b="1" noProof="0">
                <a:solidFill>
                  <a:schemeClr val="bg1"/>
                </a:solidFill>
              </a:rPr>
              <a:t>)</a:t>
            </a:r>
          </a:p>
        </p:txBody>
      </p:sp>
      <p:sp>
        <p:nvSpPr>
          <p:cNvPr id="50" name="Espace réservé du texte 4">
            <a:extLst>
              <a:ext uri="{FF2B5EF4-FFF2-40B4-BE49-F238E27FC236}">
                <a16:creationId xmlns:a16="http://schemas.microsoft.com/office/drawing/2014/main" id="{711B8839-16B1-A657-2D73-CDA4CE62A269}"/>
              </a:ext>
            </a:extLst>
          </p:cNvPr>
          <p:cNvSpPr txBox="1">
            <a:spLocks/>
          </p:cNvSpPr>
          <p:nvPr/>
        </p:nvSpPr>
        <p:spPr>
          <a:xfrm>
            <a:off x="8635687" y="5163394"/>
            <a:ext cx="2923200" cy="763200"/>
          </a:xfrm>
          <a:prstGeom prst="rect">
            <a:avLst/>
          </a:prstGeom>
          <a:solidFill>
            <a:srgbClr val="D39F2A"/>
          </a:solid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bg1"/>
                </a:solidFill>
              </a:rPr>
              <a:t>206 Treated with </a:t>
            </a:r>
          </a:p>
          <a:p>
            <a:pPr algn="ctr"/>
            <a:r>
              <a:rPr lang="en-US" sz="2000" b="1" noProof="0">
                <a:solidFill>
                  <a:schemeClr val="bg1"/>
                </a:solidFill>
              </a:rPr>
              <a:t>PBC (</a:t>
            </a:r>
            <a:r>
              <a:rPr lang="en-US" sz="2000" b="1" noProof="0" err="1">
                <a:solidFill>
                  <a:schemeClr val="bg1"/>
                </a:solidFill>
              </a:rPr>
              <a:t>mITT</a:t>
            </a:r>
            <a:r>
              <a:rPr lang="en-US" sz="2000" b="1" noProof="0">
                <a:solidFill>
                  <a:schemeClr val="bg1"/>
                </a:solidFill>
              </a:rPr>
              <a:t>)</a:t>
            </a:r>
          </a:p>
        </p:txBody>
      </p:sp>
      <p:cxnSp>
        <p:nvCxnSpPr>
          <p:cNvPr id="51" name="直接箭头连接符 40">
            <a:extLst>
              <a:ext uri="{FF2B5EF4-FFF2-40B4-BE49-F238E27FC236}">
                <a16:creationId xmlns:a16="http://schemas.microsoft.com/office/drawing/2014/main" id="{C266C7DE-86D8-C5CD-A473-1C76ECEAF8F4}"/>
              </a:ext>
            </a:extLst>
          </p:cNvPr>
          <p:cNvCxnSpPr>
            <a:cxnSpLocks/>
            <a:stCxn id="49" idx="2"/>
            <a:endCxn id="57" idx="0"/>
          </p:cNvCxnSpPr>
          <p:nvPr/>
        </p:nvCxnSpPr>
        <p:spPr>
          <a:xfrm>
            <a:off x="6988944" y="5926594"/>
            <a:ext cx="0" cy="171900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46">
            <a:extLst>
              <a:ext uri="{FF2B5EF4-FFF2-40B4-BE49-F238E27FC236}">
                <a16:creationId xmlns:a16="http://schemas.microsoft.com/office/drawing/2014/main" id="{8C6BF126-681B-F986-468F-42FCE7F0907C}"/>
              </a:ext>
            </a:extLst>
          </p:cNvPr>
          <p:cNvCxnSpPr>
            <a:cxnSpLocks/>
          </p:cNvCxnSpPr>
          <p:nvPr/>
        </p:nvCxnSpPr>
        <p:spPr>
          <a:xfrm>
            <a:off x="10112190" y="4869775"/>
            <a:ext cx="163184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Espace réservé du texte 4">
            <a:extLst>
              <a:ext uri="{FF2B5EF4-FFF2-40B4-BE49-F238E27FC236}">
                <a16:creationId xmlns:a16="http://schemas.microsoft.com/office/drawing/2014/main" id="{0F7A74D5-793C-4DC7-7007-C172FF3C51B4}"/>
              </a:ext>
            </a:extLst>
          </p:cNvPr>
          <p:cNvSpPr txBox="1">
            <a:spLocks/>
          </p:cNvSpPr>
          <p:nvPr/>
        </p:nvSpPr>
        <p:spPr>
          <a:xfrm>
            <a:off x="1260763" y="5317973"/>
            <a:ext cx="4081436" cy="3088800"/>
          </a:xfrm>
          <a:prstGeom prst="rect">
            <a:avLst/>
          </a:prstGeom>
          <a:no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spcAft>
                <a:spcPts val="1200"/>
              </a:spcAft>
            </a:pPr>
            <a:r>
              <a:rPr lang="en-US" sz="2000" b="1" noProof="0">
                <a:solidFill>
                  <a:schemeClr val="tx1"/>
                </a:solidFill>
              </a:rPr>
              <a:t>155 End of treatment </a:t>
            </a:r>
          </a:p>
          <a:p>
            <a:pPr marL="342900" indent="-342900">
              <a:spcBef>
                <a:spcPts val="0"/>
              </a:spcBef>
              <a:buClr>
                <a:srgbClr val="17AD86"/>
              </a:buClr>
              <a:buFont typeface="Arial" panose="020B0604020202020204" pitchFamily="34" charset="0"/>
              <a:buChar char="•"/>
            </a:pPr>
            <a:r>
              <a:rPr lang="en-US" sz="2000" noProof="0">
                <a:solidFill>
                  <a:schemeClr val="tx1"/>
                </a:solidFill>
              </a:rPr>
              <a:t>103 Progressive disease </a:t>
            </a:r>
          </a:p>
          <a:p>
            <a:pPr marL="342900" indent="-342900">
              <a:spcBef>
                <a:spcPts val="0"/>
              </a:spcBef>
              <a:buClr>
                <a:srgbClr val="17AD86"/>
              </a:buClr>
              <a:buFont typeface="Arial" panose="020B0604020202020204" pitchFamily="34" charset="0"/>
              <a:buChar char="•"/>
            </a:pPr>
            <a:r>
              <a:rPr lang="en-US" sz="2000" noProof="0">
                <a:solidFill>
                  <a:schemeClr val="tx1"/>
                </a:solidFill>
              </a:rPr>
              <a:t>23 Voluntarily withdrawal</a:t>
            </a:r>
          </a:p>
          <a:p>
            <a:pPr marL="342900" indent="-342900">
              <a:spcBef>
                <a:spcPts val="0"/>
              </a:spcBef>
              <a:buClr>
                <a:srgbClr val="17AD86"/>
              </a:buClr>
              <a:buFont typeface="Arial" panose="020B0604020202020204" pitchFamily="34" charset="0"/>
              <a:buChar char="•"/>
            </a:pPr>
            <a:r>
              <a:rPr lang="en-US" sz="2000">
                <a:solidFill>
                  <a:schemeClr val="tx1"/>
                </a:solidFill>
              </a:rPr>
              <a:t>10 Adverse events</a:t>
            </a:r>
          </a:p>
          <a:p>
            <a:pPr marL="342900" indent="-342900">
              <a:spcBef>
                <a:spcPts val="0"/>
              </a:spcBef>
              <a:buClr>
                <a:srgbClr val="17AD86"/>
              </a:buClr>
              <a:buFont typeface="Arial" panose="020B0604020202020204" pitchFamily="34" charset="0"/>
              <a:buChar char="•"/>
            </a:pPr>
            <a:r>
              <a:rPr lang="en-US" sz="2000" noProof="0">
                <a:solidFill>
                  <a:schemeClr val="tx1"/>
                </a:solidFill>
              </a:rPr>
              <a:t>7 Treatment delayed for &gt;</a:t>
            </a:r>
            <a:r>
              <a:rPr lang="en-US" sz="2000">
                <a:solidFill>
                  <a:schemeClr val="tx1"/>
                </a:solidFill>
              </a:rPr>
              <a:t> </a:t>
            </a:r>
            <a:r>
              <a:rPr lang="en-US" sz="2000" noProof="0">
                <a:solidFill>
                  <a:schemeClr val="tx1"/>
                </a:solidFill>
              </a:rPr>
              <a:t>28 days</a:t>
            </a:r>
          </a:p>
          <a:p>
            <a:pPr marL="342900" indent="-342900">
              <a:spcBef>
                <a:spcPts val="0"/>
              </a:spcBef>
              <a:buClr>
                <a:srgbClr val="17AD86"/>
              </a:buClr>
              <a:buFont typeface="Arial" panose="020B0604020202020204" pitchFamily="34" charset="0"/>
              <a:buChar char="•"/>
            </a:pPr>
            <a:r>
              <a:rPr lang="en-US" sz="2000">
                <a:solidFill>
                  <a:schemeClr val="tx1"/>
                </a:solidFill>
              </a:rPr>
              <a:t>7 Investigator’s decision</a:t>
            </a:r>
          </a:p>
          <a:p>
            <a:pPr marL="342900" indent="-342900">
              <a:spcBef>
                <a:spcPts val="0"/>
              </a:spcBef>
              <a:buClr>
                <a:srgbClr val="17AD86"/>
              </a:buClr>
              <a:buFont typeface="Arial" panose="020B0604020202020204" pitchFamily="34" charset="0"/>
              <a:buChar char="•"/>
            </a:pPr>
            <a:r>
              <a:rPr lang="en-US" sz="2000" noProof="0">
                <a:solidFill>
                  <a:schemeClr val="tx1"/>
                </a:solidFill>
              </a:rPr>
              <a:t>1 Death</a:t>
            </a:r>
          </a:p>
          <a:p>
            <a:pPr marL="342900" indent="-342900">
              <a:spcBef>
                <a:spcPts val="0"/>
              </a:spcBef>
              <a:buClr>
                <a:srgbClr val="17AD86"/>
              </a:buClr>
              <a:buFont typeface="Arial" panose="020B0604020202020204" pitchFamily="34" charset="0"/>
              <a:buChar char="•"/>
            </a:pPr>
            <a:r>
              <a:rPr lang="en-US" sz="2000">
                <a:solidFill>
                  <a:schemeClr val="tx1"/>
                </a:solidFill>
              </a:rPr>
              <a:t>1 Initiation of new anti-cancer therapy</a:t>
            </a:r>
          </a:p>
          <a:p>
            <a:pPr marL="342900" indent="-342900">
              <a:spcBef>
                <a:spcPts val="0"/>
              </a:spcBef>
              <a:buClr>
                <a:srgbClr val="17AD86"/>
              </a:buClr>
              <a:buFont typeface="Arial" panose="020B0604020202020204" pitchFamily="34" charset="0"/>
              <a:buChar char="•"/>
            </a:pPr>
            <a:r>
              <a:rPr lang="en-US" sz="2000" noProof="0">
                <a:solidFill>
                  <a:schemeClr val="tx1"/>
                </a:solidFill>
              </a:rPr>
              <a:t>3 Other</a:t>
            </a:r>
          </a:p>
        </p:txBody>
      </p:sp>
      <p:cxnSp>
        <p:nvCxnSpPr>
          <p:cNvPr id="54" name="直接箭头连接符 51">
            <a:extLst>
              <a:ext uri="{FF2B5EF4-FFF2-40B4-BE49-F238E27FC236}">
                <a16:creationId xmlns:a16="http://schemas.microsoft.com/office/drawing/2014/main" id="{11823A17-17CE-1125-846F-9DA91F22488D}"/>
              </a:ext>
            </a:extLst>
          </p:cNvPr>
          <p:cNvCxnSpPr>
            <a:cxnSpLocks/>
            <a:stCxn id="50" idx="2"/>
            <a:endCxn id="58" idx="0"/>
          </p:cNvCxnSpPr>
          <p:nvPr/>
        </p:nvCxnSpPr>
        <p:spPr>
          <a:xfrm>
            <a:off x="10097287" y="5926594"/>
            <a:ext cx="0" cy="171878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直接箭头连接符 52">
            <a:extLst>
              <a:ext uri="{FF2B5EF4-FFF2-40B4-BE49-F238E27FC236}">
                <a16:creationId xmlns:a16="http://schemas.microsoft.com/office/drawing/2014/main" id="{6D9DE027-FE30-6B7E-76D5-CF99E56708DE}"/>
              </a:ext>
            </a:extLst>
          </p:cNvPr>
          <p:cNvCxnSpPr>
            <a:cxnSpLocks/>
          </p:cNvCxnSpPr>
          <p:nvPr/>
        </p:nvCxnSpPr>
        <p:spPr>
          <a:xfrm flipV="1">
            <a:off x="10109170" y="6863274"/>
            <a:ext cx="163486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Espace réservé du texte 4">
            <a:extLst>
              <a:ext uri="{FF2B5EF4-FFF2-40B4-BE49-F238E27FC236}">
                <a16:creationId xmlns:a16="http://schemas.microsoft.com/office/drawing/2014/main" id="{9E230E0D-1918-14C9-3011-3308C81DC1CB}"/>
              </a:ext>
            </a:extLst>
          </p:cNvPr>
          <p:cNvSpPr txBox="1">
            <a:spLocks/>
          </p:cNvSpPr>
          <p:nvPr/>
        </p:nvSpPr>
        <p:spPr>
          <a:xfrm>
            <a:off x="11744031" y="5317973"/>
            <a:ext cx="4728812" cy="3086994"/>
          </a:xfrm>
          <a:prstGeom prst="rect">
            <a:avLst/>
          </a:prstGeom>
          <a:no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spcBef>
                <a:spcPts val="0"/>
              </a:spcBef>
              <a:spcAft>
                <a:spcPts val="1200"/>
              </a:spcAft>
            </a:pPr>
            <a:r>
              <a:rPr lang="en-US" sz="2000" b="1" noProof="0">
                <a:solidFill>
                  <a:schemeClr val="tx1"/>
                </a:solidFill>
              </a:rPr>
              <a:t>193 </a:t>
            </a:r>
            <a:r>
              <a:rPr lang="en-US" sz="2000" b="1">
                <a:solidFill>
                  <a:schemeClr val="tx1"/>
                </a:solidFill>
              </a:rPr>
              <a:t>End</a:t>
            </a:r>
            <a:r>
              <a:rPr lang="en-US" sz="2000" b="1" noProof="0">
                <a:solidFill>
                  <a:schemeClr val="tx1"/>
                </a:solidFill>
              </a:rPr>
              <a:t> of treatment</a:t>
            </a:r>
          </a:p>
          <a:p>
            <a:pPr marL="342900" indent="-342900">
              <a:spcBef>
                <a:spcPts val="0"/>
              </a:spcBef>
              <a:buClr>
                <a:srgbClr val="D39F2A"/>
              </a:buClr>
              <a:buFont typeface="Arial" panose="020B0604020202020204" pitchFamily="34" charset="0"/>
              <a:buChar char="•"/>
            </a:pPr>
            <a:r>
              <a:rPr lang="en-US" sz="2000" noProof="0">
                <a:solidFill>
                  <a:schemeClr val="tx1"/>
                </a:solidFill>
              </a:rPr>
              <a:t>156 </a:t>
            </a:r>
            <a:r>
              <a:rPr lang="en-US" altLang="zh-CN" sz="2000" noProof="0">
                <a:solidFill>
                  <a:schemeClr val="tx1"/>
                </a:solidFill>
              </a:rPr>
              <a:t>Progressive disease </a:t>
            </a:r>
            <a:endParaRPr lang="en-US" sz="2000" noProof="0">
              <a:solidFill>
                <a:schemeClr val="tx1"/>
              </a:solidFill>
            </a:endParaRPr>
          </a:p>
          <a:p>
            <a:pPr marL="342900" indent="-342900">
              <a:spcBef>
                <a:spcPts val="0"/>
              </a:spcBef>
              <a:buClr>
                <a:srgbClr val="D39F2A"/>
              </a:buClr>
              <a:buFont typeface="Arial" panose="020B0604020202020204" pitchFamily="34" charset="0"/>
              <a:buChar char="•"/>
            </a:pPr>
            <a:r>
              <a:rPr lang="en-US" sz="2000" noProof="0">
                <a:solidFill>
                  <a:schemeClr val="tx1"/>
                </a:solidFill>
              </a:rPr>
              <a:t>20 Voluntarily withdrawal</a:t>
            </a:r>
          </a:p>
          <a:p>
            <a:pPr marL="342900" indent="-342900">
              <a:spcBef>
                <a:spcPts val="0"/>
              </a:spcBef>
              <a:buClr>
                <a:srgbClr val="D39F2A"/>
              </a:buClr>
              <a:buFont typeface="Arial" panose="020B0604020202020204" pitchFamily="34" charset="0"/>
              <a:buChar char="•"/>
            </a:pPr>
            <a:r>
              <a:rPr lang="en-US" sz="2000">
                <a:solidFill>
                  <a:schemeClr val="tx1"/>
                </a:solidFill>
              </a:rPr>
              <a:t>2 Adverse events</a:t>
            </a:r>
            <a:endParaRPr lang="en-US" sz="2000" noProof="0">
              <a:solidFill>
                <a:schemeClr val="tx1"/>
              </a:solidFill>
            </a:endParaRPr>
          </a:p>
          <a:p>
            <a:pPr marL="342900" indent="-342900">
              <a:spcBef>
                <a:spcPts val="0"/>
              </a:spcBef>
              <a:buClr>
                <a:srgbClr val="D39F2A"/>
              </a:buClr>
              <a:buFont typeface="Arial" panose="020B0604020202020204" pitchFamily="34" charset="0"/>
              <a:buChar char="•"/>
            </a:pPr>
            <a:r>
              <a:rPr lang="en-US" sz="2000" noProof="0">
                <a:solidFill>
                  <a:schemeClr val="tx1"/>
                </a:solidFill>
              </a:rPr>
              <a:t>4 Treatment delayed for &gt; 28 days</a:t>
            </a:r>
          </a:p>
          <a:p>
            <a:pPr marL="342900" indent="-342900">
              <a:spcBef>
                <a:spcPts val="0"/>
              </a:spcBef>
              <a:buClr>
                <a:srgbClr val="D39F2A"/>
              </a:buClr>
              <a:buFont typeface="Arial" panose="020B0604020202020204" pitchFamily="34" charset="0"/>
              <a:buChar char="•"/>
            </a:pPr>
            <a:r>
              <a:rPr lang="en-US" sz="2000">
                <a:solidFill>
                  <a:schemeClr val="tx1"/>
                </a:solidFill>
              </a:rPr>
              <a:t>6 Investigator’s decision</a:t>
            </a:r>
          </a:p>
          <a:p>
            <a:pPr marL="342900" indent="-342900">
              <a:spcBef>
                <a:spcPts val="0"/>
              </a:spcBef>
              <a:buClr>
                <a:srgbClr val="D39F2A"/>
              </a:buClr>
              <a:buFont typeface="Arial" panose="020B0604020202020204" pitchFamily="34" charset="0"/>
              <a:buChar char="•"/>
            </a:pPr>
            <a:r>
              <a:rPr lang="en-US" sz="2000" noProof="0">
                <a:solidFill>
                  <a:schemeClr val="tx1"/>
                </a:solidFill>
              </a:rPr>
              <a:t>2 Death</a:t>
            </a:r>
          </a:p>
          <a:p>
            <a:pPr marL="342900" indent="-342900">
              <a:spcBef>
                <a:spcPts val="0"/>
              </a:spcBef>
              <a:buClr>
                <a:srgbClr val="D39F2A"/>
              </a:buClr>
              <a:buFont typeface="Arial" panose="020B0604020202020204" pitchFamily="34" charset="0"/>
              <a:buChar char="•"/>
            </a:pPr>
            <a:r>
              <a:rPr lang="en-US" sz="2000">
                <a:solidFill>
                  <a:schemeClr val="tx1"/>
                </a:solidFill>
              </a:rPr>
              <a:t>1 Initiation of new anti-cancer therapy</a:t>
            </a:r>
          </a:p>
          <a:p>
            <a:pPr marL="342900" indent="-342900">
              <a:spcBef>
                <a:spcPts val="0"/>
              </a:spcBef>
              <a:buClr>
                <a:srgbClr val="D39F2A"/>
              </a:buClr>
              <a:buFont typeface="Arial" panose="020B0604020202020204" pitchFamily="34" charset="0"/>
              <a:buChar char="•"/>
            </a:pPr>
            <a:r>
              <a:rPr lang="en-US" sz="2000">
                <a:solidFill>
                  <a:schemeClr val="tx1"/>
                </a:solidFill>
              </a:rPr>
              <a:t>2 Other</a:t>
            </a:r>
          </a:p>
        </p:txBody>
      </p:sp>
      <p:sp>
        <p:nvSpPr>
          <p:cNvPr id="57" name="Espace réservé du texte 4">
            <a:extLst>
              <a:ext uri="{FF2B5EF4-FFF2-40B4-BE49-F238E27FC236}">
                <a16:creationId xmlns:a16="http://schemas.microsoft.com/office/drawing/2014/main" id="{C3BE1CFE-07F1-5CEA-7E87-7D4F31054609}"/>
              </a:ext>
            </a:extLst>
          </p:cNvPr>
          <p:cNvSpPr txBox="1">
            <a:spLocks/>
          </p:cNvSpPr>
          <p:nvPr/>
        </p:nvSpPr>
        <p:spPr>
          <a:xfrm>
            <a:off x="5527344" y="7645595"/>
            <a:ext cx="2923200" cy="763200"/>
          </a:xfrm>
          <a:prstGeom prst="rect">
            <a:avLst/>
          </a:prstGeom>
          <a:solidFill>
            <a:srgbClr val="17AD86"/>
          </a:solidFill>
          <a:ln w="28575">
            <a:solidFill>
              <a:srgbClr val="17AD86"/>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bg1"/>
                </a:solidFill>
              </a:rPr>
              <a:t>61 </a:t>
            </a:r>
            <a:r>
              <a:rPr lang="en-US" sz="2000" b="1">
                <a:solidFill>
                  <a:schemeClr val="bg1"/>
                </a:solidFill>
              </a:rPr>
              <a:t>Treatment</a:t>
            </a:r>
            <a:r>
              <a:rPr lang="en-US" sz="2000" b="1" noProof="0">
                <a:solidFill>
                  <a:schemeClr val="bg1"/>
                </a:solidFill>
              </a:rPr>
              <a:t> ongoing </a:t>
            </a:r>
          </a:p>
        </p:txBody>
      </p:sp>
      <p:sp>
        <p:nvSpPr>
          <p:cNvPr id="58" name="Espace réservé du texte 4">
            <a:extLst>
              <a:ext uri="{FF2B5EF4-FFF2-40B4-BE49-F238E27FC236}">
                <a16:creationId xmlns:a16="http://schemas.microsoft.com/office/drawing/2014/main" id="{0359BAEB-8D9B-2E27-C5F9-28465A45A883}"/>
              </a:ext>
            </a:extLst>
          </p:cNvPr>
          <p:cNvSpPr txBox="1">
            <a:spLocks/>
          </p:cNvSpPr>
          <p:nvPr/>
        </p:nvSpPr>
        <p:spPr>
          <a:xfrm>
            <a:off x="8635687" y="7645376"/>
            <a:ext cx="2923200" cy="763200"/>
          </a:xfrm>
          <a:prstGeom prst="rect">
            <a:avLst/>
          </a:prstGeom>
          <a:solidFill>
            <a:srgbClr val="D39F2A"/>
          </a:solidFill>
          <a:ln w="28575">
            <a:solidFill>
              <a:srgbClr val="D39F2A"/>
            </a:solidFill>
          </a:ln>
        </p:spPr>
        <p:txBody>
          <a:bodyPr anchor="ctr" anchorCtr="0"/>
          <a:lstStyle>
            <a:lvl1pPr marL="0" indent="0" algn="l" defTabSz="914400" rtl="0" eaLnBrk="1" latinLnBrk="0" hangingPunct="1">
              <a:spcBef>
                <a:spcPct val="20000"/>
              </a:spcBef>
              <a:buFont typeface="Arial" pitchFamily="34" charset="0"/>
              <a:buNone/>
              <a:defRPr sz="3750" b="0"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sz="2000" b="1" noProof="0">
                <a:solidFill>
                  <a:schemeClr val="bg1"/>
                </a:solidFill>
              </a:rPr>
              <a:t>13 </a:t>
            </a:r>
            <a:r>
              <a:rPr lang="en-US" sz="2000" b="1">
                <a:solidFill>
                  <a:schemeClr val="bg1"/>
                </a:solidFill>
              </a:rPr>
              <a:t>Treatment </a:t>
            </a:r>
            <a:r>
              <a:rPr lang="en-US" sz="2000" b="1" noProof="0">
                <a:solidFill>
                  <a:schemeClr val="bg1"/>
                </a:solidFill>
              </a:rPr>
              <a:t>ongoing </a:t>
            </a:r>
          </a:p>
        </p:txBody>
      </p:sp>
      <p:cxnSp>
        <p:nvCxnSpPr>
          <p:cNvPr id="59" name="直接箭头连接符 30">
            <a:extLst>
              <a:ext uri="{FF2B5EF4-FFF2-40B4-BE49-F238E27FC236}">
                <a16:creationId xmlns:a16="http://schemas.microsoft.com/office/drawing/2014/main" id="{EC6A92F5-972D-AD8E-52A8-0E73E356AFE3}"/>
              </a:ext>
            </a:extLst>
          </p:cNvPr>
          <p:cNvCxnSpPr>
            <a:cxnSpLocks/>
          </p:cNvCxnSpPr>
          <p:nvPr/>
        </p:nvCxnSpPr>
        <p:spPr>
          <a:xfrm flipH="1">
            <a:off x="5310552" y="6863274"/>
            <a:ext cx="1678392"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7216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69760-7802-A4DF-7BDD-E8D9B0A64CCB}"/>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65B05277-91A2-2070-A921-2A0F617E58DD}"/>
              </a:ext>
            </a:extLst>
          </p:cNvPr>
          <p:cNvSpPr>
            <a:spLocks noGrp="1"/>
          </p:cNvSpPr>
          <p:nvPr>
            <p:ph type="body" sz="quarter" idx="12"/>
          </p:nvPr>
        </p:nvSpPr>
        <p:spPr/>
        <p:txBody>
          <a:bodyPr/>
          <a:lstStyle/>
          <a:p>
            <a:r>
              <a:rPr lang="en-US" noProof="0"/>
              <a:t>Li Zhang</a:t>
            </a:r>
          </a:p>
        </p:txBody>
      </p:sp>
      <p:graphicFrame>
        <p:nvGraphicFramePr>
          <p:cNvPr id="7" name="Table 6">
            <a:extLst>
              <a:ext uri="{FF2B5EF4-FFF2-40B4-BE49-F238E27FC236}">
                <a16:creationId xmlns:a16="http://schemas.microsoft.com/office/drawing/2014/main" id="{56849CD7-6AEF-74B9-B297-EA0CD2812C5B}"/>
              </a:ext>
            </a:extLst>
          </p:cNvPr>
          <p:cNvGraphicFramePr>
            <a:graphicFrameLocks noGrp="1"/>
          </p:cNvGraphicFramePr>
          <p:nvPr>
            <p:extLst>
              <p:ext uri="{D42A27DB-BD31-4B8C-83A1-F6EECF244321}">
                <p14:modId xmlns:p14="http://schemas.microsoft.com/office/powerpoint/2010/main" val="916836171"/>
              </p:ext>
            </p:extLst>
          </p:nvPr>
        </p:nvGraphicFramePr>
        <p:xfrm>
          <a:off x="720001" y="1661493"/>
          <a:ext cx="8136000" cy="6971639"/>
        </p:xfrm>
        <a:graphic>
          <a:graphicData uri="http://schemas.openxmlformats.org/drawingml/2006/table">
            <a:tbl>
              <a:tblPr>
                <a:tableStyleId>{F5AB1C69-6EDB-4FF4-983F-18BD219EF322}</a:tableStyleId>
              </a:tblPr>
              <a:tblGrid>
                <a:gridCol w="3816000">
                  <a:extLst>
                    <a:ext uri="{9D8B030D-6E8A-4147-A177-3AD203B41FA5}">
                      <a16:colId xmlns:a16="http://schemas.microsoft.com/office/drawing/2014/main" val="2414111926"/>
                    </a:ext>
                  </a:extLst>
                </a:gridCol>
                <a:gridCol w="2160000">
                  <a:extLst>
                    <a:ext uri="{9D8B030D-6E8A-4147-A177-3AD203B41FA5}">
                      <a16:colId xmlns:a16="http://schemas.microsoft.com/office/drawing/2014/main" val="913582623"/>
                    </a:ext>
                  </a:extLst>
                </a:gridCol>
                <a:gridCol w="2160000">
                  <a:extLst>
                    <a:ext uri="{9D8B030D-6E8A-4147-A177-3AD203B41FA5}">
                      <a16:colId xmlns:a16="http://schemas.microsoft.com/office/drawing/2014/main" val="725831010"/>
                    </a:ext>
                  </a:extLst>
                </a:gridCol>
              </a:tblGrid>
              <a:tr h="822127">
                <a:tc>
                  <a:txBody>
                    <a:bodyPr/>
                    <a:lstStyle/>
                    <a:p>
                      <a:pPr marL="0" algn="ctr" defTabSz="914400" rtl="0" eaLnBrk="1" latinLnBrk="0" hangingPunct="1">
                        <a:lnSpc>
                          <a:spcPct val="100000"/>
                        </a:lnSpc>
                        <a:spcBef>
                          <a:spcPts val="0"/>
                        </a:spcBef>
                        <a:spcAft>
                          <a:spcPts val="0"/>
                        </a:spcAft>
                        <a:buNone/>
                      </a:pPr>
                      <a:endParaRPr sz="2000" b="1" kern="100">
                        <a:solidFill>
                          <a:schemeClr val="bg1"/>
                        </a:solidFill>
                        <a:effectLst/>
                        <a:latin typeface="Arial Narrow"/>
                        <a:ea typeface="DengXian"/>
                      </a:endParaRPr>
                    </a:p>
                  </a:txBody>
                  <a:tcPr marL="7613" marR="7613" marT="7613" marB="0" anchor="ctr">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Iza-</a:t>
                      </a:r>
                      <a:r>
                        <a:rPr lang="en-US" sz="2000" b="1" kern="100" err="1">
                          <a:solidFill>
                            <a:schemeClr val="bg1"/>
                          </a:solidFill>
                          <a:effectLst/>
                          <a:latin typeface="Arial Narrow"/>
                          <a:ea typeface="DengXian"/>
                          <a:cs typeface="Courier"/>
                        </a:rPr>
                        <a:t>bren</a:t>
                      </a:r>
                      <a:br>
                        <a:rPr lang="en-US" sz="2000" b="1" kern="100">
                          <a:solidFill>
                            <a:srgbClr val="FFFFFF"/>
                          </a:solidFill>
                          <a:effectLst/>
                          <a:latin typeface="Arial Narrow"/>
                          <a:ea typeface="DengXian"/>
                          <a:cs typeface="Courier"/>
                        </a:rPr>
                      </a:br>
                      <a:r>
                        <a:rPr lang="en-US" sz="2000" b="1" kern="100">
                          <a:solidFill>
                            <a:schemeClr val="bg1"/>
                          </a:solidFill>
                          <a:effectLst/>
                          <a:latin typeface="Arial Narrow"/>
                          <a:ea typeface="DengXian"/>
                          <a:cs typeface="Courier"/>
                        </a:rPr>
                        <a:t>(N = 216)</a:t>
                      </a:r>
                      <a:endParaRPr lang="en-US" sz="2000" b="1" kern="100">
                        <a:solidFill>
                          <a:schemeClr val="bg1"/>
                        </a:solidFill>
                        <a:effectLst/>
                        <a:latin typeface="Arial Narrow"/>
                        <a:ea typeface="DengXian"/>
                      </a:endParaRPr>
                    </a:p>
                  </a:txBody>
                  <a:tcPr marL="6350" marR="6350" marT="0" marB="0" anchor="ctr">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PBC</a:t>
                      </a:r>
                      <a:br>
                        <a:rPr lang="en-US" sz="2000" b="1" kern="100">
                          <a:solidFill>
                            <a:schemeClr val="bg1"/>
                          </a:solidFill>
                          <a:effectLst/>
                          <a:latin typeface="Arial Narrow"/>
                          <a:ea typeface="DengXian"/>
                          <a:cs typeface="Courier"/>
                        </a:rPr>
                      </a:br>
                      <a:r>
                        <a:rPr lang="en-US" sz="2000" b="1" kern="100">
                          <a:solidFill>
                            <a:schemeClr val="bg1"/>
                          </a:solidFill>
                          <a:effectLst/>
                          <a:latin typeface="Arial Narrow"/>
                          <a:ea typeface="DengXian"/>
                          <a:cs typeface="Courier"/>
                        </a:rPr>
                        <a:t>(N = 206)</a:t>
                      </a:r>
                      <a:endParaRPr lang="en-US" sz="2000" b="1" kern="100">
                        <a:solidFill>
                          <a:schemeClr val="bg1"/>
                        </a:solidFill>
                        <a:effectLst/>
                        <a:latin typeface="Arial Narrow"/>
                        <a:ea typeface="DengXian"/>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39F2A"/>
                    </a:solidFill>
                  </a:tcPr>
                </a:tc>
                <a:extLst>
                  <a:ext uri="{0D108BD9-81ED-4DB2-BD59-A6C34878D82A}">
                    <a16:rowId xmlns:a16="http://schemas.microsoft.com/office/drawing/2014/main" val="2976247530"/>
                  </a:ext>
                </a:extLst>
              </a:tr>
              <a:tr h="361736">
                <a:tc>
                  <a:txBody>
                    <a:bodyPr/>
                    <a:lstStyle/>
                    <a:p>
                      <a:pPr marL="108000" algn="l" fontAlgn="ctr">
                        <a:lnSpc>
                          <a:spcPct val="100000"/>
                        </a:lnSpc>
                        <a:spcBef>
                          <a:spcPts val="0"/>
                        </a:spcBef>
                        <a:spcAft>
                          <a:spcPts val="0"/>
                        </a:spcAft>
                      </a:pPr>
                      <a:r>
                        <a:rPr lang="en-US" sz="2000" b="1" i="0" u="none" strike="noStrike">
                          <a:solidFill>
                            <a:schemeClr val="tx1"/>
                          </a:solidFill>
                          <a:effectLst/>
                          <a:latin typeface="Arial Narrow"/>
                        </a:rPr>
                        <a:t>Median (range) age, years</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59.5 (37.0, 78.0)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61.0 (31.0, 79.0)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037112844"/>
                  </a:ext>
                </a:extLst>
              </a:tr>
              <a:tr h="361736">
                <a:tc>
                  <a:txBody>
                    <a:bodyPr/>
                    <a:lstStyle/>
                    <a:p>
                      <a:pPr marL="108000" algn="l" fontAlgn="ctr">
                        <a:lnSpc>
                          <a:spcPct val="100000"/>
                        </a:lnSpc>
                        <a:spcBef>
                          <a:spcPts val="0"/>
                        </a:spcBef>
                        <a:spcAft>
                          <a:spcPts val="0"/>
                        </a:spcAft>
                      </a:pPr>
                      <a:r>
                        <a:rPr lang="en-US" sz="2000" b="1" i="0" u="none" strike="noStrike">
                          <a:solidFill>
                            <a:schemeClr val="tx1"/>
                          </a:solidFill>
                          <a:effectLst/>
                          <a:latin typeface="Arial Narrow"/>
                        </a:rPr>
                        <a:t>Age group (years), n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9390081"/>
                  </a:ext>
                </a:extLst>
              </a:tr>
              <a:tr h="361736">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&lt; 65</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155 (71.8)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139 (67.5)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82419533"/>
                  </a:ext>
                </a:extLst>
              </a:tr>
              <a:tr h="361736">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 65</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61 (28.2)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 67 (32.5)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1109411"/>
                  </a:ext>
                </a:extLst>
              </a:tr>
              <a:tr h="361736">
                <a:tc>
                  <a:txBody>
                    <a:bodyPr/>
                    <a:lstStyle/>
                    <a:p>
                      <a:pPr marL="108000" algn="l" fontAlgn="ctr">
                        <a:lnSpc>
                          <a:spcPct val="100000"/>
                        </a:lnSpc>
                        <a:spcBef>
                          <a:spcPts val="0"/>
                        </a:spcBef>
                        <a:spcAft>
                          <a:spcPts val="0"/>
                        </a:spcAft>
                      </a:pPr>
                      <a:r>
                        <a:rPr lang="en-US" sz="2000" b="1" i="0" u="none" strike="noStrike">
                          <a:solidFill>
                            <a:schemeClr val="tx1"/>
                          </a:solidFill>
                          <a:effectLst/>
                          <a:latin typeface="Arial Narrow"/>
                        </a:rPr>
                        <a:t>Sex, n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517286469"/>
                  </a:ext>
                </a:extLst>
              </a:tr>
              <a:tr h="361736">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Male</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94 (43.5)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92 (44.7)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5518946"/>
                  </a:ext>
                </a:extLst>
              </a:tr>
              <a:tr h="361736">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Female</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122 (56.5)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114 (55.3)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960092087"/>
                  </a:ext>
                </a:extLst>
              </a:tr>
              <a:tr h="361736">
                <a:tc>
                  <a:txBody>
                    <a:bodyPr/>
                    <a:lstStyle/>
                    <a:p>
                      <a:pPr marL="108000" algn="l" fontAlgn="ctr">
                        <a:lnSpc>
                          <a:spcPct val="100000"/>
                        </a:lnSpc>
                        <a:spcBef>
                          <a:spcPts val="0"/>
                        </a:spcBef>
                        <a:spcAft>
                          <a:spcPts val="0"/>
                        </a:spcAft>
                      </a:pPr>
                      <a:r>
                        <a:rPr lang="en-US" sz="2000" b="1" i="0" u="none" strike="noStrike">
                          <a:solidFill>
                            <a:schemeClr val="tx1"/>
                          </a:solidFill>
                          <a:effectLst/>
                          <a:latin typeface="Arial Narrow"/>
                        </a:rPr>
                        <a:t>ECOG PS, n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45597424"/>
                  </a:ext>
                </a:extLst>
              </a:tr>
              <a:tr h="361736">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0</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51 (23.6)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47 (22.8)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2453187917"/>
                  </a:ext>
                </a:extLst>
              </a:tr>
              <a:tr h="361736">
                <a:tc>
                  <a:txBody>
                    <a:bodyPr/>
                    <a:lstStyle/>
                    <a:p>
                      <a:pPr marL="288000" algn="l" fontAlgn="ctr">
                        <a:lnSpc>
                          <a:spcPct val="100000"/>
                        </a:lnSpc>
                        <a:spcBef>
                          <a:spcPts val="0"/>
                        </a:spcBef>
                        <a:spcAft>
                          <a:spcPts val="0"/>
                        </a:spcAft>
                      </a:pPr>
                      <a:r>
                        <a:rPr lang="en-US" sz="2000" b="1" i="0" u="none" strike="noStrike">
                          <a:solidFill>
                            <a:schemeClr val="tx1"/>
                          </a:solidFill>
                          <a:effectLst/>
                          <a:latin typeface="Arial Narrow"/>
                        </a:rPr>
                        <a:t>1</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165 (76.4)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159 (77.2)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53390235"/>
                  </a:ext>
                </a:extLst>
              </a:tr>
              <a:tr h="361736">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Smoking status,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69471405"/>
                  </a:ext>
                </a:extLst>
              </a:tr>
              <a:tr h="361736">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Never</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153 (70.8)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147 (71.4)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46318677"/>
                  </a:ext>
                </a:extLst>
              </a:tr>
              <a:tr h="361736">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Former/Current</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kern="1200">
                          <a:solidFill>
                            <a:schemeClr val="tx1"/>
                          </a:solidFill>
                          <a:effectLst/>
                          <a:latin typeface="Arial Narrow"/>
                          <a:ea typeface="+mn-ea"/>
                          <a:cs typeface="+mn-cs"/>
                        </a:rPr>
                        <a:t>63 (29.2)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2000" b="0" i="0" u="none" strike="noStrike" kern="1200">
                          <a:solidFill>
                            <a:schemeClr val="tx1"/>
                          </a:solidFill>
                          <a:effectLst/>
                          <a:latin typeface="Arial Narrow"/>
                          <a:ea typeface="+mn-ea"/>
                          <a:cs typeface="+mn-cs"/>
                        </a:rPr>
                        <a:t>59 (28.6)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11792091"/>
                  </a:ext>
                </a:extLst>
              </a:tr>
              <a:tr h="361736">
                <a:tc>
                  <a:txBody>
                    <a:bodyPr/>
                    <a:lstStyle/>
                    <a:p>
                      <a:pPr marL="108000" algn="l" defTabSz="914400" rtl="0" eaLnBrk="1" fontAlgn="ctr" latinLnBrk="0" hangingPunct="1">
                        <a:lnSpc>
                          <a:spcPct val="100000"/>
                        </a:lnSpc>
                        <a:spcBef>
                          <a:spcPts val="0"/>
                        </a:spcBef>
                        <a:spcAft>
                          <a:spcPts val="0"/>
                        </a:spcAft>
                        <a:buNone/>
                      </a:pPr>
                      <a:r>
                        <a:rPr lang="pt-BR" sz="2000" b="1" i="0" u="none" strike="noStrike" kern="1200">
                          <a:solidFill>
                            <a:schemeClr val="tx1"/>
                          </a:solidFill>
                          <a:effectLst/>
                          <a:latin typeface="Arial Narrow"/>
                          <a:ea typeface="+mn-ea"/>
                          <a:cs typeface="+mn-cs"/>
                        </a:rPr>
                        <a:t>CNS metastases, n (%)</a:t>
                      </a:r>
                      <a:endParaRPr lang="en-US" sz="2000" b="1" i="0" u="none" strike="noStrike" kern="1200">
                        <a:solidFill>
                          <a:schemeClr val="tx1"/>
                        </a:solidFill>
                        <a:effectLst/>
                        <a:latin typeface="Arial Narrow"/>
                        <a:ea typeface="+mn-ea"/>
                        <a:cs typeface="+mn-cs"/>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7950" algn="ctr" defTabSz="914400" rtl="0" eaLnBrk="1" fontAlgn="ctr" latinLnBrk="0" hangingPunct="1">
                        <a:lnSpc>
                          <a:spcPct val="100000"/>
                        </a:lnSpc>
                        <a:spcBef>
                          <a:spcPts val="0"/>
                        </a:spcBef>
                        <a:spcAft>
                          <a:spcPts val="0"/>
                        </a:spcAft>
                        <a:buNone/>
                      </a:pPr>
                      <a:endParaRPr lang="en-US" sz="2000" b="0" i="0" u="none" strike="noStrike" kern="12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07950" algn="ctr" defTabSz="914400" rtl="0" eaLnBrk="1" fontAlgn="ctr" latinLnBrk="0" hangingPunct="1">
                        <a:lnSpc>
                          <a:spcPct val="100000"/>
                        </a:lnSpc>
                        <a:spcBef>
                          <a:spcPts val="0"/>
                        </a:spcBef>
                        <a:spcAft>
                          <a:spcPts val="0"/>
                        </a:spcAft>
                        <a:buNone/>
                      </a:pPr>
                      <a:endParaRPr lang="en-US" sz="2000" b="0" i="0" u="none" strike="noStrike" kern="12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1045127"/>
                  </a:ext>
                </a:extLst>
              </a:tr>
              <a:tr h="361736">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Yes</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21 (9.7)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21 (10.2)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45033141"/>
                  </a:ext>
                </a:extLst>
              </a:tr>
              <a:tr h="361736">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No</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195 (90.3)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185 (89.8)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15970082"/>
                  </a:ext>
                </a:extLst>
              </a:tr>
              <a:tr h="361736">
                <a:tc>
                  <a:txBody>
                    <a:bodyPr/>
                    <a:lstStyle/>
                    <a:p>
                      <a:pPr marL="108000" algn="l" defTabSz="914400" rtl="0" eaLnBrk="1" fontAlgn="ctr" latinLnBrk="0" hangingPunct="1">
                        <a:lnSpc>
                          <a:spcPct val="100000"/>
                        </a:lnSpc>
                        <a:spcBef>
                          <a:spcPts val="0"/>
                        </a:spcBef>
                        <a:spcAft>
                          <a:spcPts val="0"/>
                        </a:spcAft>
                        <a:buNone/>
                      </a:pPr>
                      <a:r>
                        <a:rPr lang="pt-BR" sz="2000" b="1" i="0" u="none" strike="noStrike" kern="1200">
                          <a:solidFill>
                            <a:schemeClr val="tx1"/>
                          </a:solidFill>
                          <a:effectLst/>
                          <a:latin typeface="Arial Narrow"/>
                          <a:ea typeface="+mn-ea"/>
                          <a:cs typeface="+mn-cs"/>
                        </a:rPr>
                        <a:t>Liver metastases, n (%)</a:t>
                      </a:r>
                      <a:endParaRPr lang="en-US" sz="2000" b="1" i="0" u="none" strike="noStrike" kern="1200">
                        <a:solidFill>
                          <a:schemeClr val="tx1"/>
                        </a:solidFill>
                        <a:effectLst/>
                        <a:latin typeface="Arial Narrow"/>
                        <a:ea typeface="+mn-ea"/>
                        <a:cs typeface="+mn-cs"/>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10795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29 (13.4)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10795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26 (12.6)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71737728"/>
                  </a:ext>
                </a:extLst>
              </a:tr>
            </a:tbl>
          </a:graphicData>
        </a:graphic>
      </p:graphicFrame>
      <p:sp>
        <p:nvSpPr>
          <p:cNvPr id="10" name="TextBox 9">
            <a:extLst>
              <a:ext uri="{FF2B5EF4-FFF2-40B4-BE49-F238E27FC236}">
                <a16:creationId xmlns:a16="http://schemas.microsoft.com/office/drawing/2014/main" id="{B053DE2C-8101-AF1D-3CF9-384888297F21}"/>
              </a:ext>
            </a:extLst>
          </p:cNvPr>
          <p:cNvSpPr txBox="1"/>
          <p:nvPr/>
        </p:nvSpPr>
        <p:spPr>
          <a:xfrm>
            <a:off x="14862409" y="6565101"/>
            <a:ext cx="3135979" cy="369332"/>
          </a:xfrm>
          <a:prstGeom prst="rect">
            <a:avLst/>
          </a:prstGeom>
          <a:noFill/>
        </p:spPr>
        <p:txBody>
          <a:bodyPr wrap="square" rtlCol="0">
            <a:spAutoFit/>
          </a:bodyPr>
          <a:lstStyle/>
          <a:p>
            <a:r>
              <a:rPr lang="en-US" b="1" i="1">
                <a:latin typeface="Arial Narrow" panose="020B0606020202030204" pitchFamily="34" charset="0"/>
              </a:rPr>
              <a:t>Data cut off: July 15, 2026</a:t>
            </a:r>
          </a:p>
        </p:txBody>
      </p:sp>
      <p:graphicFrame>
        <p:nvGraphicFramePr>
          <p:cNvPr id="9" name="Table 8">
            <a:extLst>
              <a:ext uri="{FF2B5EF4-FFF2-40B4-BE49-F238E27FC236}">
                <a16:creationId xmlns:a16="http://schemas.microsoft.com/office/drawing/2014/main" id="{E77182B3-D3CD-FDEB-9F66-A19F8DB68A56}"/>
              </a:ext>
            </a:extLst>
          </p:cNvPr>
          <p:cNvGraphicFramePr>
            <a:graphicFrameLocks noGrp="1"/>
          </p:cNvGraphicFramePr>
          <p:nvPr>
            <p:extLst>
              <p:ext uri="{D42A27DB-BD31-4B8C-83A1-F6EECF244321}">
                <p14:modId xmlns:p14="http://schemas.microsoft.com/office/powerpoint/2010/main" val="3128372522"/>
              </p:ext>
            </p:extLst>
          </p:nvPr>
        </p:nvGraphicFramePr>
        <p:xfrm>
          <a:off x="9356741" y="1661494"/>
          <a:ext cx="8136000" cy="6971648"/>
        </p:xfrm>
        <a:graphic>
          <a:graphicData uri="http://schemas.openxmlformats.org/drawingml/2006/table">
            <a:tbl>
              <a:tblPr>
                <a:tableStyleId>{F5AB1C69-6EDB-4FF4-983F-18BD219EF322}</a:tableStyleId>
              </a:tblPr>
              <a:tblGrid>
                <a:gridCol w="3816000">
                  <a:extLst>
                    <a:ext uri="{9D8B030D-6E8A-4147-A177-3AD203B41FA5}">
                      <a16:colId xmlns:a16="http://schemas.microsoft.com/office/drawing/2014/main" val="2414111926"/>
                    </a:ext>
                  </a:extLst>
                </a:gridCol>
                <a:gridCol w="2160000">
                  <a:extLst>
                    <a:ext uri="{9D8B030D-6E8A-4147-A177-3AD203B41FA5}">
                      <a16:colId xmlns:a16="http://schemas.microsoft.com/office/drawing/2014/main" val="913582623"/>
                    </a:ext>
                  </a:extLst>
                </a:gridCol>
                <a:gridCol w="2160000">
                  <a:extLst>
                    <a:ext uri="{9D8B030D-6E8A-4147-A177-3AD203B41FA5}">
                      <a16:colId xmlns:a16="http://schemas.microsoft.com/office/drawing/2014/main" val="725831010"/>
                    </a:ext>
                  </a:extLst>
                </a:gridCol>
              </a:tblGrid>
              <a:tr h="816671">
                <a:tc>
                  <a:txBody>
                    <a:bodyPr/>
                    <a:lstStyle/>
                    <a:p>
                      <a:pPr marL="0" algn="ctr" defTabSz="914400" rtl="0" eaLnBrk="1" latinLnBrk="0" hangingPunct="1">
                        <a:lnSpc>
                          <a:spcPct val="100000"/>
                        </a:lnSpc>
                        <a:spcBef>
                          <a:spcPts val="0"/>
                        </a:spcBef>
                        <a:spcAft>
                          <a:spcPts val="0"/>
                        </a:spcAft>
                        <a:buNone/>
                      </a:pPr>
                      <a:endParaRPr sz="2000" b="1" kern="100">
                        <a:solidFill>
                          <a:schemeClr val="bg1"/>
                        </a:solidFill>
                        <a:effectLst/>
                        <a:latin typeface="Arial Narrow"/>
                        <a:ea typeface="DengXian"/>
                      </a:endParaRPr>
                    </a:p>
                  </a:txBody>
                  <a:tcPr marL="7613" marR="7613" marT="7613" marB="0" anchor="ctr">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Iza-</a:t>
                      </a:r>
                      <a:r>
                        <a:rPr lang="en-US" sz="2000" b="1" kern="100" err="1">
                          <a:solidFill>
                            <a:schemeClr val="bg1"/>
                          </a:solidFill>
                          <a:effectLst/>
                          <a:latin typeface="Arial Narrow"/>
                          <a:ea typeface="DengXian"/>
                          <a:cs typeface="Courier"/>
                        </a:rPr>
                        <a:t>bren</a:t>
                      </a:r>
                      <a:br>
                        <a:rPr lang="en-US" sz="2000" b="1" kern="100">
                          <a:solidFill>
                            <a:srgbClr val="FFFFFF"/>
                          </a:solidFill>
                          <a:effectLst/>
                          <a:latin typeface="Arial Narrow"/>
                          <a:ea typeface="DengXian"/>
                          <a:cs typeface="Courier"/>
                        </a:rPr>
                      </a:br>
                      <a:r>
                        <a:rPr lang="en-US" sz="2000" b="1" kern="100">
                          <a:solidFill>
                            <a:schemeClr val="bg1"/>
                          </a:solidFill>
                          <a:effectLst/>
                          <a:latin typeface="Arial Narrow"/>
                          <a:ea typeface="DengXian"/>
                          <a:cs typeface="Courier"/>
                        </a:rPr>
                        <a:t>(N = 216)</a:t>
                      </a:r>
                      <a:endParaRPr lang="en-US" sz="2000" b="1" kern="100">
                        <a:solidFill>
                          <a:schemeClr val="bg1"/>
                        </a:solidFill>
                        <a:effectLst/>
                        <a:latin typeface="Arial Narrow"/>
                        <a:ea typeface="DengXian"/>
                      </a:endParaRPr>
                    </a:p>
                  </a:txBody>
                  <a:tcPr marL="6350" marR="6350" marT="0" marB="0" anchor="ctr">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PBC</a:t>
                      </a:r>
                      <a:br>
                        <a:rPr lang="en-US" sz="2000" b="1" kern="100">
                          <a:solidFill>
                            <a:schemeClr val="bg1"/>
                          </a:solidFill>
                          <a:effectLst/>
                          <a:latin typeface="Arial Narrow"/>
                          <a:ea typeface="DengXian"/>
                          <a:cs typeface="Courier"/>
                        </a:rPr>
                      </a:br>
                      <a:r>
                        <a:rPr lang="en-US" sz="2000" b="1" kern="100">
                          <a:solidFill>
                            <a:schemeClr val="bg1"/>
                          </a:solidFill>
                          <a:effectLst/>
                          <a:latin typeface="Arial Narrow"/>
                          <a:ea typeface="DengXian"/>
                          <a:cs typeface="Courier"/>
                        </a:rPr>
                        <a:t>(N = 206)</a:t>
                      </a:r>
                      <a:endParaRPr lang="en-US" sz="2000" b="1" kern="100">
                        <a:solidFill>
                          <a:schemeClr val="bg1"/>
                        </a:solidFill>
                        <a:effectLst/>
                        <a:latin typeface="Arial Narrow"/>
                        <a:ea typeface="DengXian"/>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39F2A"/>
                    </a:solidFill>
                  </a:tcPr>
                </a:tc>
                <a:extLst>
                  <a:ext uri="{0D108BD9-81ED-4DB2-BD59-A6C34878D82A}">
                    <a16:rowId xmlns:a16="http://schemas.microsoft.com/office/drawing/2014/main" val="2976247530"/>
                  </a:ext>
                </a:extLst>
              </a:tr>
              <a:tr h="307365">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EGFR mutation type,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328284865"/>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EGFR Exon 19 deletion</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117 (54.2)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122 (59.2)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8110883"/>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EGFR Exon 21 L858R</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99 (45.8)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85 (41.3)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80866796"/>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EGFR T790M</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 (8.3)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20 (9.7)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6694426"/>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Other</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3 (1.4)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 (1.0)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261861778"/>
                  </a:ext>
                </a:extLst>
              </a:tr>
              <a:tr h="307365">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Metastatic status ,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38957242"/>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Yes</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214 (99.1)</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205 (99.5)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875118547"/>
                  </a:ext>
                </a:extLst>
              </a:tr>
              <a:tr h="307365">
                <a:tc>
                  <a:txBody>
                    <a:bodyPr/>
                    <a:lstStyle/>
                    <a:p>
                      <a:pPr marL="468000" marR="0" lvl="0" indent="0" algn="l" defTabSz="914400" rtl="0" eaLnBrk="1" fontAlgn="ctr" latinLnBrk="0" hangingPunct="1">
                        <a:lnSpc>
                          <a:spcPct val="100000"/>
                        </a:lnSpc>
                        <a:spcBef>
                          <a:spcPts val="0"/>
                        </a:spcBef>
                        <a:spcAft>
                          <a:spcPts val="0"/>
                        </a:spcAft>
                        <a:buClrTx/>
                        <a:buSzTx/>
                        <a:buFontTx/>
                        <a:buNone/>
                        <a:tabLst/>
                        <a:defRPr/>
                      </a:pPr>
                      <a:r>
                        <a:rPr lang="en-US" sz="2000" b="1" kern="1200" baseline="0">
                          <a:solidFill>
                            <a:schemeClr val="tx1"/>
                          </a:solidFill>
                          <a:latin typeface="Arial Narrow" panose="020B0606020202030204" pitchFamily="34" charset="0"/>
                          <a:ea typeface="+mn-ea"/>
                          <a:cs typeface="+mn-cs"/>
                        </a:rPr>
                        <a:t>Number of metastatic organs </a:t>
                      </a:r>
                      <a:r>
                        <a:rPr lang="en-US" sz="2000" b="1" i="0" u="none" strike="noStrike" kern="1200">
                          <a:solidFill>
                            <a:schemeClr val="tx1"/>
                          </a:solidFill>
                          <a:effectLst/>
                          <a:latin typeface="Arial Narrow"/>
                          <a:ea typeface="+mn-ea"/>
                          <a:cs typeface="+mn-cs"/>
                        </a:rPr>
                        <a:t>&lt; 3</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88 (40.7)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88 (42.7)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2177609"/>
                  </a:ext>
                </a:extLst>
              </a:tr>
              <a:tr h="307365">
                <a:tc>
                  <a:txBody>
                    <a:bodyPr/>
                    <a:lstStyle/>
                    <a:p>
                      <a:pPr marL="468000" marR="0" lvl="0" indent="0" algn="l" defTabSz="914400" rtl="0" eaLnBrk="1" fontAlgn="ctr" latinLnBrk="0" hangingPunct="1">
                        <a:lnSpc>
                          <a:spcPct val="100000"/>
                        </a:lnSpc>
                        <a:spcBef>
                          <a:spcPts val="0"/>
                        </a:spcBef>
                        <a:spcAft>
                          <a:spcPts val="0"/>
                        </a:spcAft>
                        <a:buClrTx/>
                        <a:buSzTx/>
                        <a:buFontTx/>
                        <a:buNone/>
                        <a:tabLst/>
                        <a:defRPr/>
                      </a:pPr>
                      <a:r>
                        <a:rPr lang="en-US" sz="2000" b="1" kern="1200" baseline="0">
                          <a:solidFill>
                            <a:schemeClr val="tx1"/>
                          </a:solidFill>
                          <a:latin typeface="Arial Narrow" panose="020B0606020202030204" pitchFamily="34" charset="0"/>
                          <a:ea typeface="+mn-ea"/>
                          <a:cs typeface="+mn-cs"/>
                        </a:rPr>
                        <a:t>Number of metastatic organs </a:t>
                      </a:r>
                      <a:r>
                        <a:rPr lang="en-US" sz="2000" b="1" i="0" u="none" strike="noStrike" kern="1200">
                          <a:solidFill>
                            <a:schemeClr val="tx1"/>
                          </a:solidFill>
                          <a:effectLst/>
                          <a:latin typeface="Arial Narrow"/>
                          <a:ea typeface="+mn-ea"/>
                          <a:cs typeface="+mn-cs"/>
                        </a:rPr>
                        <a:t>≥ 3</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126 (58.3)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117 (56.8)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981560466"/>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No</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 (0.9)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 (0.5)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4150044"/>
                  </a:ext>
                </a:extLst>
              </a:tr>
              <a:tr h="307365">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Number of treatment lines,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strike="noStrike"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0" strike="noStrike"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4029073064"/>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1 line</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156 (72.2)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150 (72.8)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99384328"/>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2 lines</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60 (27.8)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55 (26.7)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64346874"/>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3 lines</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 (0.5)</a:t>
                      </a:r>
                      <a:endParaRPr lang="en-US" sz="2000" b="0" i="0" u="none" strike="noStrike" kern="1200" baseline="300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9019891"/>
                  </a:ext>
                </a:extLst>
              </a:tr>
              <a:tr h="315042">
                <a:tc>
                  <a:txBody>
                    <a:bodyPr/>
                    <a:lstStyle/>
                    <a:p>
                      <a:pPr marL="108000" marR="0" lvl="0" indent="0" algn="l" defTabSz="914400" rtl="0" eaLnBrk="1" fontAlgn="ctr" latinLnBrk="0" hangingPunct="1">
                        <a:lnSpc>
                          <a:spcPct val="100000"/>
                        </a:lnSpc>
                        <a:spcBef>
                          <a:spcPts val="0"/>
                        </a:spcBef>
                        <a:spcAft>
                          <a:spcPts val="0"/>
                        </a:spcAft>
                        <a:buClrTx/>
                        <a:buSzTx/>
                        <a:buFontTx/>
                        <a:buNone/>
                        <a:tabLst/>
                        <a:defRPr/>
                      </a:pPr>
                      <a:r>
                        <a:rPr lang="en-US" sz="2000" b="1" i="0" u="none" strike="noStrike" kern="1200">
                          <a:solidFill>
                            <a:schemeClr val="tx1"/>
                          </a:solidFill>
                          <a:effectLst/>
                          <a:latin typeface="Arial Narrow"/>
                          <a:ea typeface="+mn-ea"/>
                          <a:cs typeface="+mn-cs"/>
                        </a:rPr>
                        <a:t>Prior anti-angiogenic therapy</a:t>
                      </a:r>
                      <a:r>
                        <a:rPr lang="en-US" sz="2000" b="1" i="0" u="none" strike="noStrike" kern="1200" baseline="30000">
                          <a:solidFill>
                            <a:schemeClr val="tx1"/>
                          </a:solidFill>
                          <a:effectLst/>
                          <a:latin typeface="Arial Narrow"/>
                          <a:ea typeface="+mn-ea"/>
                          <a:cs typeface="+mn-cs"/>
                        </a:rPr>
                        <a:t>*</a:t>
                      </a:r>
                      <a:r>
                        <a:rPr lang="en-US" sz="2000" b="1" i="0" u="none" strike="noStrike" kern="1200">
                          <a:solidFill>
                            <a:schemeClr val="tx1"/>
                          </a:solidFill>
                          <a:effectLst/>
                          <a:latin typeface="Arial Narrow"/>
                          <a:ea typeface="+mn-ea"/>
                          <a:cs typeface="+mn-cs"/>
                        </a:rPr>
                        <a:t>, n (%)</a:t>
                      </a:r>
                    </a:p>
                  </a:txBody>
                  <a:tcPr marL="7613" marR="7613" marT="7613"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spcBef>
                          <a:spcPts val="0"/>
                        </a:spcBef>
                        <a:spcAft>
                          <a:spcPts val="0"/>
                        </a:spcAft>
                        <a:buNone/>
                      </a:pPr>
                      <a:endParaRPr lang="en-US" sz="2000" b="0" kern="100">
                        <a:solidFill>
                          <a:schemeClr val="tx1"/>
                        </a:solidFill>
                        <a:effectLst/>
                        <a:latin typeface="Arial Narrow"/>
                        <a:ea typeface="DengXian"/>
                        <a:cs typeface="Times New Roman" panose="02020603050405020304" pitchFamily="18" charset="0"/>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61293361"/>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Yes</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21 (9.7)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 (8.7)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92150684"/>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a:solidFill>
                            <a:schemeClr val="tx1"/>
                          </a:solidFill>
                          <a:effectLst/>
                          <a:latin typeface="Arial Narrow"/>
                          <a:ea typeface="+mn-ea"/>
                          <a:cs typeface="+mn-cs"/>
                        </a:rPr>
                        <a:t>No</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195 (90.3)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188 (91.3)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33776912"/>
                  </a:ext>
                </a:extLst>
              </a:tr>
              <a:tr h="307365">
                <a:tc>
                  <a:txBody>
                    <a:bodyPr/>
                    <a:lstStyle/>
                    <a:p>
                      <a:pPr marL="10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Prior TKI, n (%)</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2000" b="0" i="0" u="none" strike="noStrike" kern="12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sz="2000" b="0" i="0" u="none" strike="noStrike" kern="1200">
                        <a:solidFill>
                          <a:schemeClr val="tx1"/>
                        </a:solidFill>
                        <a:effectLst/>
                        <a:latin typeface="Arial Narrow"/>
                        <a:ea typeface="+mn-ea"/>
                        <a:cs typeface="+mn-cs"/>
                      </a:endParaRP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0577901"/>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1G-TKI/2G-TKI and 3G-TKI</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48 (22.2)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53 (25.7)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836714868"/>
                  </a:ext>
                </a:extLst>
              </a:tr>
              <a:tr h="307365">
                <a:tc>
                  <a:txBody>
                    <a:bodyPr/>
                    <a:lstStyle/>
                    <a:p>
                      <a:pPr marL="288000" algn="l" defTabSz="914400" rtl="0" eaLnBrk="1" fontAlgn="ctr" latinLnBrk="0" hangingPunct="1">
                        <a:lnSpc>
                          <a:spcPct val="100000"/>
                        </a:lnSpc>
                        <a:spcBef>
                          <a:spcPts val="0"/>
                        </a:spcBef>
                        <a:spcAft>
                          <a:spcPts val="0"/>
                        </a:spcAft>
                        <a:buNone/>
                      </a:pPr>
                      <a:r>
                        <a:rPr lang="en-US" sz="2000" b="1" i="0" u="none" strike="noStrike" kern="1200" dirty="0">
                          <a:solidFill>
                            <a:schemeClr val="tx1"/>
                          </a:solidFill>
                          <a:effectLst/>
                          <a:latin typeface="Arial Narrow"/>
                          <a:ea typeface="+mn-ea"/>
                          <a:cs typeface="+mn-cs"/>
                        </a:rPr>
                        <a:t>3G-TKI only</a:t>
                      </a: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168 (77.8)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153 (74.3)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5875926"/>
                  </a:ext>
                </a:extLst>
              </a:tr>
            </a:tbl>
          </a:graphicData>
        </a:graphic>
      </p:graphicFrame>
      <p:sp>
        <p:nvSpPr>
          <p:cNvPr id="6" name="文本框 36">
            <a:extLst>
              <a:ext uri="{FF2B5EF4-FFF2-40B4-BE49-F238E27FC236}">
                <a16:creationId xmlns:a16="http://schemas.microsoft.com/office/drawing/2014/main" id="{B64AA7B3-B1A3-C2FD-E6DF-7A955A62A7AB}"/>
              </a:ext>
            </a:extLst>
          </p:cNvPr>
          <p:cNvSpPr txBox="1"/>
          <p:nvPr/>
        </p:nvSpPr>
        <p:spPr>
          <a:xfrm>
            <a:off x="720000" y="8683887"/>
            <a:ext cx="16772741" cy="307777"/>
          </a:xfrm>
          <a:prstGeom prst="rect">
            <a:avLst/>
          </a:prstGeom>
          <a:noFill/>
        </p:spPr>
        <p:txBody>
          <a:bodyPr wrap="square" rtlCol="0">
            <a:spAutoFit/>
          </a:bodyPr>
          <a:lstStyle/>
          <a:p>
            <a:r>
              <a:rPr lang="en-US" sz="1400" b="1">
                <a:latin typeface="Arial Narrow" panose="020B0606020202030204" pitchFamily="34" charset="0"/>
                <a:cs typeface="Arial" panose="020B0604020202020204" pitchFamily="34" charset="0"/>
              </a:rPr>
              <a:t>1G</a:t>
            </a:r>
            <a:r>
              <a:rPr lang="en-US" sz="1400">
                <a:latin typeface="Arial Narrow" panose="020B0606020202030204" pitchFamily="34" charset="0"/>
                <a:cs typeface="Arial" panose="020B0604020202020204" pitchFamily="34" charset="0"/>
              </a:rPr>
              <a:t>, first-generation; </a:t>
            </a:r>
            <a:r>
              <a:rPr lang="en-US" sz="1400" b="1">
                <a:latin typeface="Arial Narrow" panose="020B0606020202030204" pitchFamily="34" charset="0"/>
                <a:cs typeface="Arial" panose="020B0604020202020204" pitchFamily="34" charset="0"/>
              </a:rPr>
              <a:t>2G</a:t>
            </a:r>
            <a:r>
              <a:rPr lang="en-US" sz="1400">
                <a:latin typeface="Arial Narrow" panose="020B0606020202030204" pitchFamily="34" charset="0"/>
                <a:cs typeface="Arial" panose="020B0604020202020204" pitchFamily="34" charset="0"/>
              </a:rPr>
              <a:t>, second-generation; </a:t>
            </a:r>
            <a:r>
              <a:rPr lang="en-US" sz="1400" b="1">
                <a:latin typeface="Arial Narrow" panose="020B0606020202030204" pitchFamily="34" charset="0"/>
                <a:cs typeface="Arial" panose="020B0604020202020204" pitchFamily="34" charset="0"/>
              </a:rPr>
              <a:t>3G</a:t>
            </a:r>
            <a:r>
              <a:rPr lang="en-US" sz="1400">
                <a:latin typeface="Arial Narrow" panose="020B0606020202030204" pitchFamily="34" charset="0"/>
                <a:cs typeface="Arial" panose="020B0604020202020204" pitchFamily="34" charset="0"/>
              </a:rPr>
              <a:t>, third-generation. </a:t>
            </a:r>
            <a:r>
              <a:rPr lang="en-US" sz="1400" b="1" baseline="30000">
                <a:latin typeface="Arial Narrow" panose="020B0606020202030204" pitchFamily="34" charset="0"/>
                <a:cs typeface="Arial" panose="020B0604020202020204" pitchFamily="34" charset="0"/>
              </a:rPr>
              <a:t>*</a:t>
            </a:r>
            <a:r>
              <a:rPr lang="en-US" sz="1400">
                <a:latin typeface="Arial Narrow" panose="020B0606020202030204" pitchFamily="34" charset="0"/>
                <a:cs typeface="Arial" panose="020B0604020202020204" pitchFamily="34" charset="0"/>
              </a:rPr>
              <a:t>: including Bevacizumab, </a:t>
            </a:r>
            <a:r>
              <a:rPr lang="en-US" sz="1400" err="1">
                <a:latin typeface="Arial Narrow" panose="020B0606020202030204" pitchFamily="34" charset="0"/>
                <a:cs typeface="Arial" panose="020B0604020202020204" pitchFamily="34" charset="0"/>
              </a:rPr>
              <a:t>Anlotinib</a:t>
            </a:r>
            <a:r>
              <a:rPr lang="en-US" sz="1400">
                <a:latin typeface="Arial Narrow" panose="020B0606020202030204" pitchFamily="34" charset="0"/>
                <a:cs typeface="Arial" panose="020B0604020202020204" pitchFamily="34" charset="0"/>
              </a:rPr>
              <a:t>, and </a:t>
            </a:r>
            <a:r>
              <a:rPr lang="en-US" sz="1400" err="1">
                <a:latin typeface="Arial Narrow" panose="020B0606020202030204" pitchFamily="34" charset="0"/>
                <a:cs typeface="Arial" panose="020B0604020202020204" pitchFamily="34" charset="0"/>
              </a:rPr>
              <a:t>Endostar</a:t>
            </a:r>
            <a:r>
              <a:rPr lang="en-US" sz="1400">
                <a:latin typeface="Arial Narrow" panose="020B0606020202030204" pitchFamily="34" charset="0"/>
                <a:cs typeface="Arial" panose="020B0604020202020204" pitchFamily="34" charset="0"/>
              </a:rPr>
              <a:t>.</a:t>
            </a:r>
          </a:p>
        </p:txBody>
      </p:sp>
      <p:sp>
        <p:nvSpPr>
          <p:cNvPr id="2" name="Espace réservé du texte 1">
            <a:extLst>
              <a:ext uri="{FF2B5EF4-FFF2-40B4-BE49-F238E27FC236}">
                <a16:creationId xmlns:a16="http://schemas.microsoft.com/office/drawing/2014/main" id="{027C6EEE-D3B7-B761-AC6A-3789CFFAF57C}"/>
              </a:ext>
            </a:extLst>
          </p:cNvPr>
          <p:cNvSpPr>
            <a:spLocks noGrp="1"/>
          </p:cNvSpPr>
          <p:nvPr>
            <p:ph type="body" sz="quarter" idx="10"/>
          </p:nvPr>
        </p:nvSpPr>
        <p:spPr>
          <a:xfrm>
            <a:off x="720000" y="658800"/>
            <a:ext cx="9774498" cy="1005078"/>
          </a:xfrm>
        </p:spPr>
        <p:txBody>
          <a:bodyPr/>
          <a:lstStyle/>
          <a:p>
            <a:r>
              <a:rPr lang="en-US" sz="6000"/>
              <a:t>Baseline </a:t>
            </a:r>
            <a:r>
              <a:rPr lang="en-US" altLang="zh-CN" sz="6000"/>
              <a:t>Demographics</a:t>
            </a:r>
            <a:endParaRPr lang="en-US" sz="6000"/>
          </a:p>
          <a:p>
            <a:endParaRPr lang="en-US"/>
          </a:p>
        </p:txBody>
      </p:sp>
      <p:sp>
        <p:nvSpPr>
          <p:cNvPr id="5" name="TextBox 4">
            <a:extLst>
              <a:ext uri="{FF2B5EF4-FFF2-40B4-BE49-F238E27FC236}">
                <a16:creationId xmlns:a16="http://schemas.microsoft.com/office/drawing/2014/main" id="{36AF0607-93D5-2958-9366-372681419E12}"/>
              </a:ext>
            </a:extLst>
          </p:cNvPr>
          <p:cNvSpPr txBox="1"/>
          <p:nvPr/>
        </p:nvSpPr>
        <p:spPr>
          <a:xfrm>
            <a:off x="1428750" y="8869434"/>
            <a:ext cx="3135979" cy="369332"/>
          </a:xfrm>
          <a:prstGeom prst="rect">
            <a:avLst/>
          </a:prstGeom>
          <a:noFill/>
        </p:spPr>
        <p:txBody>
          <a:bodyPr wrap="square" rtlCol="0">
            <a:spAutoFit/>
          </a:bodyPr>
          <a:lstStyle/>
          <a:p>
            <a:r>
              <a:rPr lang="en-US" b="1" i="1">
                <a:latin typeface="Arial Narrow" panose="020B0606020202030204" pitchFamily="34" charset="0"/>
              </a:rPr>
              <a:t>Data cut off: July 15, 2026</a:t>
            </a:r>
          </a:p>
        </p:txBody>
      </p:sp>
    </p:spTree>
    <p:extLst>
      <p:ext uri="{BB962C8B-B14F-4D97-AF65-F5344CB8AC3E}">
        <p14:creationId xmlns:p14="http://schemas.microsoft.com/office/powerpoint/2010/main" val="2131990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84785B4-ECC8-AB03-8A80-579E748F5DF4}"/>
              </a:ext>
            </a:extLst>
          </p:cNvPr>
          <p:cNvSpPr>
            <a:spLocks noGrp="1"/>
          </p:cNvSpPr>
          <p:nvPr>
            <p:ph type="body" sz="quarter" idx="12"/>
          </p:nvPr>
        </p:nvSpPr>
        <p:spPr/>
        <p:txBody>
          <a:bodyPr/>
          <a:lstStyle/>
          <a:p>
            <a:r>
              <a:rPr lang="en-US"/>
              <a:t>Li Zhang</a:t>
            </a:r>
          </a:p>
        </p:txBody>
      </p:sp>
      <p:pic>
        <p:nvPicPr>
          <p:cNvPr id="7" name="Picture 6">
            <a:extLst>
              <a:ext uri="{FF2B5EF4-FFF2-40B4-BE49-F238E27FC236}">
                <a16:creationId xmlns:a16="http://schemas.microsoft.com/office/drawing/2014/main" id="{CA142676-DB1D-4A35-8320-6CB4D0CC67D3}"/>
              </a:ext>
            </a:extLst>
          </p:cNvPr>
          <p:cNvPicPr>
            <a:picLocks noChangeAspect="1"/>
          </p:cNvPicPr>
          <p:nvPr/>
        </p:nvPicPr>
        <p:blipFill>
          <a:blip r:embed="rId3"/>
          <a:stretch>
            <a:fillRect/>
          </a:stretch>
        </p:blipFill>
        <p:spPr>
          <a:xfrm>
            <a:off x="719999" y="2208898"/>
            <a:ext cx="16246511" cy="6498604"/>
          </a:xfrm>
          <a:prstGeom prst="rect">
            <a:avLst/>
          </a:prstGeom>
        </p:spPr>
      </p:pic>
      <p:graphicFrame>
        <p:nvGraphicFramePr>
          <p:cNvPr id="8" name="Table 7">
            <a:extLst>
              <a:ext uri="{FF2B5EF4-FFF2-40B4-BE49-F238E27FC236}">
                <a16:creationId xmlns:a16="http://schemas.microsoft.com/office/drawing/2014/main" id="{0B510174-4DFD-1167-C604-4C0AACFE0AB6}"/>
              </a:ext>
            </a:extLst>
          </p:cNvPr>
          <p:cNvGraphicFramePr>
            <a:graphicFrameLocks noGrp="1"/>
          </p:cNvGraphicFramePr>
          <p:nvPr>
            <p:extLst>
              <p:ext uri="{D42A27DB-BD31-4B8C-83A1-F6EECF244321}">
                <p14:modId xmlns:p14="http://schemas.microsoft.com/office/powerpoint/2010/main" val="963659493"/>
              </p:ext>
            </p:extLst>
          </p:nvPr>
        </p:nvGraphicFramePr>
        <p:xfrm>
          <a:off x="10143982" y="2292664"/>
          <a:ext cx="7424017" cy="2194560"/>
        </p:xfrm>
        <a:graphic>
          <a:graphicData uri="http://schemas.openxmlformats.org/drawingml/2006/table">
            <a:tbl>
              <a:tblPr firstRow="1" bandRow="1">
                <a:tableStyleId>{C083E6E3-FA7D-4D7B-A595-EF9225AFEA82}</a:tableStyleId>
              </a:tblPr>
              <a:tblGrid>
                <a:gridCol w="2947140">
                  <a:extLst>
                    <a:ext uri="{9D8B030D-6E8A-4147-A177-3AD203B41FA5}">
                      <a16:colId xmlns:a16="http://schemas.microsoft.com/office/drawing/2014/main" val="3192652131"/>
                    </a:ext>
                  </a:extLst>
                </a:gridCol>
                <a:gridCol w="2178967">
                  <a:extLst>
                    <a:ext uri="{9D8B030D-6E8A-4147-A177-3AD203B41FA5}">
                      <a16:colId xmlns:a16="http://schemas.microsoft.com/office/drawing/2014/main" val="1577583586"/>
                    </a:ext>
                  </a:extLst>
                </a:gridCol>
                <a:gridCol w="2297910">
                  <a:extLst>
                    <a:ext uri="{9D8B030D-6E8A-4147-A177-3AD203B41FA5}">
                      <a16:colId xmlns:a16="http://schemas.microsoft.com/office/drawing/2014/main" val="1522151771"/>
                    </a:ext>
                  </a:extLst>
                </a:gridCol>
              </a:tblGrid>
              <a:tr h="600000">
                <a:tc>
                  <a:txBody>
                    <a:bodyPr/>
                    <a:lstStyle/>
                    <a:p>
                      <a:pPr>
                        <a:spcBef>
                          <a:spcPts val="0"/>
                        </a:spcBef>
                        <a:spcAft>
                          <a:spcPts val="0"/>
                        </a:spcAft>
                      </a:pPr>
                      <a:endParaRPr lang="en-US" sz="2400" b="1" baseline="0" noProof="0">
                        <a:latin typeface="Arial Narrow" panose="020B0606020202030204" pitchFamily="34" charset="0"/>
                        <a:cs typeface="Arial" panose="020B0604020202020204" pitchFamily="34" charset="0"/>
                      </a:endParaRPr>
                    </a:p>
                  </a:txBody>
                  <a:tcPr marT="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400" baseline="0" noProof="0">
                          <a:solidFill>
                            <a:schemeClr val="bg1"/>
                          </a:solidFill>
                          <a:latin typeface="Arial Narrow" panose="020B0606020202030204" pitchFamily="34" charset="0"/>
                          <a:cs typeface="Arial" panose="020B0604020202020204" pitchFamily="34" charset="0"/>
                        </a:rPr>
                        <a:t>Iza-</a:t>
                      </a:r>
                      <a:r>
                        <a:rPr lang="en-US" sz="2400" baseline="0" noProof="0" err="1">
                          <a:solidFill>
                            <a:schemeClr val="bg1"/>
                          </a:solidFill>
                          <a:latin typeface="Arial Narrow" panose="020B0606020202030204" pitchFamily="34" charset="0"/>
                          <a:cs typeface="Arial" panose="020B0604020202020204" pitchFamily="34" charset="0"/>
                        </a:rPr>
                        <a:t>bren</a:t>
                      </a:r>
                      <a:endParaRPr lang="en-US" sz="2400" baseline="0" noProof="0">
                        <a:solidFill>
                          <a:schemeClr val="bg1"/>
                        </a:solidFill>
                        <a:latin typeface="Arial Narrow" panose="020B0606020202030204" pitchFamily="34" charset="0"/>
                        <a:cs typeface="Arial" panose="020B0604020202020204" pitchFamily="34" charset="0"/>
                      </a:endParaRPr>
                    </a:p>
                    <a:p>
                      <a:pPr algn="ctr">
                        <a:spcBef>
                          <a:spcPts val="0"/>
                        </a:spcBef>
                        <a:spcAft>
                          <a:spcPts val="0"/>
                        </a:spcAft>
                      </a:pPr>
                      <a:r>
                        <a:rPr lang="en-US" sz="2400" baseline="0" noProof="0">
                          <a:solidFill>
                            <a:schemeClr val="bg1"/>
                          </a:solidFill>
                          <a:latin typeface="Arial Narrow" panose="020B0606020202030204" pitchFamily="34" charset="0"/>
                          <a:cs typeface="Arial" panose="020B0604020202020204" pitchFamily="34" charset="0"/>
                        </a:rPr>
                        <a:t>(N = 216)</a:t>
                      </a:r>
                    </a:p>
                  </a:txBody>
                  <a:tcPr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AD86"/>
                    </a:solidFill>
                  </a:tcPr>
                </a:tc>
                <a:tc>
                  <a:txBody>
                    <a:bodyPr/>
                    <a:lstStyle/>
                    <a:p>
                      <a:pPr marL="0" algn="ctr" defTabSz="914400" rtl="0" eaLnBrk="1" latinLnBrk="0" hangingPunct="1">
                        <a:spcBef>
                          <a:spcPts val="0"/>
                        </a:spcBef>
                        <a:spcAft>
                          <a:spcPts val="0"/>
                        </a:spcAft>
                      </a:pPr>
                      <a:r>
                        <a:rPr lang="en-US" sz="2400" b="1" kern="1200" baseline="0" noProof="0">
                          <a:solidFill>
                            <a:schemeClr val="bg1"/>
                          </a:solidFill>
                          <a:latin typeface="Arial Narrow" panose="020B0606020202030204" pitchFamily="34" charset="0"/>
                          <a:ea typeface="+mn-ea"/>
                          <a:cs typeface="Arial" panose="020B0604020202020204" pitchFamily="34" charset="0"/>
                        </a:rPr>
                        <a:t>PBC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baseline="0" noProof="0">
                          <a:solidFill>
                            <a:schemeClr val="bg1"/>
                          </a:solidFill>
                          <a:latin typeface="Arial Narrow" panose="020B0606020202030204" pitchFamily="34" charset="0"/>
                          <a:ea typeface="+mn-ea"/>
                          <a:cs typeface="Arial" panose="020B0604020202020204" pitchFamily="34" charset="0"/>
                        </a:rPr>
                        <a:t>(N = 206)</a:t>
                      </a:r>
                    </a:p>
                  </a:txBody>
                  <a:tcPr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9F2A"/>
                    </a:solidFill>
                  </a:tcPr>
                </a:tc>
                <a:extLst>
                  <a:ext uri="{0D108BD9-81ED-4DB2-BD59-A6C34878D82A}">
                    <a16:rowId xmlns:a16="http://schemas.microsoft.com/office/drawing/2014/main" val="1728322998"/>
                  </a:ext>
                </a:extLst>
              </a:tr>
              <a:tr h="300000">
                <a:tc>
                  <a:txBody>
                    <a:bodyPr/>
                    <a:lstStyle/>
                    <a:p>
                      <a:pPr>
                        <a:spcBef>
                          <a:spcPts val="0"/>
                        </a:spcBef>
                        <a:spcAft>
                          <a:spcPts val="0"/>
                        </a:spcAft>
                      </a:pPr>
                      <a:r>
                        <a:rPr lang="en-US" sz="2400" b="1" baseline="0" noProof="0">
                          <a:solidFill>
                            <a:schemeClr val="tx1"/>
                          </a:solidFill>
                          <a:latin typeface="Arial Narrow" panose="020B0606020202030204" pitchFamily="34" charset="0"/>
                          <a:cs typeface="Arial" panose="020B0604020202020204" pitchFamily="34" charset="0"/>
                        </a:rPr>
                        <a:t>Number of events</a:t>
                      </a:r>
                    </a:p>
                  </a:txBody>
                  <a:tcPr marT="0" marB="0" anchor="ctr">
                    <a:lnT w="12700" cap="flat" cmpd="sng" algn="ctr">
                      <a:solidFill>
                        <a:schemeClr val="tx1"/>
                      </a:solidFill>
                      <a:prstDash val="solid"/>
                      <a:round/>
                      <a:headEnd type="none" w="med" len="med"/>
                      <a:tailEnd type="none" w="med" len="med"/>
                    </a:lnT>
                  </a:tcPr>
                </a:tc>
                <a:tc>
                  <a:txBody>
                    <a:bodyPr/>
                    <a:lstStyle/>
                    <a:p>
                      <a:pPr algn="ctr">
                        <a:spcBef>
                          <a:spcPts val="0"/>
                        </a:spcBef>
                        <a:spcAft>
                          <a:spcPts val="0"/>
                        </a:spcAft>
                      </a:pPr>
                      <a:r>
                        <a:rPr lang="en-US" sz="2400" baseline="0" noProof="0">
                          <a:solidFill>
                            <a:schemeClr val="tx1"/>
                          </a:solidFill>
                          <a:latin typeface="Arial Narrow" panose="020B0606020202030204" pitchFamily="34" charset="0"/>
                          <a:cs typeface="Arial" panose="020B0604020202020204" pitchFamily="34" charset="0"/>
                        </a:rPr>
                        <a:t>128</a:t>
                      </a: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0"/>
                        </a:spcBef>
                        <a:spcAft>
                          <a:spcPts val="0"/>
                        </a:spcAft>
                      </a:pPr>
                      <a:r>
                        <a:rPr lang="en-US" sz="2400" baseline="0" noProof="0">
                          <a:solidFill>
                            <a:schemeClr val="tx1"/>
                          </a:solidFill>
                          <a:latin typeface="Arial Narrow" panose="020B0606020202030204" pitchFamily="34" charset="0"/>
                          <a:cs typeface="Arial" panose="020B0604020202020204" pitchFamily="34" charset="0"/>
                        </a:rPr>
                        <a:t>164</a:t>
                      </a: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3815826"/>
                  </a:ext>
                </a:extLst>
              </a:tr>
              <a:tr h="300000">
                <a:tc>
                  <a:txBody>
                    <a:bodyPr/>
                    <a:lstStyle/>
                    <a:p>
                      <a:pPr marL="0" indent="0">
                        <a:spcBef>
                          <a:spcPts val="0"/>
                        </a:spcBef>
                        <a:spcAft>
                          <a:spcPts val="0"/>
                        </a:spcAft>
                      </a:pPr>
                      <a:r>
                        <a:rPr lang="en-US" sz="2400" b="1" baseline="0" noProof="0">
                          <a:solidFill>
                            <a:schemeClr val="tx1"/>
                          </a:solidFill>
                          <a:latin typeface="Arial Narrow" panose="020B0606020202030204" pitchFamily="34" charset="0"/>
                          <a:cs typeface="Arial" panose="020B0604020202020204" pitchFamily="34" charset="0"/>
                        </a:rPr>
                        <a:t>Median, </a:t>
                      </a:r>
                      <a:r>
                        <a:rPr lang="en-US" sz="2400" b="1" baseline="0" noProof="0" err="1">
                          <a:solidFill>
                            <a:schemeClr val="tx1"/>
                          </a:solidFill>
                          <a:latin typeface="Arial Narrow" panose="020B0606020202030204" pitchFamily="34" charset="0"/>
                          <a:cs typeface="Arial" panose="020B0604020202020204" pitchFamily="34" charset="0"/>
                        </a:rPr>
                        <a:t>mo</a:t>
                      </a:r>
                      <a:r>
                        <a:rPr lang="en-US" sz="2400" b="1" baseline="0" noProof="0">
                          <a:solidFill>
                            <a:schemeClr val="tx1"/>
                          </a:solidFill>
                          <a:latin typeface="Arial Narrow" panose="020B0606020202030204" pitchFamily="34" charset="0"/>
                          <a:cs typeface="Arial" panose="020B0604020202020204" pitchFamily="34" charset="0"/>
                        </a:rPr>
                        <a:t> (95% CI)</a:t>
                      </a:r>
                    </a:p>
                  </a:txBody>
                  <a:tcPr marT="0" marB="0" anchor="ctr"/>
                </a:tc>
                <a:tc>
                  <a:txBody>
                    <a:bodyPr/>
                    <a:lstStyle/>
                    <a:p>
                      <a:pPr algn="ctr">
                        <a:spcBef>
                          <a:spcPts val="0"/>
                        </a:spcBef>
                        <a:spcAft>
                          <a:spcPts val="0"/>
                        </a:spcAft>
                      </a:pPr>
                      <a:r>
                        <a:rPr lang="en-US" sz="2400" b="1">
                          <a:solidFill>
                            <a:srgbClr val="17AD86"/>
                          </a:solidFill>
                          <a:latin typeface="Arial Narrow" panose="020B0606020202030204" pitchFamily="34" charset="0"/>
                        </a:rPr>
                        <a:t>11.1</a:t>
                      </a:r>
                      <a:r>
                        <a:rPr lang="en-US" sz="2400">
                          <a:latin typeface="Arial Narrow" panose="020B0606020202030204" pitchFamily="34" charset="0"/>
                        </a:rPr>
                        <a:t> (9.2, 12.7)</a:t>
                      </a:r>
                      <a:endParaRPr lang="en-US" sz="2400" baseline="0" noProof="0">
                        <a:latin typeface="Arial Narrow" panose="020B0606020202030204" pitchFamily="34" charset="0"/>
                        <a:cs typeface="Arial" panose="020B0604020202020204" pitchFamily="34" charset="0"/>
                      </a:endParaRPr>
                    </a:p>
                  </a:txBody>
                  <a:tcPr marT="0" marB="0" anchor="ctr">
                    <a:lnR w="12700" cap="flat" cmpd="sng" algn="ctr">
                      <a:solidFill>
                        <a:schemeClr val="bg1"/>
                      </a:solidFill>
                      <a:prstDash val="solid"/>
                      <a:round/>
                      <a:headEnd type="none" w="med" len="med"/>
                      <a:tailEnd type="none" w="med" len="med"/>
                    </a:lnR>
                  </a:tcPr>
                </a:tc>
                <a:tc>
                  <a:txBody>
                    <a:bodyPr/>
                    <a:lstStyle/>
                    <a:p>
                      <a:pPr algn="ctr">
                        <a:spcBef>
                          <a:spcPts val="0"/>
                        </a:spcBef>
                        <a:spcAft>
                          <a:spcPts val="0"/>
                        </a:spcAft>
                      </a:pPr>
                      <a:r>
                        <a:rPr lang="en-US" sz="2400" b="1">
                          <a:solidFill>
                            <a:srgbClr val="17AD86"/>
                          </a:solidFill>
                          <a:latin typeface="Arial Narrow" panose="020B0606020202030204" pitchFamily="34" charset="0"/>
                        </a:rPr>
                        <a:t>5.7</a:t>
                      </a:r>
                      <a:r>
                        <a:rPr lang="en-US" sz="2400">
                          <a:solidFill>
                            <a:srgbClr val="17AD86"/>
                          </a:solidFill>
                          <a:latin typeface="Arial Narrow" panose="020B0606020202030204" pitchFamily="34" charset="0"/>
                        </a:rPr>
                        <a:t> </a:t>
                      </a:r>
                      <a:r>
                        <a:rPr lang="en-US" sz="2400">
                          <a:solidFill>
                            <a:schemeClr val="tx1"/>
                          </a:solidFill>
                          <a:latin typeface="Arial Narrow" panose="020B0606020202030204" pitchFamily="34" charset="0"/>
                        </a:rPr>
                        <a:t>(5</a:t>
                      </a:r>
                      <a:r>
                        <a:rPr lang="en-US" sz="2400">
                          <a:latin typeface="Arial Narrow" panose="020B0606020202030204" pitchFamily="34" charset="0"/>
                        </a:rPr>
                        <a:t>.5, 5.9)</a:t>
                      </a:r>
                      <a:endParaRPr lang="en-US" sz="2400" baseline="0" noProof="0">
                        <a:latin typeface="Arial Narrow" panose="020B0606020202030204" pitchFamily="34" charset="0"/>
                        <a:cs typeface="Arial" panose="020B0604020202020204" pitchFamily="34" charset="0"/>
                      </a:endParaRPr>
                    </a:p>
                  </a:txBody>
                  <a:tcPr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59267362"/>
                  </a:ext>
                </a:extLst>
              </a:tr>
              <a:tr h="300000">
                <a:tc>
                  <a:txBody>
                    <a:bodyPr/>
                    <a:lstStyle/>
                    <a:p>
                      <a:pPr marL="0" indent="0">
                        <a:spcBef>
                          <a:spcPts val="0"/>
                        </a:spcBef>
                        <a:spcAft>
                          <a:spcPts val="0"/>
                        </a:spcAft>
                      </a:pPr>
                      <a:r>
                        <a:rPr lang="en-US" sz="2400" b="1" baseline="0" noProof="0">
                          <a:solidFill>
                            <a:schemeClr val="tx1"/>
                          </a:solidFill>
                          <a:latin typeface="Arial Narrow" panose="020B0606020202030204" pitchFamily="34" charset="0"/>
                          <a:cs typeface="Arial" panose="020B0604020202020204" pitchFamily="34" charset="0"/>
                        </a:rPr>
                        <a:t>HR (95% CI)</a:t>
                      </a:r>
                    </a:p>
                  </a:txBody>
                  <a:tcPr marT="0" marB="0" anchor="ctr"/>
                </a:tc>
                <a:tc gridSpan="2">
                  <a:txBody>
                    <a:bodyPr/>
                    <a:lstStyle/>
                    <a:p>
                      <a:pPr algn="ctr">
                        <a:spcBef>
                          <a:spcPts val="0"/>
                        </a:spcBef>
                        <a:spcAft>
                          <a:spcPts val="0"/>
                        </a:spcAft>
                      </a:pPr>
                      <a:r>
                        <a:rPr lang="en-US" sz="2400" b="1">
                          <a:solidFill>
                            <a:srgbClr val="17AD86"/>
                          </a:solidFill>
                          <a:latin typeface="Arial Narrow" panose="020B0606020202030204" pitchFamily="34" charset="0"/>
                        </a:rPr>
                        <a:t>0.40</a:t>
                      </a:r>
                      <a:r>
                        <a:rPr lang="en-US" sz="2400">
                          <a:solidFill>
                            <a:srgbClr val="17AD86"/>
                          </a:solidFill>
                          <a:latin typeface="Arial Narrow" panose="020B0606020202030204" pitchFamily="34" charset="0"/>
                        </a:rPr>
                        <a:t> </a:t>
                      </a:r>
                      <a:r>
                        <a:rPr lang="en-US" sz="2400">
                          <a:latin typeface="Arial Narrow" panose="020B0606020202030204" pitchFamily="34" charset="0"/>
                        </a:rPr>
                        <a:t>(0.31, 0.51)</a:t>
                      </a:r>
                      <a:r>
                        <a:rPr lang="en-US" sz="2400" b="1" baseline="30000">
                          <a:solidFill>
                            <a:schemeClr val="tx1"/>
                          </a:solidFill>
                          <a:latin typeface="Arial Narrow" panose="020B0606020202030204" pitchFamily="34" charset="0"/>
                          <a:cs typeface="Arial" panose="020B0604020202020204" pitchFamily="34" charset="0"/>
                        </a:rPr>
                        <a:t>†</a:t>
                      </a:r>
                      <a:endParaRPr lang="en-US" sz="2400" baseline="0" noProof="0">
                        <a:latin typeface="Arial Narrow" panose="020B0606020202030204" pitchFamily="34" charset="0"/>
                        <a:cs typeface="Arial" panose="020B0604020202020204" pitchFamily="34" charset="0"/>
                      </a:endParaRPr>
                    </a:p>
                  </a:txBody>
                  <a:tcPr marT="0" marB="0" anchor="ctr"/>
                </a:tc>
                <a:tc hMerge="1">
                  <a:txBody>
                    <a:bodyPr/>
                    <a:lstStyle/>
                    <a:p>
                      <a:pPr algn="ctr"/>
                      <a:endParaRPr lang="zh-CN" altLang="en-US" sz="2000" baseline="0">
                        <a:latin typeface="Arial Narrow" panose="020B0606020202030204" pitchFamily="34" charset="0"/>
                      </a:endParaRPr>
                    </a:p>
                  </a:txBody>
                  <a:tcPr anchor="ctr"/>
                </a:tc>
                <a:extLst>
                  <a:ext uri="{0D108BD9-81ED-4DB2-BD59-A6C34878D82A}">
                    <a16:rowId xmlns:a16="http://schemas.microsoft.com/office/drawing/2014/main" val="4028012357"/>
                  </a:ext>
                </a:extLst>
              </a:tr>
              <a:tr h="300000">
                <a:tc>
                  <a:txBody>
                    <a:bodyPr/>
                    <a:lstStyle/>
                    <a:p>
                      <a:pPr marL="0" indent="0" algn="l" defTabSz="914400" rtl="0" eaLnBrk="1" latinLnBrk="0" hangingPunct="1">
                        <a:spcBef>
                          <a:spcPts val="0"/>
                        </a:spcBef>
                        <a:spcAft>
                          <a:spcPts val="0"/>
                        </a:spcAft>
                      </a:pPr>
                      <a:r>
                        <a:rPr lang="en-US" sz="2400" b="1" kern="1200" baseline="0">
                          <a:solidFill>
                            <a:schemeClr val="tx1"/>
                          </a:solidFill>
                          <a:latin typeface="Arial Narrow" panose="020B0606020202030204" pitchFamily="34" charset="0"/>
                          <a:ea typeface="+mn-ea"/>
                          <a:cs typeface="Arial" panose="020B0604020202020204" pitchFamily="34" charset="0"/>
                        </a:rPr>
                        <a:t>P-value</a:t>
                      </a:r>
                      <a:endParaRPr lang="en-US" sz="2400" b="1" kern="1200" baseline="0" noProof="0">
                        <a:solidFill>
                          <a:schemeClr val="tx1"/>
                        </a:solidFill>
                        <a:latin typeface="Arial Narrow" panose="020B0606020202030204" pitchFamily="34" charset="0"/>
                        <a:ea typeface="+mn-ea"/>
                        <a:cs typeface="Arial" panose="020B0604020202020204" pitchFamily="34" charset="0"/>
                      </a:endParaRPr>
                    </a:p>
                  </a:txBody>
                  <a:tcPr marT="0" marB="0" anchor="ctr">
                    <a:lnB w="12700" cap="flat" cmpd="sng" algn="ctr">
                      <a:solidFill>
                        <a:schemeClr val="tx1"/>
                      </a:solidFill>
                      <a:prstDash val="solid"/>
                      <a:round/>
                      <a:headEnd type="none" w="med" len="med"/>
                      <a:tailEnd type="none" w="med" len="med"/>
                    </a:lnB>
                  </a:tcPr>
                </a:tc>
                <a:tc gridSpan="2">
                  <a:txBody>
                    <a:bodyPr/>
                    <a:lstStyle/>
                    <a:p>
                      <a:pPr algn="ctr">
                        <a:spcBef>
                          <a:spcPts val="0"/>
                        </a:spcBef>
                        <a:spcAft>
                          <a:spcPts val="0"/>
                        </a:spcAft>
                      </a:pPr>
                      <a:r>
                        <a:rPr lang="en-US" sz="2400" b="1" baseline="0" noProof="0">
                          <a:solidFill>
                            <a:srgbClr val="17AD86"/>
                          </a:solidFill>
                          <a:latin typeface="Arial Narrow" panose="020B0606020202030204" pitchFamily="34" charset="0"/>
                          <a:cs typeface="Arial" panose="020B0604020202020204" pitchFamily="34" charset="0"/>
                        </a:rPr>
                        <a:t>&lt;0.0001</a:t>
                      </a:r>
                      <a:r>
                        <a:rPr lang="en-US" sz="2400" b="0" u="none" strike="noStrike" baseline="30000">
                          <a:solidFill>
                            <a:srgbClr val="17AD86"/>
                          </a:solidFill>
                          <a:effectLst/>
                          <a:latin typeface="Arial Narrow" panose="020B0606020202030204" pitchFamily="34" charset="0"/>
                        </a:rPr>
                        <a:t>*</a:t>
                      </a:r>
                      <a:endParaRPr lang="en-US" sz="2400" b="1" baseline="0" noProof="0">
                        <a:solidFill>
                          <a:srgbClr val="17AD86"/>
                        </a:solidFill>
                        <a:latin typeface="Arial Narrow" panose="020B0606020202030204" pitchFamily="34" charset="0"/>
                        <a:cs typeface="Arial" panose="020B0604020202020204" pitchFamily="34" charset="0"/>
                      </a:endParaRPr>
                    </a:p>
                  </a:txBody>
                  <a:tcPr marT="0" marB="0" anchor="ctr">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845357397"/>
                  </a:ext>
                </a:extLst>
              </a:tr>
            </a:tbl>
          </a:graphicData>
        </a:graphic>
      </p:graphicFrame>
      <p:sp>
        <p:nvSpPr>
          <p:cNvPr id="10" name="TextBox 9">
            <a:extLst>
              <a:ext uri="{FF2B5EF4-FFF2-40B4-BE49-F238E27FC236}">
                <a16:creationId xmlns:a16="http://schemas.microsoft.com/office/drawing/2014/main" id="{20E73359-6574-5067-F6FE-1A0BE93BBDD1}"/>
              </a:ext>
            </a:extLst>
          </p:cNvPr>
          <p:cNvSpPr txBox="1"/>
          <p:nvPr/>
        </p:nvSpPr>
        <p:spPr>
          <a:xfrm>
            <a:off x="719999" y="1693354"/>
            <a:ext cx="16848000" cy="523220"/>
          </a:xfrm>
          <a:prstGeom prst="rect">
            <a:avLst/>
          </a:prstGeom>
          <a:solidFill>
            <a:srgbClr val="5B8DC3"/>
          </a:solidFill>
          <a:ln>
            <a:solidFill>
              <a:srgbClr val="5B8DC3"/>
            </a:solidFill>
          </a:ln>
        </p:spPr>
        <p:txBody>
          <a:bodyPr wrap="square" lIns="0" rIns="0">
            <a:spAutoFit/>
          </a:bodyPr>
          <a:lstStyle/>
          <a:p>
            <a:pPr algn="ctr"/>
            <a:r>
              <a:rPr lang="en-US" sz="2800" dirty="0">
                <a:solidFill>
                  <a:schemeClr val="bg1"/>
                </a:solidFill>
                <a:latin typeface="Arial Narrow" panose="020B0606020202030204" pitchFamily="34" charset="0"/>
              </a:rPr>
              <a:t>Iza-bren showed statistically significant and clinically meaningful improvement vs PBC with doubling of </a:t>
            </a:r>
            <a:r>
              <a:rPr lang="en-US" sz="2800" dirty="0" err="1">
                <a:solidFill>
                  <a:schemeClr val="bg1"/>
                </a:solidFill>
                <a:latin typeface="Arial Narrow" panose="020B0606020202030204" pitchFamily="34" charset="0"/>
              </a:rPr>
              <a:t>mPFS</a:t>
            </a:r>
            <a:r>
              <a:rPr lang="en-US" sz="2800" dirty="0">
                <a:solidFill>
                  <a:schemeClr val="bg1"/>
                </a:solidFill>
                <a:latin typeface="Arial Narrow" panose="020B0606020202030204" pitchFamily="34" charset="0"/>
              </a:rPr>
              <a:t>.</a:t>
            </a:r>
          </a:p>
        </p:txBody>
      </p:sp>
      <p:sp>
        <p:nvSpPr>
          <p:cNvPr id="13" name="TextBox 12">
            <a:extLst>
              <a:ext uri="{FF2B5EF4-FFF2-40B4-BE49-F238E27FC236}">
                <a16:creationId xmlns:a16="http://schemas.microsoft.com/office/drawing/2014/main" id="{B6BC589D-E7C8-DCD1-552D-07E37B66096F}"/>
              </a:ext>
            </a:extLst>
          </p:cNvPr>
          <p:cNvSpPr txBox="1"/>
          <p:nvPr/>
        </p:nvSpPr>
        <p:spPr>
          <a:xfrm>
            <a:off x="719999" y="8399965"/>
            <a:ext cx="16847997" cy="923330"/>
          </a:xfrm>
          <a:prstGeom prst="rect">
            <a:avLst/>
          </a:prstGeom>
          <a:noFill/>
        </p:spPr>
        <p:txBody>
          <a:bodyPr wrap="square">
            <a:spAutoFit/>
          </a:bodyPr>
          <a:lstStyle/>
          <a:p>
            <a:r>
              <a:rPr lang="en-US" dirty="0">
                <a:latin typeface="Arial Narrow" panose="020B0606020202030204" pitchFamily="34" charset="0"/>
              </a:rPr>
              <a:t>PFS (BICR) was evaluated in the </a:t>
            </a:r>
            <a:r>
              <a:rPr lang="en-US" dirty="0" err="1">
                <a:latin typeface="Arial Narrow" panose="020B0606020202030204" pitchFamily="34" charset="0"/>
              </a:rPr>
              <a:t>mITT</a:t>
            </a:r>
            <a:r>
              <a:rPr lang="en-US" dirty="0">
                <a:latin typeface="Arial Narrow" panose="020B0606020202030204" pitchFamily="34" charset="0"/>
              </a:rPr>
              <a:t> population. The median duration of follow-up for PFS was 14.6 months. </a:t>
            </a:r>
          </a:p>
          <a:p>
            <a:r>
              <a:rPr lang="en-US" dirty="0">
                <a:latin typeface="Arial Narrow" panose="020B0606020202030204" pitchFamily="34" charset="0"/>
              </a:rPr>
              <a:t>Similar results were observed for PFS (BICR) in the ITT population, with 129 events in the iza-bren arm and 164 events in the PBC arm. The hazard ratio (95% CI) was 0.40 (0.31, 0.51).</a:t>
            </a:r>
          </a:p>
          <a:p>
            <a:r>
              <a:rPr lang="en-US" b="1" baseline="30000" dirty="0">
                <a:latin typeface="Arial Narrow" panose="020B0606020202030204" pitchFamily="34" charset="0"/>
                <a:cs typeface="Arial" panose="020B0604020202020204" pitchFamily="34" charset="0"/>
              </a:rPr>
              <a:t>†</a:t>
            </a:r>
            <a:r>
              <a:rPr lang="en-US" dirty="0">
                <a:latin typeface="Arial Narrow" panose="020B0606020202030204" pitchFamily="34" charset="0"/>
                <a:cs typeface="Arial" panose="020B0604020202020204" pitchFamily="34" charset="0"/>
              </a:rPr>
              <a:t>B</a:t>
            </a:r>
            <a:r>
              <a:rPr lang="en-US" dirty="0">
                <a:latin typeface="Arial Narrow" panose="020B0606020202030204" pitchFamily="34" charset="0"/>
              </a:rPr>
              <a:t>ased on a stratified Cox regression model. </a:t>
            </a:r>
            <a:r>
              <a:rPr lang="en-US" b="1" dirty="0">
                <a:latin typeface="Arial Narrow" panose="020B0606020202030204" pitchFamily="34" charset="0"/>
              </a:rPr>
              <a:t>*</a:t>
            </a:r>
            <a:r>
              <a:rPr lang="en-US" dirty="0">
                <a:latin typeface="Arial Narrow" panose="020B0606020202030204" pitchFamily="34" charset="0"/>
              </a:rPr>
              <a:t>One-sided, based on a stratified log-rank test.</a:t>
            </a:r>
          </a:p>
        </p:txBody>
      </p:sp>
      <p:cxnSp>
        <p:nvCxnSpPr>
          <p:cNvPr id="9" name="Straight Connector 8">
            <a:extLst>
              <a:ext uri="{FF2B5EF4-FFF2-40B4-BE49-F238E27FC236}">
                <a16:creationId xmlns:a16="http://schemas.microsoft.com/office/drawing/2014/main" id="{80042127-1C3C-0B32-B58A-7378FC15E8B3}"/>
              </a:ext>
            </a:extLst>
          </p:cNvPr>
          <p:cNvCxnSpPr/>
          <p:nvPr/>
        </p:nvCxnSpPr>
        <p:spPr>
          <a:xfrm>
            <a:off x="9158066" y="5061696"/>
            <a:ext cx="0" cy="2160000"/>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523DD86-B3B8-0F05-A225-89F062F0DDF9}"/>
              </a:ext>
            </a:extLst>
          </p:cNvPr>
          <p:cNvSpPr txBox="1"/>
          <p:nvPr/>
        </p:nvSpPr>
        <p:spPr>
          <a:xfrm>
            <a:off x="9031454" y="4736095"/>
            <a:ext cx="813810" cy="369332"/>
          </a:xfrm>
          <a:prstGeom prst="rect">
            <a:avLst/>
          </a:prstGeom>
          <a:noFill/>
        </p:spPr>
        <p:txBody>
          <a:bodyPr wrap="square" rtlCol="0">
            <a:spAutoFit/>
          </a:bodyPr>
          <a:lstStyle/>
          <a:p>
            <a:pPr algn="ctr"/>
            <a:r>
              <a:rPr lang="en-US" b="1">
                <a:solidFill>
                  <a:srgbClr val="17AD86"/>
                </a:solidFill>
                <a:latin typeface="Arial Narrow" panose="020B0606020202030204" pitchFamily="34" charset="0"/>
              </a:rPr>
              <a:t>46.5%</a:t>
            </a:r>
          </a:p>
        </p:txBody>
      </p:sp>
      <p:sp>
        <p:nvSpPr>
          <p:cNvPr id="15" name="TextBox 14">
            <a:extLst>
              <a:ext uri="{FF2B5EF4-FFF2-40B4-BE49-F238E27FC236}">
                <a16:creationId xmlns:a16="http://schemas.microsoft.com/office/drawing/2014/main" id="{046EC3E7-BCC7-A30A-8406-0DE089C10741}"/>
              </a:ext>
            </a:extLst>
          </p:cNvPr>
          <p:cNvSpPr txBox="1"/>
          <p:nvPr/>
        </p:nvSpPr>
        <p:spPr>
          <a:xfrm>
            <a:off x="9031454" y="6229235"/>
            <a:ext cx="813810" cy="369332"/>
          </a:xfrm>
          <a:prstGeom prst="rect">
            <a:avLst/>
          </a:prstGeom>
          <a:noFill/>
        </p:spPr>
        <p:txBody>
          <a:bodyPr wrap="square" rtlCol="0">
            <a:spAutoFit/>
          </a:bodyPr>
          <a:lstStyle/>
          <a:p>
            <a:pPr algn="ctr"/>
            <a:r>
              <a:rPr lang="en-US" b="1">
                <a:solidFill>
                  <a:srgbClr val="D39F2A"/>
                </a:solidFill>
                <a:latin typeface="Arial Narrow" panose="020B0606020202030204" pitchFamily="34" charset="0"/>
              </a:rPr>
              <a:t>14.4%</a:t>
            </a:r>
          </a:p>
        </p:txBody>
      </p:sp>
      <p:cxnSp>
        <p:nvCxnSpPr>
          <p:cNvPr id="2" name="Straight Connector 1">
            <a:extLst>
              <a:ext uri="{FF2B5EF4-FFF2-40B4-BE49-F238E27FC236}">
                <a16:creationId xmlns:a16="http://schemas.microsoft.com/office/drawing/2014/main" id="{4B6B25E5-A411-931F-0165-C1713AF72038}"/>
              </a:ext>
            </a:extLst>
          </p:cNvPr>
          <p:cNvCxnSpPr>
            <a:cxnSpLocks/>
          </p:cNvCxnSpPr>
          <p:nvPr/>
        </p:nvCxnSpPr>
        <p:spPr>
          <a:xfrm>
            <a:off x="7315898" y="4553130"/>
            <a:ext cx="0" cy="2654498"/>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B5B969FA-D1B5-0533-5170-5D21F677D4C3}"/>
              </a:ext>
            </a:extLst>
          </p:cNvPr>
          <p:cNvCxnSpPr>
            <a:cxnSpLocks/>
          </p:cNvCxnSpPr>
          <p:nvPr/>
        </p:nvCxnSpPr>
        <p:spPr>
          <a:xfrm>
            <a:off x="5391847" y="3782621"/>
            <a:ext cx="0" cy="3394465"/>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8C275B3-1701-5722-6A38-E84D2568E8BE}"/>
              </a:ext>
            </a:extLst>
          </p:cNvPr>
          <p:cNvSpPr txBox="1"/>
          <p:nvPr/>
        </p:nvSpPr>
        <p:spPr>
          <a:xfrm>
            <a:off x="7214897" y="4211934"/>
            <a:ext cx="813810" cy="369332"/>
          </a:xfrm>
          <a:prstGeom prst="rect">
            <a:avLst/>
          </a:prstGeom>
          <a:noFill/>
        </p:spPr>
        <p:txBody>
          <a:bodyPr wrap="square" rtlCol="0">
            <a:spAutoFit/>
          </a:bodyPr>
          <a:lstStyle/>
          <a:p>
            <a:pPr algn="ctr"/>
            <a:r>
              <a:rPr lang="en-US" b="1">
                <a:solidFill>
                  <a:srgbClr val="17AD86"/>
                </a:solidFill>
                <a:latin typeface="Arial Narrow" panose="020B0606020202030204" pitchFamily="34" charset="0"/>
              </a:rPr>
              <a:t>58.2%</a:t>
            </a:r>
          </a:p>
        </p:txBody>
      </p:sp>
      <p:sp>
        <p:nvSpPr>
          <p:cNvPr id="20" name="TextBox 19">
            <a:extLst>
              <a:ext uri="{FF2B5EF4-FFF2-40B4-BE49-F238E27FC236}">
                <a16:creationId xmlns:a16="http://schemas.microsoft.com/office/drawing/2014/main" id="{F3694FB4-1E5D-4FC0-9604-2E7C838B62FD}"/>
              </a:ext>
            </a:extLst>
          </p:cNvPr>
          <p:cNvSpPr txBox="1"/>
          <p:nvPr/>
        </p:nvSpPr>
        <p:spPr>
          <a:xfrm>
            <a:off x="5280948" y="3413289"/>
            <a:ext cx="813810" cy="369332"/>
          </a:xfrm>
          <a:prstGeom prst="rect">
            <a:avLst/>
          </a:prstGeom>
          <a:noFill/>
        </p:spPr>
        <p:txBody>
          <a:bodyPr wrap="square" rtlCol="0">
            <a:spAutoFit/>
          </a:bodyPr>
          <a:lstStyle/>
          <a:p>
            <a:pPr algn="ctr"/>
            <a:r>
              <a:rPr lang="en-US" b="1">
                <a:solidFill>
                  <a:srgbClr val="17AD86"/>
                </a:solidFill>
                <a:latin typeface="Arial Narrow" panose="020B0606020202030204" pitchFamily="34" charset="0"/>
              </a:rPr>
              <a:t>75.1%</a:t>
            </a:r>
          </a:p>
        </p:txBody>
      </p:sp>
      <p:sp>
        <p:nvSpPr>
          <p:cNvPr id="22" name="TextBox 21">
            <a:extLst>
              <a:ext uri="{FF2B5EF4-FFF2-40B4-BE49-F238E27FC236}">
                <a16:creationId xmlns:a16="http://schemas.microsoft.com/office/drawing/2014/main" id="{04883616-D0D3-DFFD-5412-E08999FFB3BB}"/>
              </a:ext>
            </a:extLst>
          </p:cNvPr>
          <p:cNvSpPr txBox="1"/>
          <p:nvPr/>
        </p:nvSpPr>
        <p:spPr>
          <a:xfrm>
            <a:off x="7214897" y="5748970"/>
            <a:ext cx="813810" cy="369332"/>
          </a:xfrm>
          <a:prstGeom prst="rect">
            <a:avLst/>
          </a:prstGeom>
          <a:noFill/>
        </p:spPr>
        <p:txBody>
          <a:bodyPr wrap="square" rtlCol="0">
            <a:spAutoFit/>
          </a:bodyPr>
          <a:lstStyle/>
          <a:p>
            <a:pPr algn="ctr"/>
            <a:r>
              <a:rPr lang="en-US" b="1">
                <a:solidFill>
                  <a:srgbClr val="D39F2A"/>
                </a:solidFill>
                <a:latin typeface="Arial Narrow" panose="020B0606020202030204" pitchFamily="34" charset="0"/>
              </a:rPr>
              <a:t>24.4%</a:t>
            </a:r>
          </a:p>
        </p:txBody>
      </p:sp>
      <p:sp>
        <p:nvSpPr>
          <p:cNvPr id="24" name="TextBox 23">
            <a:extLst>
              <a:ext uri="{FF2B5EF4-FFF2-40B4-BE49-F238E27FC236}">
                <a16:creationId xmlns:a16="http://schemas.microsoft.com/office/drawing/2014/main" id="{5B92A93F-5BFB-E914-8926-0BB81ADD099B}"/>
              </a:ext>
            </a:extLst>
          </p:cNvPr>
          <p:cNvSpPr txBox="1"/>
          <p:nvPr/>
        </p:nvSpPr>
        <p:spPr>
          <a:xfrm>
            <a:off x="5280948" y="4844010"/>
            <a:ext cx="813810" cy="369332"/>
          </a:xfrm>
          <a:prstGeom prst="rect">
            <a:avLst/>
          </a:prstGeom>
          <a:noFill/>
        </p:spPr>
        <p:txBody>
          <a:bodyPr wrap="square" rtlCol="0">
            <a:spAutoFit/>
          </a:bodyPr>
          <a:lstStyle/>
          <a:p>
            <a:pPr algn="ctr"/>
            <a:r>
              <a:rPr lang="en-US" b="1">
                <a:solidFill>
                  <a:srgbClr val="D39F2A"/>
                </a:solidFill>
                <a:latin typeface="Arial Narrow" panose="020B0606020202030204" pitchFamily="34" charset="0"/>
              </a:rPr>
              <a:t>42.9%</a:t>
            </a:r>
          </a:p>
        </p:txBody>
      </p:sp>
      <p:sp>
        <p:nvSpPr>
          <p:cNvPr id="6" name="Espace réservé du texte 1">
            <a:extLst>
              <a:ext uri="{FF2B5EF4-FFF2-40B4-BE49-F238E27FC236}">
                <a16:creationId xmlns:a16="http://schemas.microsoft.com/office/drawing/2014/main" id="{F3172549-DF20-777B-891E-7F308ADCB0D8}"/>
              </a:ext>
            </a:extLst>
          </p:cNvPr>
          <p:cNvSpPr txBox="1">
            <a:spLocks/>
          </p:cNvSpPr>
          <p:nvPr/>
        </p:nvSpPr>
        <p:spPr>
          <a:xfrm>
            <a:off x="720000" y="658800"/>
            <a:ext cx="9774498" cy="1005078"/>
          </a:xfrm>
          <a:prstGeom prst="rect">
            <a:avLst/>
          </a:prstGeom>
        </p:spPr>
        <p:txBody>
          <a:bodyPr/>
          <a:lstStyle>
            <a:lvl1pPr marL="0" indent="0" algn="l" defTabSz="914400" rtl="0" eaLnBrk="1" latinLnBrk="0" hangingPunct="1">
              <a:spcBef>
                <a:spcPct val="20000"/>
              </a:spcBef>
              <a:buFont typeface="Arial" pitchFamily="34" charset="0"/>
              <a:buNone/>
              <a:defRPr sz="563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6000"/>
              <a:t>PFS by BICR: Primary Endpoint</a:t>
            </a:r>
            <a:endParaRPr lang="en-US"/>
          </a:p>
        </p:txBody>
      </p:sp>
      <p:sp>
        <p:nvSpPr>
          <p:cNvPr id="14" name="TextBox 13">
            <a:extLst>
              <a:ext uri="{FF2B5EF4-FFF2-40B4-BE49-F238E27FC236}">
                <a16:creationId xmlns:a16="http://schemas.microsoft.com/office/drawing/2014/main" id="{0FEEB333-F9CD-77C8-A50A-072209E36BE6}"/>
              </a:ext>
            </a:extLst>
          </p:cNvPr>
          <p:cNvSpPr txBox="1"/>
          <p:nvPr/>
        </p:nvSpPr>
        <p:spPr>
          <a:xfrm>
            <a:off x="10806140" y="9530507"/>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15, 2026</a:t>
            </a:r>
          </a:p>
        </p:txBody>
      </p:sp>
    </p:spTree>
    <p:extLst>
      <p:ext uri="{BB962C8B-B14F-4D97-AF65-F5344CB8AC3E}">
        <p14:creationId xmlns:p14="http://schemas.microsoft.com/office/powerpoint/2010/main" val="2860202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96322-0B82-874E-397A-42F8AA17D58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131712C-DC54-FA8E-6478-05013A3B9D4D}"/>
              </a:ext>
            </a:extLst>
          </p:cNvPr>
          <p:cNvSpPr txBox="1"/>
          <p:nvPr/>
        </p:nvSpPr>
        <p:spPr>
          <a:xfrm>
            <a:off x="9951865" y="9173578"/>
            <a:ext cx="156327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1" i="0" u="none" strike="noStrike" kern="1200" cap="none" spc="0" normalizeH="0" baseline="0" noProof="0">
                <a:ln>
                  <a:noFill/>
                </a:ln>
                <a:solidFill>
                  <a:srgbClr val="17AD86"/>
                </a:solidFill>
                <a:effectLst/>
                <a:uLnTx/>
                <a:uFillTx/>
                <a:latin typeface="Arial Narrow" panose="020B0606020202030204" pitchFamily="34" charset="0"/>
                <a:ea typeface="等线" panose="02010600030101010101" pitchFamily="2" charset="-122"/>
                <a:cs typeface="+mn-cs"/>
              </a:rPr>
              <a:t>Iza-</a:t>
            </a:r>
            <a:r>
              <a:rPr kumimoji="0" lang="en-US" altLang="zh-CN" sz="1800" b="1" i="0" u="none" strike="noStrike" kern="1200" cap="none" spc="0" normalizeH="0" baseline="0" noProof="0" err="1">
                <a:ln>
                  <a:noFill/>
                </a:ln>
                <a:solidFill>
                  <a:srgbClr val="17AD86"/>
                </a:solidFill>
                <a:effectLst/>
                <a:uLnTx/>
                <a:uFillTx/>
                <a:latin typeface="Arial Narrow" panose="020B0606020202030204" pitchFamily="34" charset="0"/>
                <a:ea typeface="等线" panose="02010600030101010101" pitchFamily="2" charset="-122"/>
                <a:cs typeface="+mn-cs"/>
              </a:rPr>
              <a:t>bren</a:t>
            </a:r>
            <a:r>
              <a:rPr kumimoji="0" lang="en-US" altLang="zh-CN" sz="1800" b="1" i="0" u="none" strike="noStrike" kern="1200" cap="none" spc="0" normalizeH="0" baseline="0" noProof="0">
                <a:ln>
                  <a:noFill/>
                </a:ln>
                <a:solidFill>
                  <a:srgbClr val="17AD86"/>
                </a:solidFill>
                <a:effectLst/>
                <a:uLnTx/>
                <a:uFillTx/>
                <a:latin typeface="Arial Narrow" panose="020B0606020202030204" pitchFamily="34" charset="0"/>
                <a:ea typeface="等线" panose="02010600030101010101" pitchFamily="2" charset="-122"/>
                <a:cs typeface="+mn-cs"/>
              </a:rPr>
              <a:t> </a:t>
            </a:r>
            <a:r>
              <a:rPr kumimoji="0" lang="en-US" sz="1800" b="1" i="0" u="none" strike="noStrike" kern="1200" cap="none" spc="0" normalizeH="0" baseline="0" noProof="0">
                <a:ln>
                  <a:noFill/>
                </a:ln>
                <a:solidFill>
                  <a:srgbClr val="17AD86"/>
                </a:solidFill>
                <a:effectLst/>
                <a:uLnTx/>
                <a:uFillTx/>
                <a:latin typeface="Arial Narrow" panose="020B0606020202030204" pitchFamily="34" charset="0"/>
                <a:ea typeface="+mn-ea"/>
                <a:cs typeface="+mn-cs"/>
              </a:rPr>
              <a:t>better</a:t>
            </a:r>
          </a:p>
        </p:txBody>
      </p:sp>
      <p:sp>
        <p:nvSpPr>
          <p:cNvPr id="3" name="Text Placeholder 2">
            <a:extLst>
              <a:ext uri="{FF2B5EF4-FFF2-40B4-BE49-F238E27FC236}">
                <a16:creationId xmlns:a16="http://schemas.microsoft.com/office/drawing/2014/main" id="{CEC5CE8E-2DEF-54A9-0D2C-516C2EB9F7A8}"/>
              </a:ext>
            </a:extLst>
          </p:cNvPr>
          <p:cNvSpPr>
            <a:spLocks noGrp="1"/>
          </p:cNvSpPr>
          <p:nvPr>
            <p:ph type="body" sz="quarter" idx="12"/>
          </p:nvPr>
        </p:nvSpPr>
        <p:spPr/>
        <p:txBody>
          <a:bodyPr/>
          <a:lstStyle/>
          <a:p>
            <a:r>
              <a:rPr lang="en-US"/>
              <a:t>Li Zhang</a:t>
            </a:r>
          </a:p>
          <a:p>
            <a:endParaRPr lang="en-US"/>
          </a:p>
        </p:txBody>
      </p:sp>
      <p:graphicFrame>
        <p:nvGraphicFramePr>
          <p:cNvPr id="2" name="Table 1">
            <a:extLst>
              <a:ext uri="{FF2B5EF4-FFF2-40B4-BE49-F238E27FC236}">
                <a16:creationId xmlns:a16="http://schemas.microsoft.com/office/drawing/2014/main" id="{FE7D0D5C-9608-9ACC-CE08-79FAF7774AF2}"/>
              </a:ext>
            </a:extLst>
          </p:cNvPr>
          <p:cNvGraphicFramePr>
            <a:graphicFrameLocks noGrp="1"/>
          </p:cNvGraphicFramePr>
          <p:nvPr>
            <p:extLst>
              <p:ext uri="{D42A27DB-BD31-4B8C-83A1-F6EECF244321}">
                <p14:modId xmlns:p14="http://schemas.microsoft.com/office/powerpoint/2010/main" val="1170867437"/>
              </p:ext>
            </p:extLst>
          </p:nvPr>
        </p:nvGraphicFramePr>
        <p:xfrm>
          <a:off x="719999" y="2292664"/>
          <a:ext cx="16848000" cy="6708643"/>
        </p:xfrm>
        <a:graphic>
          <a:graphicData uri="http://schemas.openxmlformats.org/drawingml/2006/table">
            <a:tbl>
              <a:tblPr/>
              <a:tblGrid>
                <a:gridCol w="3748741">
                  <a:extLst>
                    <a:ext uri="{9D8B030D-6E8A-4147-A177-3AD203B41FA5}">
                      <a16:colId xmlns:a16="http://schemas.microsoft.com/office/drawing/2014/main" val="1307073370"/>
                    </a:ext>
                  </a:extLst>
                </a:gridCol>
                <a:gridCol w="2936942">
                  <a:extLst>
                    <a:ext uri="{9D8B030D-6E8A-4147-A177-3AD203B41FA5}">
                      <a16:colId xmlns:a16="http://schemas.microsoft.com/office/drawing/2014/main" val="1144210079"/>
                    </a:ext>
                  </a:extLst>
                </a:gridCol>
                <a:gridCol w="1999873">
                  <a:extLst>
                    <a:ext uri="{9D8B030D-6E8A-4147-A177-3AD203B41FA5}">
                      <a16:colId xmlns:a16="http://schemas.microsoft.com/office/drawing/2014/main" val="1480220273"/>
                    </a:ext>
                  </a:extLst>
                </a:gridCol>
                <a:gridCol w="2001138">
                  <a:extLst>
                    <a:ext uri="{9D8B030D-6E8A-4147-A177-3AD203B41FA5}">
                      <a16:colId xmlns:a16="http://schemas.microsoft.com/office/drawing/2014/main" val="489905082"/>
                    </a:ext>
                  </a:extLst>
                </a:gridCol>
                <a:gridCol w="3742083">
                  <a:extLst>
                    <a:ext uri="{9D8B030D-6E8A-4147-A177-3AD203B41FA5}">
                      <a16:colId xmlns:a16="http://schemas.microsoft.com/office/drawing/2014/main" val="4110480910"/>
                    </a:ext>
                  </a:extLst>
                </a:gridCol>
                <a:gridCol w="2419223">
                  <a:extLst>
                    <a:ext uri="{9D8B030D-6E8A-4147-A177-3AD203B41FA5}">
                      <a16:colId xmlns:a16="http://schemas.microsoft.com/office/drawing/2014/main" val="340377351"/>
                    </a:ext>
                  </a:extLst>
                </a:gridCol>
              </a:tblGrid>
              <a:tr h="253594">
                <a:tc rowSpan="2">
                  <a:txBody>
                    <a:bodyPr/>
                    <a:lstStyle/>
                    <a:p>
                      <a:pPr marL="36000" algn="ctr" defTabSz="914400" rtl="0" eaLnBrk="1" fontAlgn="b" latinLnBrk="0" hangingPunct="1">
                        <a:buNone/>
                      </a:pPr>
                      <a:r>
                        <a:rPr lang="en-US" sz="1700" b="1" kern="1200" baseline="0">
                          <a:solidFill>
                            <a:schemeClr val="tx1"/>
                          </a:solidFill>
                          <a:latin typeface="Arial Narrow" panose="020B0606020202030204" pitchFamily="34" charset="0"/>
                          <a:ea typeface="+mn-ea"/>
                          <a:cs typeface="+mn-cs"/>
                        </a:rPr>
                        <a:t>Category</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36000" algn="ctr" defTabSz="914400" rtl="0" eaLnBrk="1" fontAlgn="b" latinLnBrk="0" hangingPunct="1">
                        <a:buNone/>
                      </a:pPr>
                      <a:r>
                        <a:rPr lang="en-US" sz="1700" b="1" kern="1200" baseline="0">
                          <a:solidFill>
                            <a:schemeClr val="tx1"/>
                          </a:solidFill>
                          <a:latin typeface="Arial Narrow" panose="020B0606020202030204" pitchFamily="34" charset="0"/>
                          <a:ea typeface="+mn-ea"/>
                          <a:cs typeface="+mn-cs"/>
                        </a:rPr>
                        <a:t>Subgroup</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1700" b="1" kern="1200" baseline="0">
                          <a:solidFill>
                            <a:schemeClr val="bg1"/>
                          </a:solidFill>
                          <a:latin typeface="Arial Narrow" panose="020B0606020202030204" pitchFamily="34" charset="0"/>
                          <a:ea typeface="+mn-ea"/>
                          <a:cs typeface="+mn-cs"/>
                        </a:rPr>
                        <a:t>Iza-</a:t>
                      </a:r>
                      <a:r>
                        <a:rPr lang="en-US" sz="1700" b="1" kern="1200" baseline="0" err="1">
                          <a:solidFill>
                            <a:schemeClr val="bg1"/>
                          </a:solidFill>
                          <a:latin typeface="Arial Narrow" panose="020B0606020202030204" pitchFamily="34" charset="0"/>
                          <a:ea typeface="+mn-ea"/>
                          <a:cs typeface="+mn-cs"/>
                        </a:rPr>
                        <a:t>bren</a:t>
                      </a:r>
                      <a:endParaRPr lang="en-US" sz="1700" b="1" kern="1200" baseline="0">
                        <a:solidFill>
                          <a:schemeClr val="bg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fontAlgn="b" latinLnBrk="0" hangingPunct="1">
                        <a:buNone/>
                      </a:pPr>
                      <a:r>
                        <a:rPr lang="en-US" sz="1700" b="1" kern="1200" baseline="0">
                          <a:solidFill>
                            <a:schemeClr val="bg1"/>
                          </a:solidFill>
                          <a:latin typeface="Arial Narrow" panose="020B0606020202030204" pitchFamily="34" charset="0"/>
                          <a:ea typeface="+mn-ea"/>
                          <a:cs typeface="+mn-cs"/>
                        </a:rPr>
                        <a:t>PBC</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39F2A"/>
                    </a:solidFill>
                  </a:tcPr>
                </a:tc>
                <a:tc>
                  <a:txBody>
                    <a:bodyPr/>
                    <a:lstStyle/>
                    <a:p>
                      <a:pPr marL="0" algn="ctr"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36000" algn="ctr" defTabSz="914400" rtl="0" eaLnBrk="1" fontAlgn="b" latinLnBrk="0" hangingPunct="1">
                        <a:spcBef>
                          <a:spcPts val="0"/>
                        </a:spcBef>
                        <a:buNone/>
                      </a:pPr>
                      <a:r>
                        <a:rPr lang="en-US" sz="1700" b="1" kern="1200" baseline="0">
                          <a:solidFill>
                            <a:schemeClr val="tx1"/>
                          </a:solidFill>
                          <a:latin typeface="Arial Narrow" panose="020B0606020202030204" pitchFamily="34" charset="0"/>
                          <a:ea typeface="+mn-ea"/>
                          <a:cs typeface="+mn-cs"/>
                        </a:rPr>
                        <a:t>Hazard Ratio (95% CI)</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621497"/>
                  </a:ext>
                </a:extLst>
              </a:tr>
              <a:tr h="253594">
                <a:tc vMerge="1">
                  <a:txBody>
                    <a:bodyPr/>
                    <a:lstStyle/>
                    <a:p>
                      <a:pPr marL="0" algn="l" fontAlgn="b">
                        <a:buNone/>
                      </a:pPr>
                      <a:endParaRPr lang="en-US" sz="1800" b="1" i="0" u="none" strike="noStrike">
                        <a:solidFill>
                          <a:srgbClr val="000000"/>
                        </a:solidFill>
                        <a:effectLst/>
                        <a:latin typeface="Aptos Narrow"/>
                      </a:endParaRPr>
                    </a:p>
                  </a:txBody>
                  <a:tcPr marL="36000" marR="6284" marT="628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36000" marR="6284" marT="628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1700" b="1" kern="1200" baseline="0">
                          <a:solidFill>
                            <a:schemeClr val="tx1"/>
                          </a:solidFill>
                          <a:latin typeface="Arial Narrow" panose="020B0606020202030204" pitchFamily="34" charset="0"/>
                          <a:ea typeface="+mn-ea"/>
                          <a:cs typeface="+mn-cs"/>
                        </a:rPr>
                        <a:t>Events/n</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1700" b="1" kern="1200" baseline="0" dirty="0">
                          <a:solidFill>
                            <a:schemeClr val="tx1"/>
                          </a:solidFill>
                          <a:latin typeface="Arial Narrow" panose="020B0606020202030204" pitchFamily="34" charset="0"/>
                          <a:ea typeface="+mn-ea"/>
                          <a:cs typeface="+mn-cs"/>
                        </a:rPr>
                        <a:t>Events/n</a:t>
                      </a: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b">
                        <a:buNone/>
                      </a:pPr>
                      <a:endParaRPr lang="en-US" sz="1800" b="1" i="0" u="none" strike="noStrike">
                        <a:solidFill>
                          <a:srgbClr val="000000"/>
                        </a:solidFill>
                        <a:effectLst/>
                        <a:latin typeface="Aptos Narrow"/>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0026300"/>
                  </a:ext>
                </a:extLst>
              </a:tr>
              <a:tr h="256691">
                <a:tc>
                  <a:txBody>
                    <a:bodyPr/>
                    <a:lstStyle/>
                    <a:p>
                      <a:pPr marL="36000" marR="0" lvl="0" indent="0" algn="l" defTabSz="914400" rtl="0" eaLnBrk="1" fontAlgn="b" latinLnBrk="0" hangingPunct="1">
                        <a:lnSpc>
                          <a:spcPct val="100000"/>
                        </a:lnSpc>
                        <a:spcBef>
                          <a:spcPts val="0"/>
                        </a:spcBef>
                        <a:spcAft>
                          <a:spcPts val="0"/>
                        </a:spcAft>
                        <a:buClrTx/>
                        <a:buSzTx/>
                        <a:buFontTx/>
                        <a:buNone/>
                        <a:tabLst/>
                        <a:defRPr/>
                      </a:pPr>
                      <a:r>
                        <a:rPr lang="en-US" sz="1700" b="1" kern="1200" baseline="0">
                          <a:solidFill>
                            <a:schemeClr val="tx1"/>
                          </a:solidFill>
                          <a:latin typeface="Arial Narrow" panose="020B0606020202030204" pitchFamily="34" charset="0"/>
                          <a:ea typeface="+mn-ea"/>
                          <a:cs typeface="+mn-cs"/>
                        </a:rPr>
                        <a:t>All Subjects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algn="ctr"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128/216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164/206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0.42 (0.33,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70085124"/>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1" kern="1200" baseline="0">
                          <a:solidFill>
                            <a:schemeClr val="tx1"/>
                          </a:solidFill>
                          <a:latin typeface="Arial Narrow" panose="020B0606020202030204" pitchFamily="34" charset="0"/>
                          <a:ea typeface="+mn-ea"/>
                          <a:cs typeface="+mn-cs"/>
                        </a:rPr>
                        <a:t>ECOG PS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31/51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39/48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0.40 (0.25, 0.66)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01846400"/>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97/165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125/158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0.41 (0.31,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9157817"/>
                  </a:ext>
                </a:extLst>
              </a:tr>
              <a:tr h="256691">
                <a:tc>
                  <a:txBody>
                    <a:bodyPr/>
                    <a:lstStyle/>
                    <a:p>
                      <a:pPr marL="36000" lvl="1" algn="l" defTabSz="914400" rtl="0" eaLnBrk="1" fontAlgn="b" latinLnBrk="0" hangingPunct="1">
                        <a:buNone/>
                      </a:pPr>
                      <a:r>
                        <a:rPr lang="en-US" sz="1700" b="1" kern="1200" baseline="0">
                          <a:solidFill>
                            <a:schemeClr val="tx1"/>
                          </a:solidFill>
                          <a:latin typeface="Arial Narrow" panose="020B0606020202030204" pitchFamily="34" charset="0"/>
                          <a:ea typeface="+mn-ea"/>
                          <a:cs typeface="+mn-cs"/>
                        </a:rPr>
                        <a:t>CNS metastases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Yes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17/21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16/20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0.75 (0.37, 1.50)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42232874"/>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No</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111/195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148/186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0.39 (0.30, 0.51)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88108798"/>
                  </a:ext>
                </a:extLst>
              </a:tr>
              <a:tr h="256691">
                <a:tc>
                  <a:txBody>
                    <a:bodyPr/>
                    <a:lstStyle/>
                    <a:p>
                      <a:pPr marL="36000" lvl="1" algn="l" defTabSz="914400" rtl="0" eaLnBrk="1" fontAlgn="b" latinLnBrk="0" hangingPunct="1">
                        <a:buNone/>
                      </a:pPr>
                      <a:r>
                        <a:rPr lang="en-US" sz="1700" b="1" i="0" u="none" strike="noStrike" kern="1200">
                          <a:solidFill>
                            <a:schemeClr val="tx1"/>
                          </a:solidFill>
                          <a:effectLst/>
                          <a:latin typeface="Arial Narrow"/>
                          <a:ea typeface="+mn-ea"/>
                          <a:cs typeface="+mn-cs"/>
                        </a:rPr>
                        <a:t>Prior anti-angiogenic therapy</a:t>
                      </a: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Yes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10/19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12/18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0.37 (0.14, 0.95)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370000"/>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No</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118/197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152/188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0.42 (0.33,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6570322"/>
                  </a:ext>
                </a:extLst>
              </a:tr>
              <a:tr h="256691">
                <a:tc>
                  <a:txBody>
                    <a:bodyPr/>
                    <a:lstStyle/>
                    <a:p>
                      <a:pPr marL="36000" lvl="1" algn="l" defTabSz="914400" rtl="0" eaLnBrk="1" fontAlgn="b" latinLnBrk="0" hangingPunct="1">
                        <a:buNone/>
                      </a:pPr>
                      <a:r>
                        <a:rPr lang="en-US" sz="1700" b="1" i="0" u="none" strike="noStrike" kern="1200">
                          <a:solidFill>
                            <a:schemeClr val="tx1"/>
                          </a:solidFill>
                          <a:effectLst/>
                          <a:latin typeface="Arial Narrow"/>
                          <a:ea typeface="+mn-ea"/>
                          <a:cs typeface="+mn-cs"/>
                        </a:rPr>
                        <a:t>Scores of the QLQ-C30</a:t>
                      </a: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 Median score</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64/113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86/107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0.48 (0.34, 0.67)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07202582"/>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&gt; Median score</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64/103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78/99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0.38 (0.27, 0.54)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14730586"/>
                  </a:ext>
                </a:extLst>
              </a:tr>
              <a:tr h="256691">
                <a:tc>
                  <a:txBody>
                    <a:bodyPr/>
                    <a:lstStyle/>
                    <a:p>
                      <a:pPr marL="36000" lvl="1" algn="l" defTabSz="914400" rtl="0" eaLnBrk="1" fontAlgn="b" latinLnBrk="0" hangingPunct="1">
                        <a:buNone/>
                      </a:pPr>
                      <a:r>
                        <a:rPr lang="en-US" sz="1700" b="1" kern="1200" baseline="0">
                          <a:solidFill>
                            <a:schemeClr val="tx1"/>
                          </a:solidFill>
                          <a:latin typeface="Arial Narrow" panose="020B0606020202030204" pitchFamily="34" charset="0"/>
                          <a:ea typeface="+mn-ea"/>
                          <a:cs typeface="+mn-cs"/>
                        </a:rPr>
                        <a:t>Age group </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&lt; 65 years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91/155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113/139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0.37 (0.28, 0.49)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51441857"/>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 65 years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37/61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51/67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0.57 (0.37, 0.89)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7981151"/>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1" kern="1200" baseline="0">
                          <a:solidFill>
                            <a:schemeClr val="tx1"/>
                          </a:solidFill>
                          <a:latin typeface="Arial Narrow" panose="020B0606020202030204" pitchFamily="34" charset="0"/>
                          <a:ea typeface="+mn-ea"/>
                          <a:cs typeface="+mn-cs"/>
                        </a:rPr>
                        <a:t>Sex</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Male</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53/94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80/92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0.36 (0.25, 0.52)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22840406"/>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Female</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75/122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84/114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0.48 (0.34, 0.66)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57531577"/>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1" kern="1200" baseline="0">
                          <a:solidFill>
                            <a:schemeClr val="tx1"/>
                          </a:solidFill>
                          <a:latin typeface="Arial Narrow" panose="020B0606020202030204" pitchFamily="34" charset="0"/>
                          <a:ea typeface="+mn-ea"/>
                          <a:cs typeface="+mn-cs"/>
                        </a:rPr>
                        <a:t>Number of metastatic organs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&lt; 3</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41/90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70/89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0.35 (0.24, 0.52)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9481051"/>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 3</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87/126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94/117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0.46 (0.34, 0.63)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1699109"/>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1" kern="1200" baseline="0">
                          <a:solidFill>
                            <a:schemeClr val="tx1"/>
                          </a:solidFill>
                          <a:latin typeface="Arial Narrow" panose="020B0606020202030204" pitchFamily="34" charset="0"/>
                          <a:ea typeface="+mn-ea"/>
                          <a:cs typeface="+mn-cs"/>
                        </a:rPr>
                        <a:t>Number of prior treatment lines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 line</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103/156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121/150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0.52 (0.40, 0.68)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868326414"/>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0" kern="1200" baseline="0">
                          <a:solidFill>
                            <a:schemeClr val="tx1"/>
                          </a:solidFill>
                          <a:latin typeface="Arial Narrow" panose="020B0606020202030204" pitchFamily="34" charset="0"/>
                          <a:ea typeface="+mn-ea"/>
                          <a:cs typeface="+mn-cs"/>
                        </a:rPr>
                        <a:t>2 lines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25/60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42/55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0.17 (0.10, 0.32)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349390624"/>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1" kern="1200" baseline="0" dirty="0">
                          <a:solidFill>
                            <a:schemeClr val="tx1"/>
                          </a:solidFill>
                          <a:latin typeface="Arial Narrow" panose="020B0606020202030204" pitchFamily="34" charset="0"/>
                          <a:ea typeface="+mn-ea"/>
                          <a:cs typeface="+mn-cs"/>
                        </a:rPr>
                        <a:t>Prior TKI</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l"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1G-TKI/2G-TKI and 3G-TKI</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24/48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40/53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0.25 (0.14, 0.43)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2858165"/>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0" kern="1200" baseline="0" dirty="0">
                          <a:solidFill>
                            <a:schemeClr val="tx1"/>
                          </a:solidFill>
                          <a:latin typeface="Arial Narrow" panose="020B0606020202030204" pitchFamily="34" charset="0"/>
                          <a:ea typeface="+mn-ea"/>
                          <a:cs typeface="+mn-cs"/>
                        </a:rPr>
                        <a:t>3G-TKI only</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104/168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124/153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0.48 (0.36, 0.62)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8779068"/>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en-US" sz="1700" b="1" kern="1200" baseline="0" dirty="0">
                          <a:solidFill>
                            <a:schemeClr val="tx1"/>
                          </a:solidFill>
                          <a:latin typeface="Arial Narrow" panose="020B0606020202030204" pitchFamily="34" charset="0"/>
                          <a:ea typeface="+mn-ea"/>
                          <a:cs typeface="+mn-cs"/>
                        </a:rPr>
                        <a:t>EGFR mutation type</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EGFR Exon 19 deletion</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60/117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100/122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0.31 (0.22, 0.43)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076483783"/>
                  </a:ext>
                </a:extLst>
              </a:tr>
              <a:tr h="256691">
                <a:tc>
                  <a:txBody>
                    <a:bodyPr/>
                    <a:lstStyle/>
                    <a:p>
                      <a:pPr marL="36000" lvl="1" algn="l" defTabSz="914400" rtl="0" eaLnBrk="1" fontAlgn="b" latinLnBrk="0" hangingPunct="1">
                        <a:buNone/>
                      </a:pPr>
                      <a:endParaRPr lang="en-US"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l"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EGFR 21 </a:t>
                      </a:r>
                      <a:r>
                        <a:rPr lang="en-US" sz="1700" b="0" kern="1200" baseline="0" dirty="0" err="1">
                          <a:solidFill>
                            <a:schemeClr val="tx1"/>
                          </a:solidFill>
                          <a:latin typeface="Arial Narrow" panose="020B0606020202030204" pitchFamily="34" charset="0"/>
                          <a:ea typeface="+mn-ea"/>
                          <a:cs typeface="+mn-cs"/>
                        </a:rPr>
                        <a:t>L858R</a:t>
                      </a:r>
                      <a:r>
                        <a:rPr lang="en-US" sz="1700" b="0" kern="1200" baseline="0" dirty="0">
                          <a:solidFill>
                            <a:schemeClr val="tx1"/>
                          </a:solidFill>
                          <a:latin typeface="Arial Narrow" panose="020B0606020202030204" pitchFamily="34" charset="0"/>
                          <a:ea typeface="+mn-ea"/>
                          <a:cs typeface="+mn-cs"/>
                        </a:rPr>
                        <a:t> mutation</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68/99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64/85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0.59 (0.41, 0.83)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8158302"/>
                  </a:ext>
                </a:extLst>
              </a:tr>
              <a:tr h="256691">
                <a:tc>
                  <a:txBody>
                    <a:bodyPr/>
                    <a:lstStyle/>
                    <a:p>
                      <a:pPr marL="36000" marR="0" lvl="1" indent="0" algn="l" defTabSz="914400" rtl="0" eaLnBrk="1" fontAlgn="b" latinLnBrk="0" hangingPunct="1">
                        <a:lnSpc>
                          <a:spcPct val="100000"/>
                        </a:lnSpc>
                        <a:spcBef>
                          <a:spcPts val="0"/>
                        </a:spcBef>
                        <a:spcAft>
                          <a:spcPts val="0"/>
                        </a:spcAft>
                        <a:buClrTx/>
                        <a:buSzTx/>
                        <a:buFontTx/>
                        <a:buNone/>
                        <a:tabLst/>
                        <a:defRPr/>
                      </a:pPr>
                      <a:r>
                        <a:rPr lang="it-IT" sz="1700" b="1" kern="1200" baseline="0">
                          <a:solidFill>
                            <a:schemeClr val="tx1"/>
                          </a:solidFill>
                          <a:latin typeface="Arial Narrow" panose="020B0606020202030204" pitchFamily="34" charset="0"/>
                          <a:ea typeface="+mn-ea"/>
                          <a:cs typeface="+mn-cs"/>
                        </a:rPr>
                        <a:t>Smoking status</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l" defTabSz="914400" rtl="0" eaLnBrk="1" fontAlgn="b" latinLnBrk="0" hangingPunct="1">
                        <a:buNone/>
                      </a:pPr>
                      <a:r>
                        <a:rPr lang="it-IT" sz="1700" b="0" kern="1200" baseline="0">
                          <a:solidFill>
                            <a:schemeClr val="tx1"/>
                          </a:solidFill>
                          <a:latin typeface="Arial Narrow" panose="020B0606020202030204" pitchFamily="34" charset="0"/>
                          <a:ea typeface="+mn-ea"/>
                          <a:cs typeface="+mn-cs"/>
                        </a:rPr>
                        <a:t>Never</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89/153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111/147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endParaRPr lang="en-US" sz="1700" b="0" kern="1200" baseline="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0.45 (0.34, 0.60)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93453935"/>
                  </a:ext>
                </a:extLst>
              </a:tr>
              <a:tr h="256691">
                <a:tc>
                  <a:txBody>
                    <a:bodyPr/>
                    <a:lstStyle/>
                    <a:p>
                      <a:pPr marL="36000" lvl="1" algn="l" defTabSz="914400" rtl="0" eaLnBrk="1" fontAlgn="b" latinLnBrk="0" hangingPunct="1">
                        <a:buNone/>
                      </a:pPr>
                      <a:endParaRPr lang="it-IT" sz="1700" b="1" kern="1200" baseline="0">
                        <a:solidFill>
                          <a:schemeClr val="tx1"/>
                        </a:solidFill>
                        <a:latin typeface="Arial Narrow" panose="020B0606020202030204" pitchFamily="34" charset="0"/>
                        <a:ea typeface="+mn-ea"/>
                        <a:cs typeface="+mn-cs"/>
                      </a:endParaRP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l" defTabSz="914400" rtl="0" eaLnBrk="1" fontAlgn="b" latinLnBrk="0" hangingPunct="1">
                        <a:buNone/>
                      </a:pPr>
                      <a:r>
                        <a:rPr lang="it-IT" sz="1700" b="0" kern="1200" baseline="0">
                          <a:solidFill>
                            <a:schemeClr val="tx1"/>
                          </a:solidFill>
                          <a:latin typeface="Arial Narrow" panose="020B0606020202030204" pitchFamily="34" charset="0"/>
                          <a:ea typeface="+mn-ea"/>
                          <a:cs typeface="+mn-cs"/>
                        </a:rPr>
                        <a:t>Former/Current</a:t>
                      </a:r>
                    </a:p>
                  </a:txBody>
                  <a:tcPr marL="36000"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39/63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a:solidFill>
                            <a:schemeClr val="tx1"/>
                          </a:solidFill>
                          <a:latin typeface="Arial Narrow" panose="020B0606020202030204" pitchFamily="34" charset="0"/>
                          <a:ea typeface="+mn-ea"/>
                          <a:cs typeface="+mn-cs"/>
                        </a:rPr>
                        <a:t>53/59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endParaRPr lang="en-US" sz="1700" b="0" kern="1200" baseline="0" dirty="0">
                        <a:solidFill>
                          <a:schemeClr val="tx1"/>
                        </a:solidFill>
                        <a:latin typeface="Arial Narrow" panose="020B0606020202030204" pitchFamily="34" charset="0"/>
                        <a:ea typeface="+mn-ea"/>
                        <a:cs typeface="+mn-cs"/>
                      </a:endParaRPr>
                    </a:p>
                  </a:txBody>
                  <a:tcPr marL="6284" marR="6284" marT="628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000" lvl="1" algn="ctr" defTabSz="914400" rtl="0" eaLnBrk="1" fontAlgn="b" latinLnBrk="0" hangingPunct="1">
                        <a:buNone/>
                      </a:pPr>
                      <a:r>
                        <a:rPr lang="en-US" sz="1700" b="0" kern="1200" baseline="0" dirty="0">
                          <a:solidFill>
                            <a:schemeClr val="tx1"/>
                          </a:solidFill>
                          <a:latin typeface="Arial Narrow" panose="020B0606020202030204" pitchFamily="34" charset="0"/>
                          <a:ea typeface="+mn-ea"/>
                          <a:cs typeface="+mn-cs"/>
                        </a:rPr>
                        <a:t>0.35 (0.23, 0.55)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6645042"/>
                  </a:ext>
                </a:extLst>
              </a:tr>
            </a:tbl>
          </a:graphicData>
        </a:graphic>
      </p:graphicFrame>
      <p:sp>
        <p:nvSpPr>
          <p:cNvPr id="4" name="TextBox 3">
            <a:extLst>
              <a:ext uri="{FF2B5EF4-FFF2-40B4-BE49-F238E27FC236}">
                <a16:creationId xmlns:a16="http://schemas.microsoft.com/office/drawing/2014/main" id="{2D709C22-070D-7485-BC44-D141B26E5C6A}"/>
              </a:ext>
            </a:extLst>
          </p:cNvPr>
          <p:cNvSpPr txBox="1"/>
          <p:nvPr/>
        </p:nvSpPr>
        <p:spPr>
          <a:xfrm>
            <a:off x="14900081" y="9173578"/>
            <a:ext cx="153241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D39F2A"/>
                </a:solidFill>
                <a:effectLst/>
                <a:uLnTx/>
                <a:uFillTx/>
                <a:latin typeface="Arial Narrow" panose="020B0606020202030204" pitchFamily="34" charset="0"/>
                <a:ea typeface="+mn-ea"/>
                <a:cs typeface="+mn-cs"/>
              </a:rPr>
              <a:t>PBC better</a:t>
            </a:r>
          </a:p>
        </p:txBody>
      </p:sp>
      <p:sp>
        <p:nvSpPr>
          <p:cNvPr id="7" name="Espace réservé du texte 4">
            <a:extLst>
              <a:ext uri="{FF2B5EF4-FFF2-40B4-BE49-F238E27FC236}">
                <a16:creationId xmlns:a16="http://schemas.microsoft.com/office/drawing/2014/main" id="{17F4E11A-ACC9-1FE9-2B73-A5CBF4EAD349}"/>
              </a:ext>
            </a:extLst>
          </p:cNvPr>
          <p:cNvSpPr txBox="1">
            <a:spLocks/>
          </p:cNvSpPr>
          <p:nvPr/>
        </p:nvSpPr>
        <p:spPr>
          <a:xfrm>
            <a:off x="719998" y="1773064"/>
            <a:ext cx="16848001" cy="430887"/>
          </a:xfrm>
          <a:prstGeom prst="rect">
            <a:avLst/>
          </a:prstGeom>
          <a:solidFill>
            <a:srgbClr val="5B8DC3"/>
          </a:solidFill>
          <a:ln>
            <a:solidFill>
              <a:srgbClr val="5B8DC3"/>
            </a:solidFill>
          </a:ln>
        </p:spPr>
        <p:txBody>
          <a:bodyPr wrap="square" tIns="0" bIns="0" anchor="ctr" anchorCtr="0">
            <a:spAutoFit/>
          </a:bodyPr>
          <a:lstStyle>
            <a:lvl1pPr algn="ctr">
              <a:defRPr sz="2600">
                <a:latin typeface="Arial Narrow" panose="020B0606020202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solidFill>
                  <a:schemeClr val="bg1"/>
                </a:solidFill>
              </a:rPr>
              <a:t>A consistent PFS benefit of </a:t>
            </a:r>
            <a:r>
              <a:rPr lang="en-US" sz="2800" err="1">
                <a:solidFill>
                  <a:schemeClr val="bg1"/>
                </a:solidFill>
              </a:rPr>
              <a:t>iza-bren</a:t>
            </a:r>
            <a:r>
              <a:rPr lang="en-US" sz="2800">
                <a:solidFill>
                  <a:schemeClr val="bg1"/>
                </a:solidFill>
              </a:rPr>
              <a:t> over PBC was seen across all predefined subgroups.</a:t>
            </a:r>
          </a:p>
        </p:txBody>
      </p:sp>
      <p:grpSp>
        <p:nvGrpSpPr>
          <p:cNvPr id="9" name="组合 7">
            <a:extLst>
              <a:ext uri="{FF2B5EF4-FFF2-40B4-BE49-F238E27FC236}">
                <a16:creationId xmlns:a16="http://schemas.microsoft.com/office/drawing/2014/main" id="{E6834971-8BF4-2010-B685-EC40FD36F57D}"/>
              </a:ext>
            </a:extLst>
          </p:cNvPr>
          <p:cNvGrpSpPr/>
          <p:nvPr/>
        </p:nvGrpSpPr>
        <p:grpSpPr>
          <a:xfrm>
            <a:off x="11421342" y="9267201"/>
            <a:ext cx="3727938" cy="182087"/>
            <a:chOff x="11510484" y="8240894"/>
            <a:chExt cx="3100051" cy="144000"/>
          </a:xfrm>
        </p:grpSpPr>
        <p:sp>
          <p:nvSpPr>
            <p:cNvPr id="10" name="箭头: 右 3">
              <a:extLst>
                <a:ext uri="{FF2B5EF4-FFF2-40B4-BE49-F238E27FC236}">
                  <a16:creationId xmlns:a16="http://schemas.microsoft.com/office/drawing/2014/main" id="{CE1EA157-CA5A-347C-2258-74848066E58A}"/>
                </a:ext>
              </a:extLst>
            </p:cNvPr>
            <p:cNvSpPr/>
            <p:nvPr/>
          </p:nvSpPr>
          <p:spPr>
            <a:xfrm>
              <a:off x="13047257" y="8240894"/>
              <a:ext cx="1563278" cy="144000"/>
            </a:xfrm>
            <a:prstGeom prst="rightArrow">
              <a:avLst/>
            </a:prstGeom>
            <a:solidFill>
              <a:srgbClr val="D39F2A"/>
            </a:solidFill>
            <a:ln>
              <a:solidFill>
                <a:srgbClr val="D39F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1" name="箭头: 右 5">
              <a:extLst>
                <a:ext uri="{FF2B5EF4-FFF2-40B4-BE49-F238E27FC236}">
                  <a16:creationId xmlns:a16="http://schemas.microsoft.com/office/drawing/2014/main" id="{D28F0BE8-2522-4F11-179C-0744EDAA89A6}"/>
                </a:ext>
              </a:extLst>
            </p:cNvPr>
            <p:cNvSpPr/>
            <p:nvPr/>
          </p:nvSpPr>
          <p:spPr>
            <a:xfrm flipH="1">
              <a:off x="11510484" y="8240894"/>
              <a:ext cx="1532414" cy="144000"/>
            </a:xfrm>
            <a:prstGeom prst="rightArrow">
              <a:avLst/>
            </a:prstGeom>
            <a:solidFill>
              <a:srgbClr val="17AD86"/>
            </a:solidFill>
            <a:ln>
              <a:solidFill>
                <a:srgbClr val="17AD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pic>
        <p:nvPicPr>
          <p:cNvPr id="12" name="Picture 11">
            <a:extLst>
              <a:ext uri="{FF2B5EF4-FFF2-40B4-BE49-F238E27FC236}">
                <a16:creationId xmlns:a16="http://schemas.microsoft.com/office/drawing/2014/main" id="{E3F52437-7B72-D334-5744-6F3FFD0D36C0}"/>
              </a:ext>
            </a:extLst>
          </p:cNvPr>
          <p:cNvPicPr>
            <a:picLocks/>
          </p:cNvPicPr>
          <p:nvPr/>
        </p:nvPicPr>
        <p:blipFill>
          <a:blip r:embed="rId2"/>
          <a:srcRect/>
          <a:stretch/>
        </p:blipFill>
        <p:spPr>
          <a:xfrm>
            <a:off x="11277348" y="2679688"/>
            <a:ext cx="4015926" cy="6732000"/>
          </a:xfrm>
          <a:prstGeom prst="rect">
            <a:avLst/>
          </a:prstGeom>
        </p:spPr>
      </p:pic>
      <p:sp>
        <p:nvSpPr>
          <p:cNvPr id="13" name="Espace réservé du texte 1">
            <a:extLst>
              <a:ext uri="{FF2B5EF4-FFF2-40B4-BE49-F238E27FC236}">
                <a16:creationId xmlns:a16="http://schemas.microsoft.com/office/drawing/2014/main" id="{10B03231-13FB-204B-A3AB-72773A603AE5}"/>
              </a:ext>
            </a:extLst>
          </p:cNvPr>
          <p:cNvSpPr txBox="1">
            <a:spLocks/>
          </p:cNvSpPr>
          <p:nvPr/>
        </p:nvSpPr>
        <p:spPr>
          <a:xfrm>
            <a:off x="720000" y="658800"/>
            <a:ext cx="10885846" cy="1005078"/>
          </a:xfrm>
          <a:prstGeom prst="rect">
            <a:avLst/>
          </a:prstGeom>
        </p:spPr>
        <p:txBody>
          <a:bodyPr/>
          <a:lstStyle>
            <a:lvl1pPr marL="0" indent="0" algn="l" defTabSz="914400" rtl="0" eaLnBrk="1" latinLnBrk="0" hangingPunct="1">
              <a:spcBef>
                <a:spcPct val="20000"/>
              </a:spcBef>
              <a:buFont typeface="Arial" pitchFamily="34" charset="0"/>
              <a:buNone/>
              <a:defRPr sz="563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6000"/>
              <a:t>Subgroup Analysis of PFS (BICR)</a:t>
            </a:r>
            <a:endParaRPr lang="en-US"/>
          </a:p>
        </p:txBody>
      </p:sp>
      <p:sp>
        <p:nvSpPr>
          <p:cNvPr id="8" name="TextBox 7">
            <a:extLst>
              <a:ext uri="{FF2B5EF4-FFF2-40B4-BE49-F238E27FC236}">
                <a16:creationId xmlns:a16="http://schemas.microsoft.com/office/drawing/2014/main" id="{3EDB3957-17E5-4461-0975-11064B258C7E}"/>
              </a:ext>
            </a:extLst>
          </p:cNvPr>
          <p:cNvSpPr txBox="1"/>
          <p:nvPr/>
        </p:nvSpPr>
        <p:spPr>
          <a:xfrm>
            <a:off x="1428750" y="8869434"/>
            <a:ext cx="3135979" cy="369332"/>
          </a:xfrm>
          <a:prstGeom prst="rect">
            <a:avLst/>
          </a:prstGeom>
          <a:noFill/>
        </p:spPr>
        <p:txBody>
          <a:bodyPr wrap="square" rtlCol="0">
            <a:spAutoFit/>
          </a:bodyPr>
          <a:lstStyle/>
          <a:p>
            <a:r>
              <a:rPr lang="en-US" b="1" i="1">
                <a:latin typeface="Arial Narrow" panose="020B0606020202030204" pitchFamily="34" charset="0"/>
              </a:rPr>
              <a:t>Data cut off: July 15, 2026</a:t>
            </a:r>
          </a:p>
        </p:txBody>
      </p:sp>
    </p:spTree>
    <p:extLst>
      <p:ext uri="{BB962C8B-B14F-4D97-AF65-F5344CB8AC3E}">
        <p14:creationId xmlns:p14="http://schemas.microsoft.com/office/powerpoint/2010/main" val="590693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C3F1D-BB1B-FF2E-D609-2021A4EA6406}"/>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08D06BB-8107-190A-7CE6-E216EA46AD77}"/>
              </a:ext>
            </a:extLst>
          </p:cNvPr>
          <p:cNvSpPr>
            <a:spLocks noGrp="1"/>
          </p:cNvSpPr>
          <p:nvPr>
            <p:ph type="body" sz="quarter" idx="12"/>
          </p:nvPr>
        </p:nvSpPr>
        <p:spPr/>
        <p:txBody>
          <a:bodyPr/>
          <a:lstStyle/>
          <a:p>
            <a:r>
              <a:rPr lang="en-US"/>
              <a:t>Li Zhang</a:t>
            </a:r>
          </a:p>
        </p:txBody>
      </p:sp>
      <p:graphicFrame>
        <p:nvGraphicFramePr>
          <p:cNvPr id="8" name="Table 7">
            <a:extLst>
              <a:ext uri="{FF2B5EF4-FFF2-40B4-BE49-F238E27FC236}">
                <a16:creationId xmlns:a16="http://schemas.microsoft.com/office/drawing/2014/main" id="{944FB287-6E5A-B66A-7A13-62EAA573E9A3}"/>
              </a:ext>
            </a:extLst>
          </p:cNvPr>
          <p:cNvGraphicFramePr>
            <a:graphicFrameLocks noGrp="1"/>
          </p:cNvGraphicFramePr>
          <p:nvPr>
            <p:extLst>
              <p:ext uri="{D42A27DB-BD31-4B8C-83A1-F6EECF244321}">
                <p14:modId xmlns:p14="http://schemas.microsoft.com/office/powerpoint/2010/main" val="379490437"/>
              </p:ext>
            </p:extLst>
          </p:nvPr>
        </p:nvGraphicFramePr>
        <p:xfrm>
          <a:off x="747884" y="2720305"/>
          <a:ext cx="8072561" cy="4988432"/>
        </p:xfrm>
        <a:graphic>
          <a:graphicData uri="http://schemas.openxmlformats.org/drawingml/2006/table">
            <a:tbl>
              <a:tblPr firstRow="1" bandRow="1">
                <a:tableStyleId>{C083E6E3-FA7D-4D7B-A595-EF9225AFEA82}</a:tableStyleId>
              </a:tblPr>
              <a:tblGrid>
                <a:gridCol w="2909717">
                  <a:extLst>
                    <a:ext uri="{9D8B030D-6E8A-4147-A177-3AD203B41FA5}">
                      <a16:colId xmlns:a16="http://schemas.microsoft.com/office/drawing/2014/main" val="3192652131"/>
                    </a:ext>
                  </a:extLst>
                </a:gridCol>
                <a:gridCol w="2581422">
                  <a:extLst>
                    <a:ext uri="{9D8B030D-6E8A-4147-A177-3AD203B41FA5}">
                      <a16:colId xmlns:a16="http://schemas.microsoft.com/office/drawing/2014/main" val="1577583586"/>
                    </a:ext>
                  </a:extLst>
                </a:gridCol>
                <a:gridCol w="2581422">
                  <a:extLst>
                    <a:ext uri="{9D8B030D-6E8A-4147-A177-3AD203B41FA5}">
                      <a16:colId xmlns:a16="http://schemas.microsoft.com/office/drawing/2014/main" val="1522151771"/>
                    </a:ext>
                  </a:extLst>
                </a:gridCol>
              </a:tblGrid>
              <a:tr h="1247108">
                <a:tc>
                  <a:txBody>
                    <a:bodyPr/>
                    <a:lstStyle/>
                    <a:p>
                      <a:pPr>
                        <a:spcBef>
                          <a:spcPts val="0"/>
                        </a:spcBef>
                        <a:spcAft>
                          <a:spcPts val="0"/>
                        </a:spcAft>
                      </a:pPr>
                      <a:endParaRPr lang="en-US" sz="2000" b="1" baseline="0" noProof="0" dirty="0">
                        <a:latin typeface="Arial Narrow" panose="020B0606020202030204" pitchFamily="34" charset="0"/>
                        <a:cs typeface="Arial" panose="020B0604020202020204" pitchFamily="34" charset="0"/>
                      </a:endParaRPr>
                    </a:p>
                  </a:txBody>
                  <a:tcPr marT="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baseline="0" noProof="0" dirty="0">
                          <a:solidFill>
                            <a:schemeClr val="bg1"/>
                          </a:solidFill>
                          <a:latin typeface="Arial Narrow" panose="020B0606020202030204" pitchFamily="34" charset="0"/>
                          <a:cs typeface="Arial" panose="020B0604020202020204" pitchFamily="34" charset="0"/>
                        </a:rPr>
                        <a:t>Iza-</a:t>
                      </a:r>
                      <a:r>
                        <a:rPr lang="en-US" sz="2000" baseline="0" noProof="0" dirty="0" err="1">
                          <a:solidFill>
                            <a:schemeClr val="bg1"/>
                          </a:solidFill>
                          <a:latin typeface="Arial Narrow" panose="020B0606020202030204" pitchFamily="34" charset="0"/>
                          <a:cs typeface="Arial" panose="020B0604020202020204" pitchFamily="34" charset="0"/>
                        </a:rPr>
                        <a:t>bren</a:t>
                      </a:r>
                      <a:endParaRPr lang="en-US" sz="2000" baseline="0" noProof="0" dirty="0">
                        <a:solidFill>
                          <a:schemeClr val="bg1"/>
                        </a:solidFill>
                        <a:latin typeface="Arial Narrow" panose="020B0606020202030204" pitchFamily="34" charset="0"/>
                        <a:cs typeface="Arial" panose="020B0604020202020204" pitchFamily="34" charset="0"/>
                      </a:endParaRPr>
                    </a:p>
                    <a:p>
                      <a:pPr algn="ctr">
                        <a:spcBef>
                          <a:spcPts val="0"/>
                        </a:spcBef>
                        <a:spcAft>
                          <a:spcPts val="0"/>
                        </a:spcAft>
                      </a:pPr>
                      <a:r>
                        <a:rPr lang="en-US" sz="2000" baseline="0" noProof="0" dirty="0">
                          <a:solidFill>
                            <a:schemeClr val="bg1"/>
                          </a:solidFill>
                          <a:latin typeface="Arial Narrow" panose="020B0606020202030204" pitchFamily="34" charset="0"/>
                          <a:cs typeface="Arial" panose="020B0604020202020204" pitchFamily="34" charset="0"/>
                        </a:rPr>
                        <a:t>(N = 216)</a:t>
                      </a:r>
                    </a:p>
                  </a:txBody>
                  <a:tcPr marT="0" marB="0" anchor="ctr">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AD86"/>
                    </a:solidFill>
                  </a:tcPr>
                </a:tc>
                <a:tc>
                  <a:txBody>
                    <a:bodyPr/>
                    <a:lstStyle/>
                    <a:p>
                      <a:pPr marL="0" algn="ctr" defTabSz="914400" rtl="0" eaLnBrk="1" latinLnBrk="0" hangingPunct="1">
                        <a:spcBef>
                          <a:spcPts val="0"/>
                        </a:spcBef>
                        <a:spcAft>
                          <a:spcPts val="0"/>
                        </a:spcAft>
                      </a:pPr>
                      <a:r>
                        <a:rPr lang="en-US" sz="2000" b="1" kern="1200" baseline="0" noProof="0">
                          <a:solidFill>
                            <a:schemeClr val="bg1"/>
                          </a:solidFill>
                          <a:latin typeface="Arial Narrow" panose="020B0606020202030204" pitchFamily="34" charset="0"/>
                          <a:ea typeface="+mn-ea"/>
                          <a:cs typeface="Arial" panose="020B0604020202020204" pitchFamily="34" charset="0"/>
                        </a:rPr>
                        <a:t>PBC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chemeClr val="bg1"/>
                          </a:solidFill>
                          <a:latin typeface="Arial Narrow" panose="020B0606020202030204" pitchFamily="34" charset="0"/>
                          <a:ea typeface="+mn-ea"/>
                          <a:cs typeface="Arial" panose="020B0604020202020204" pitchFamily="34" charset="0"/>
                        </a:rPr>
                        <a:t>(N = 206)</a:t>
                      </a:r>
                    </a:p>
                  </a:txBody>
                  <a:tcPr marT="0" marB="0" anchor="ctr">
                    <a:lnL w="12700"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9F2A"/>
                    </a:solidFill>
                  </a:tcPr>
                </a:tc>
                <a:extLst>
                  <a:ext uri="{0D108BD9-81ED-4DB2-BD59-A6C34878D82A}">
                    <a16:rowId xmlns:a16="http://schemas.microsoft.com/office/drawing/2014/main" val="1728322998"/>
                  </a:ext>
                </a:extLst>
              </a:tr>
              <a:tr h="623554">
                <a:tc>
                  <a:txBody>
                    <a:bodyPr/>
                    <a:lstStyle/>
                    <a:p>
                      <a:pPr>
                        <a:spcBef>
                          <a:spcPts val="0"/>
                        </a:spcBef>
                        <a:spcAft>
                          <a:spcPts val="0"/>
                        </a:spcAft>
                      </a:pPr>
                      <a:r>
                        <a:rPr lang="en-US" sz="2000" b="1" baseline="0" noProof="0">
                          <a:solidFill>
                            <a:schemeClr val="tx1"/>
                          </a:solidFill>
                          <a:latin typeface="Arial Narrow" panose="020B0606020202030204" pitchFamily="34" charset="0"/>
                          <a:cs typeface="Arial" panose="020B0604020202020204" pitchFamily="34" charset="0"/>
                        </a:rPr>
                        <a:t>Number of events (death)</a:t>
                      </a:r>
                    </a:p>
                  </a:txBody>
                  <a:tcPr marT="0" marB="0" anchor="ctr">
                    <a:lnT w="12700" cap="flat" cmpd="sng" algn="ctr">
                      <a:solidFill>
                        <a:schemeClr val="tx1"/>
                      </a:solidFill>
                      <a:prstDash val="solid"/>
                      <a:round/>
                      <a:headEnd type="none" w="med" len="med"/>
                      <a:tailEnd type="none" w="med" len="med"/>
                    </a:lnT>
                  </a:tcPr>
                </a:tc>
                <a:tc>
                  <a:txBody>
                    <a:bodyPr/>
                    <a:lstStyle/>
                    <a:p>
                      <a:pPr algn="ctr">
                        <a:spcBef>
                          <a:spcPts val="0"/>
                        </a:spcBef>
                        <a:spcAft>
                          <a:spcPts val="0"/>
                        </a:spcAft>
                      </a:pPr>
                      <a:r>
                        <a:rPr lang="en-US" sz="2000" baseline="0" noProof="0">
                          <a:solidFill>
                            <a:schemeClr val="tx1"/>
                          </a:solidFill>
                          <a:latin typeface="Arial Narrow" panose="020B0606020202030204" pitchFamily="34" charset="0"/>
                          <a:cs typeface="Arial" panose="020B0604020202020204" pitchFamily="34" charset="0"/>
                        </a:rPr>
                        <a:t>64</a:t>
                      </a: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Bef>
                          <a:spcPts val="0"/>
                        </a:spcBef>
                        <a:spcAft>
                          <a:spcPts val="0"/>
                        </a:spcAft>
                      </a:pPr>
                      <a:r>
                        <a:rPr lang="en-US" sz="2000" baseline="0" noProof="0">
                          <a:solidFill>
                            <a:schemeClr val="tx1"/>
                          </a:solidFill>
                          <a:latin typeface="Arial Narrow" panose="020B0606020202030204" pitchFamily="34" charset="0"/>
                          <a:cs typeface="Arial" panose="020B0604020202020204" pitchFamily="34" charset="0"/>
                        </a:rPr>
                        <a:t>82</a:t>
                      </a: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3815826"/>
                  </a:ext>
                </a:extLst>
              </a:tr>
              <a:tr h="623554">
                <a:tc>
                  <a:txBody>
                    <a:bodyPr/>
                    <a:lstStyle/>
                    <a:p>
                      <a:pPr>
                        <a:spcBef>
                          <a:spcPts val="0"/>
                        </a:spcBef>
                        <a:spcAft>
                          <a:spcPts val="0"/>
                        </a:spcAft>
                      </a:pPr>
                      <a:r>
                        <a:rPr lang="en-US" sz="2000" b="1" baseline="0" noProof="0" dirty="0">
                          <a:solidFill>
                            <a:schemeClr val="tx1"/>
                          </a:solidFill>
                          <a:latin typeface="Arial Narrow" panose="020B0606020202030204" pitchFamily="34" charset="0"/>
                          <a:cs typeface="Arial" panose="020B0604020202020204" pitchFamily="34" charset="0"/>
                        </a:rPr>
                        <a:t>Median OS, </a:t>
                      </a:r>
                      <a:r>
                        <a:rPr lang="en-US" sz="2000" b="1" baseline="0" noProof="0" dirty="0" err="1">
                          <a:solidFill>
                            <a:schemeClr val="tx1"/>
                          </a:solidFill>
                          <a:latin typeface="Arial Narrow" panose="020B0606020202030204" pitchFamily="34" charset="0"/>
                          <a:cs typeface="Arial" panose="020B0604020202020204" pitchFamily="34" charset="0"/>
                        </a:rPr>
                        <a:t>mo</a:t>
                      </a:r>
                      <a:r>
                        <a:rPr lang="en-US" sz="2000" b="1" baseline="0" noProof="0" dirty="0">
                          <a:solidFill>
                            <a:schemeClr val="tx1"/>
                          </a:solidFill>
                          <a:latin typeface="Arial Narrow" panose="020B0606020202030204" pitchFamily="34" charset="0"/>
                          <a:cs typeface="Arial" panose="020B0604020202020204" pitchFamily="34" charset="0"/>
                        </a:rPr>
                        <a:t> (95% CI)</a:t>
                      </a:r>
                    </a:p>
                  </a:txBody>
                  <a:tcPr marT="0" marB="0" anchor="ctr"/>
                </a:tc>
                <a:tc>
                  <a:txBody>
                    <a:bodyPr/>
                    <a:lstStyle/>
                    <a:p>
                      <a:pPr algn="ctr">
                        <a:spcBef>
                          <a:spcPts val="0"/>
                        </a:spcBef>
                        <a:spcAft>
                          <a:spcPts val="0"/>
                        </a:spcAft>
                      </a:pPr>
                      <a:r>
                        <a:rPr lang="en-US" sz="2000" b="1" dirty="0">
                          <a:solidFill>
                            <a:srgbClr val="17AD86"/>
                          </a:solidFill>
                          <a:latin typeface="Arial Narrow" panose="020B0606020202030204" pitchFamily="34" charset="0"/>
                        </a:rPr>
                        <a:t>NR</a:t>
                      </a:r>
                      <a:r>
                        <a:rPr lang="en-US" sz="2000" dirty="0">
                          <a:latin typeface="Arial Narrow" panose="020B0606020202030204" pitchFamily="34" charset="0"/>
                        </a:rPr>
                        <a:t> (19.3, NR)</a:t>
                      </a:r>
                      <a:endParaRPr lang="en-US" sz="2000" baseline="0" noProof="0" dirty="0">
                        <a:latin typeface="Arial Narrow" panose="020B0606020202030204" pitchFamily="34" charset="0"/>
                        <a:cs typeface="Arial" panose="020B0604020202020204" pitchFamily="34" charset="0"/>
                      </a:endParaRPr>
                    </a:p>
                  </a:txBody>
                  <a:tcPr marT="0" marB="0" anchor="ctr">
                    <a:lnR w="12700" cap="flat" cmpd="sng" algn="ctr">
                      <a:solidFill>
                        <a:schemeClr val="bg1"/>
                      </a:solidFill>
                      <a:prstDash val="solid"/>
                      <a:round/>
                      <a:headEnd type="none" w="med" len="med"/>
                      <a:tailEnd type="none" w="med" len="med"/>
                    </a:lnR>
                  </a:tcPr>
                </a:tc>
                <a:tc>
                  <a:txBody>
                    <a:bodyPr/>
                    <a:lstStyle/>
                    <a:p>
                      <a:pPr algn="ctr">
                        <a:spcBef>
                          <a:spcPts val="0"/>
                        </a:spcBef>
                        <a:spcAft>
                          <a:spcPts val="0"/>
                        </a:spcAft>
                      </a:pPr>
                      <a:r>
                        <a:rPr lang="en-US" sz="2000" b="1" dirty="0">
                          <a:solidFill>
                            <a:srgbClr val="17AD86"/>
                          </a:solidFill>
                          <a:latin typeface="Arial Narrow" panose="020B0606020202030204" pitchFamily="34" charset="0"/>
                        </a:rPr>
                        <a:t>19.4</a:t>
                      </a:r>
                      <a:r>
                        <a:rPr lang="en-US" sz="2000" dirty="0">
                          <a:solidFill>
                            <a:srgbClr val="17AD86"/>
                          </a:solidFill>
                          <a:latin typeface="Arial Narrow" panose="020B0606020202030204" pitchFamily="34" charset="0"/>
                        </a:rPr>
                        <a:t> </a:t>
                      </a:r>
                      <a:r>
                        <a:rPr lang="en-US" sz="2000" dirty="0">
                          <a:solidFill>
                            <a:schemeClr val="tx1"/>
                          </a:solidFill>
                          <a:latin typeface="Arial Narrow" panose="020B0606020202030204" pitchFamily="34" charset="0"/>
                        </a:rPr>
                        <a:t>(16.4</a:t>
                      </a:r>
                      <a:r>
                        <a:rPr lang="en-US" sz="2000" dirty="0">
                          <a:latin typeface="Arial Narrow" panose="020B0606020202030204" pitchFamily="34" charset="0"/>
                        </a:rPr>
                        <a:t>, 22.5)</a:t>
                      </a:r>
                      <a:endParaRPr lang="en-US" sz="2000" baseline="0" noProof="0" dirty="0">
                        <a:latin typeface="Arial Narrow" panose="020B0606020202030204" pitchFamily="34" charset="0"/>
                        <a:cs typeface="Arial" panose="020B0604020202020204" pitchFamily="34" charset="0"/>
                      </a:endParaRPr>
                    </a:p>
                  </a:txBody>
                  <a:tcPr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803834057"/>
                  </a:ext>
                </a:extLst>
              </a:tr>
              <a:tr h="1247108">
                <a:tc>
                  <a:txBody>
                    <a:bodyPr/>
                    <a:lstStyle/>
                    <a:p>
                      <a:pPr marL="0" indent="0">
                        <a:spcBef>
                          <a:spcPts val="0"/>
                        </a:spcBef>
                        <a:spcAft>
                          <a:spcPts val="0"/>
                        </a:spcAft>
                      </a:pPr>
                      <a:r>
                        <a:rPr lang="en-US" sz="2000" b="1" baseline="0" noProof="0">
                          <a:solidFill>
                            <a:schemeClr val="tx1"/>
                          </a:solidFill>
                          <a:latin typeface="Arial Narrow" panose="020B0606020202030204" pitchFamily="34" charset="0"/>
                          <a:cs typeface="Arial" panose="020B0604020202020204" pitchFamily="34" charset="0"/>
                        </a:rPr>
                        <a:t>Median follow-up for OS, </a:t>
                      </a:r>
                      <a:r>
                        <a:rPr lang="en-US" sz="2000" b="1" baseline="0" noProof="0" err="1">
                          <a:solidFill>
                            <a:schemeClr val="tx1"/>
                          </a:solidFill>
                          <a:latin typeface="Arial Narrow" panose="020B0606020202030204" pitchFamily="34" charset="0"/>
                          <a:cs typeface="Arial" panose="020B0604020202020204" pitchFamily="34" charset="0"/>
                        </a:rPr>
                        <a:t>mo</a:t>
                      </a:r>
                      <a:r>
                        <a:rPr lang="en-US" sz="2000" b="1" baseline="0" noProof="0">
                          <a:solidFill>
                            <a:schemeClr val="tx1"/>
                          </a:solidFill>
                          <a:latin typeface="Arial Narrow" panose="020B0606020202030204" pitchFamily="34" charset="0"/>
                          <a:cs typeface="Arial" panose="020B0604020202020204" pitchFamily="34" charset="0"/>
                        </a:rPr>
                        <a:t> (95% CI)</a:t>
                      </a:r>
                    </a:p>
                  </a:txBody>
                  <a:tcPr marT="0" marB="0" anchor="ctr"/>
                </a:tc>
                <a:tc>
                  <a:txBody>
                    <a:bodyPr/>
                    <a:lstStyle/>
                    <a:p>
                      <a:pPr marL="0" algn="ctr" defTabSz="914400" rtl="0" eaLnBrk="1" latinLnBrk="0" hangingPunct="1">
                        <a:spcBef>
                          <a:spcPts val="0"/>
                        </a:spcBef>
                        <a:spcAft>
                          <a:spcPts val="0"/>
                        </a:spcAft>
                      </a:pPr>
                      <a:r>
                        <a:rPr lang="en-US" sz="2000" kern="1200" baseline="0" dirty="0">
                          <a:solidFill>
                            <a:schemeClr val="tx1"/>
                          </a:solidFill>
                          <a:latin typeface="Arial Narrow" panose="020B0606020202030204" pitchFamily="34" charset="0"/>
                          <a:ea typeface="+mn-ea"/>
                          <a:cs typeface="Arial" panose="020B0604020202020204" pitchFamily="34" charset="0"/>
                        </a:rPr>
                        <a:t>16.9 (15.9, 17.7)</a:t>
                      </a:r>
                      <a:endParaRPr lang="en-US" sz="2000" kern="1200" baseline="0" noProof="0" dirty="0">
                        <a:solidFill>
                          <a:schemeClr val="tx1"/>
                        </a:solidFill>
                        <a:latin typeface="Arial Narrow" panose="020B0606020202030204" pitchFamily="34" charset="0"/>
                        <a:ea typeface="+mn-ea"/>
                        <a:cs typeface="Arial" panose="020B0604020202020204" pitchFamily="34" charset="0"/>
                      </a:endParaRPr>
                    </a:p>
                  </a:txBody>
                  <a:tcPr marT="0" marB="0" anchor="ctr">
                    <a:lnR w="12700" cap="flat" cmpd="sng" algn="ctr">
                      <a:solidFill>
                        <a:schemeClr val="bg1"/>
                      </a:solidFill>
                      <a:prstDash val="solid"/>
                      <a:round/>
                      <a:headEnd type="none" w="med" len="med"/>
                      <a:tailEnd type="none" w="med" len="med"/>
                    </a:lnR>
                  </a:tcPr>
                </a:tc>
                <a:tc>
                  <a:txBody>
                    <a:bodyPr/>
                    <a:lstStyle/>
                    <a:p>
                      <a:pPr marL="0" algn="ctr" defTabSz="914400" rtl="0" eaLnBrk="1" latinLnBrk="0" hangingPunct="1">
                        <a:spcBef>
                          <a:spcPts val="0"/>
                        </a:spcBef>
                        <a:spcAft>
                          <a:spcPts val="0"/>
                        </a:spcAft>
                      </a:pPr>
                      <a:r>
                        <a:rPr lang="en-US" sz="2000" kern="1200" baseline="0" dirty="0">
                          <a:solidFill>
                            <a:schemeClr val="tx1"/>
                          </a:solidFill>
                          <a:latin typeface="Arial Narrow" panose="020B0606020202030204" pitchFamily="34" charset="0"/>
                          <a:ea typeface="+mn-ea"/>
                          <a:cs typeface="Arial" panose="020B0604020202020204" pitchFamily="34" charset="0"/>
                        </a:rPr>
                        <a:t>16.5 (15.1, 17.5)</a:t>
                      </a:r>
                      <a:endParaRPr lang="en-US" sz="2000" kern="1200" baseline="0" noProof="0" dirty="0">
                        <a:solidFill>
                          <a:schemeClr val="tx1"/>
                        </a:solidFill>
                        <a:latin typeface="Arial Narrow" panose="020B0606020202030204" pitchFamily="34" charset="0"/>
                        <a:ea typeface="+mn-ea"/>
                        <a:cs typeface="Arial" panose="020B0604020202020204" pitchFamily="34" charset="0"/>
                      </a:endParaRPr>
                    </a:p>
                  </a:txBody>
                  <a:tcPr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59267362"/>
                  </a:ext>
                </a:extLst>
              </a:tr>
              <a:tr h="623554">
                <a:tc>
                  <a:txBody>
                    <a:bodyPr/>
                    <a:lstStyle/>
                    <a:p>
                      <a:pPr marL="0" indent="0">
                        <a:spcBef>
                          <a:spcPts val="0"/>
                        </a:spcBef>
                        <a:spcAft>
                          <a:spcPts val="0"/>
                        </a:spcAft>
                      </a:pPr>
                      <a:r>
                        <a:rPr lang="en-US" sz="2000" b="1" baseline="0" noProof="0">
                          <a:solidFill>
                            <a:schemeClr val="tx1"/>
                          </a:solidFill>
                          <a:latin typeface="Arial Narrow" panose="020B0606020202030204" pitchFamily="34" charset="0"/>
                          <a:cs typeface="Arial" panose="020B0604020202020204" pitchFamily="34" charset="0"/>
                        </a:rPr>
                        <a:t>12-mo OS rate (95% CI)</a:t>
                      </a:r>
                    </a:p>
                  </a:txBody>
                  <a:tcPr marT="0" marB="0" anchor="ctr"/>
                </a:tc>
                <a:tc>
                  <a:txBody>
                    <a:bodyPr/>
                    <a:lstStyle/>
                    <a:p>
                      <a:pPr marL="0" algn="ctr" defTabSz="914400" rtl="0" eaLnBrk="1" latinLnBrk="0" hangingPunct="1">
                        <a:spcBef>
                          <a:spcPts val="0"/>
                        </a:spcBef>
                        <a:spcAft>
                          <a:spcPts val="0"/>
                        </a:spcAft>
                      </a:pPr>
                      <a:r>
                        <a:rPr lang="en-US" sz="2000" kern="1200" baseline="0" noProof="0" dirty="0">
                          <a:solidFill>
                            <a:schemeClr val="tx1"/>
                          </a:solidFill>
                          <a:latin typeface="Arial Narrow" panose="020B0606020202030204" pitchFamily="34" charset="0"/>
                          <a:ea typeface="+mn-ea"/>
                          <a:cs typeface="Arial" panose="020B0604020202020204" pitchFamily="34" charset="0"/>
                        </a:rPr>
                        <a:t>83.0 (77.3, 87.5)</a:t>
                      </a:r>
                    </a:p>
                  </a:txBody>
                  <a:tcPr marT="0" marB="0" anchor="ctr">
                    <a:lnR w="12700" cap="flat" cmpd="sng" algn="ctr">
                      <a:solidFill>
                        <a:schemeClr val="bg1"/>
                      </a:solidFill>
                      <a:prstDash val="solid"/>
                      <a:round/>
                      <a:headEnd type="none" w="med" len="med"/>
                      <a:tailEnd type="none" w="med" len="med"/>
                    </a:lnR>
                  </a:tcPr>
                </a:tc>
                <a:tc>
                  <a:txBody>
                    <a:bodyPr/>
                    <a:lstStyle/>
                    <a:p>
                      <a:pPr marL="0" algn="ctr" defTabSz="914400" rtl="0" eaLnBrk="1" latinLnBrk="0" hangingPunct="1">
                        <a:spcBef>
                          <a:spcPts val="0"/>
                        </a:spcBef>
                        <a:spcAft>
                          <a:spcPts val="0"/>
                        </a:spcAft>
                      </a:pPr>
                      <a:r>
                        <a:rPr lang="en-US" sz="2000" kern="1200" baseline="0" noProof="0" dirty="0">
                          <a:solidFill>
                            <a:schemeClr val="tx1"/>
                          </a:solidFill>
                          <a:latin typeface="Arial Narrow" panose="020B0606020202030204" pitchFamily="34" charset="0"/>
                          <a:ea typeface="+mn-ea"/>
                          <a:cs typeface="Arial" panose="020B0604020202020204" pitchFamily="34" charset="0"/>
                        </a:rPr>
                        <a:t>72.9 (66.1, 78.5)</a:t>
                      </a:r>
                    </a:p>
                  </a:txBody>
                  <a:tcPr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50648775"/>
                  </a:ext>
                </a:extLst>
              </a:tr>
              <a:tr h="6235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baseline="0" noProof="0" dirty="0">
                          <a:solidFill>
                            <a:schemeClr val="tx1"/>
                          </a:solidFill>
                          <a:latin typeface="Arial Narrow" panose="020B0606020202030204" pitchFamily="34" charset="0"/>
                          <a:cs typeface="Arial" panose="020B0604020202020204" pitchFamily="34" charset="0"/>
                        </a:rPr>
                        <a:t>18-</a:t>
                      </a:r>
                      <a:r>
                        <a:rPr lang="en-US" sz="2000" b="1" baseline="0" noProof="0" dirty="0" err="1">
                          <a:solidFill>
                            <a:schemeClr val="tx1"/>
                          </a:solidFill>
                          <a:latin typeface="Arial Narrow" panose="020B0606020202030204" pitchFamily="34" charset="0"/>
                          <a:cs typeface="Arial" panose="020B0604020202020204" pitchFamily="34" charset="0"/>
                        </a:rPr>
                        <a:t>mo</a:t>
                      </a:r>
                      <a:r>
                        <a:rPr lang="en-US" sz="2000" b="1" baseline="0" noProof="0" dirty="0">
                          <a:solidFill>
                            <a:schemeClr val="tx1"/>
                          </a:solidFill>
                          <a:latin typeface="Arial Narrow" panose="020B0606020202030204" pitchFamily="34" charset="0"/>
                          <a:cs typeface="Arial" panose="020B0604020202020204" pitchFamily="34" charset="0"/>
                        </a:rPr>
                        <a:t> OS rate (95% CI)</a:t>
                      </a:r>
                    </a:p>
                  </a:txBody>
                  <a:tcPr marT="0" marB="0" anchor="ct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Bef>
                          <a:spcPts val="0"/>
                        </a:spcBef>
                        <a:spcAft>
                          <a:spcPts val="0"/>
                        </a:spcAft>
                      </a:pPr>
                      <a:r>
                        <a:rPr lang="en-US" sz="2000" kern="1200" baseline="0" dirty="0">
                          <a:solidFill>
                            <a:schemeClr val="tx1"/>
                          </a:solidFill>
                          <a:latin typeface="Arial Narrow" panose="020B0606020202030204" pitchFamily="34" charset="0"/>
                          <a:ea typeface="+mn-ea"/>
                          <a:cs typeface="Arial" panose="020B0604020202020204" pitchFamily="34" charset="0"/>
                        </a:rPr>
                        <a:t>68.8 (60.9, 75.5)</a:t>
                      </a:r>
                      <a:endParaRPr lang="en-US" sz="2000" kern="1200" baseline="0" noProof="0" dirty="0">
                        <a:solidFill>
                          <a:schemeClr val="tx1"/>
                        </a:solidFill>
                        <a:latin typeface="Arial Narrow" panose="020B0606020202030204" pitchFamily="34" charset="0"/>
                        <a:ea typeface="+mn-ea"/>
                        <a:cs typeface="Arial" panose="020B0604020202020204" pitchFamily="34" charset="0"/>
                      </a:endParaRPr>
                    </a:p>
                  </a:txBody>
                  <a:tcPr marT="0" marB="0" anchor="ctr">
                    <a:lnR w="12700" cap="flat" cmpd="sng" algn="ctr">
                      <a:solidFill>
                        <a:schemeClr val="bg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spcBef>
                          <a:spcPts val="0"/>
                        </a:spcBef>
                        <a:spcAft>
                          <a:spcPts val="0"/>
                        </a:spcAft>
                      </a:pPr>
                      <a:r>
                        <a:rPr lang="en-US" sz="2000" kern="1200" baseline="0" noProof="0" dirty="0">
                          <a:solidFill>
                            <a:schemeClr val="tx1"/>
                          </a:solidFill>
                          <a:latin typeface="Arial Narrow" panose="020B0606020202030204" pitchFamily="34" charset="0"/>
                          <a:ea typeface="+mn-ea"/>
                          <a:cs typeface="Arial" panose="020B0604020202020204" pitchFamily="34" charset="0"/>
                        </a:rPr>
                        <a:t>55.3 (46.8, 63.0)</a:t>
                      </a:r>
                    </a:p>
                  </a:txBody>
                  <a:tcPr marT="0" marB="0" anchor="ctr">
                    <a:lnL w="12700" cap="flat" cmpd="sng" algn="ctr">
                      <a:solidFill>
                        <a:schemeClr val="bg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2560640"/>
                  </a:ext>
                </a:extLst>
              </a:tr>
            </a:tbl>
          </a:graphicData>
        </a:graphic>
      </p:graphicFrame>
      <p:sp>
        <p:nvSpPr>
          <p:cNvPr id="10" name="TextBox 9">
            <a:extLst>
              <a:ext uri="{FF2B5EF4-FFF2-40B4-BE49-F238E27FC236}">
                <a16:creationId xmlns:a16="http://schemas.microsoft.com/office/drawing/2014/main" id="{6B2E5FD3-CCE1-8E4C-CE53-722DE1E95915}"/>
              </a:ext>
            </a:extLst>
          </p:cNvPr>
          <p:cNvSpPr txBox="1"/>
          <p:nvPr/>
        </p:nvSpPr>
        <p:spPr>
          <a:xfrm>
            <a:off x="719998" y="1955881"/>
            <a:ext cx="16820118" cy="523220"/>
          </a:xfrm>
          <a:prstGeom prst="rect">
            <a:avLst/>
          </a:prstGeom>
          <a:solidFill>
            <a:srgbClr val="5B8DC3"/>
          </a:solidFill>
          <a:ln>
            <a:solidFill>
              <a:srgbClr val="5B8DC3"/>
            </a:solidFill>
          </a:ln>
        </p:spPr>
        <p:txBody>
          <a:bodyPr wrap="square" lIns="0" rIns="0">
            <a:spAutoFit/>
          </a:bodyPr>
          <a:lstStyle/>
          <a:p>
            <a:pPr algn="ctr"/>
            <a:r>
              <a:rPr lang="en-US" sz="2800" dirty="0">
                <a:solidFill>
                  <a:schemeClr val="bg1"/>
                </a:solidFill>
                <a:latin typeface="Arial Narrow" panose="020B0606020202030204" pitchFamily="34" charset="0"/>
              </a:rPr>
              <a:t>OS data was not mature for both arms. At the interim analysis, a trend of OS benefit favoring iza-bren was observed.</a:t>
            </a:r>
          </a:p>
        </p:txBody>
      </p:sp>
      <p:sp>
        <p:nvSpPr>
          <p:cNvPr id="13" name="TextBox 12">
            <a:extLst>
              <a:ext uri="{FF2B5EF4-FFF2-40B4-BE49-F238E27FC236}">
                <a16:creationId xmlns:a16="http://schemas.microsoft.com/office/drawing/2014/main" id="{6DF99B04-D86B-B14D-103B-7060DE2D2E70}"/>
              </a:ext>
            </a:extLst>
          </p:cNvPr>
          <p:cNvSpPr txBox="1"/>
          <p:nvPr/>
        </p:nvSpPr>
        <p:spPr>
          <a:xfrm>
            <a:off x="747884" y="7915244"/>
            <a:ext cx="16848003" cy="369332"/>
          </a:xfrm>
          <a:prstGeom prst="rect">
            <a:avLst/>
          </a:prstGeom>
          <a:noFill/>
        </p:spPr>
        <p:txBody>
          <a:bodyPr wrap="square">
            <a:spAutoFit/>
          </a:bodyPr>
          <a:lstStyle/>
          <a:p>
            <a:r>
              <a:rPr lang="en-US" dirty="0">
                <a:latin typeface="Arial Narrow" panose="020B0606020202030204" pitchFamily="34" charset="0"/>
              </a:rPr>
              <a:t>OS was evaluated in the </a:t>
            </a:r>
            <a:r>
              <a:rPr lang="en-US" dirty="0" err="1">
                <a:latin typeface="Arial Narrow" panose="020B0606020202030204" pitchFamily="34" charset="0"/>
              </a:rPr>
              <a:t>mITT</a:t>
            </a:r>
            <a:r>
              <a:rPr lang="en-US" dirty="0">
                <a:latin typeface="Arial Narrow" panose="020B0606020202030204" pitchFamily="34" charset="0"/>
              </a:rPr>
              <a:t> population. The overall median duration of follow-up for OS was 16.6 months. Similar results were observed for OS in the ITT population.</a:t>
            </a:r>
            <a:endParaRPr lang="en-US" dirty="0">
              <a:highlight>
                <a:srgbClr val="FFFF00"/>
              </a:highlight>
              <a:latin typeface="Arial Narrow" panose="020B0606020202030204" pitchFamily="34" charset="0"/>
            </a:endParaRPr>
          </a:p>
        </p:txBody>
      </p:sp>
      <p:pic>
        <p:nvPicPr>
          <p:cNvPr id="15" name="Picture 14">
            <a:extLst>
              <a:ext uri="{FF2B5EF4-FFF2-40B4-BE49-F238E27FC236}">
                <a16:creationId xmlns:a16="http://schemas.microsoft.com/office/drawing/2014/main" id="{60C09081-3E99-2C0A-F562-3F80977D60A9}"/>
              </a:ext>
            </a:extLst>
          </p:cNvPr>
          <p:cNvPicPr>
            <a:picLocks noChangeAspect="1"/>
          </p:cNvPicPr>
          <p:nvPr/>
        </p:nvPicPr>
        <p:blipFill>
          <a:blip r:embed="rId2"/>
          <a:srcRect/>
          <a:stretch/>
        </p:blipFill>
        <p:spPr>
          <a:xfrm>
            <a:off x="9057296" y="3023795"/>
            <a:ext cx="8482819" cy="4782189"/>
          </a:xfrm>
          <a:prstGeom prst="rect">
            <a:avLst/>
          </a:prstGeom>
        </p:spPr>
      </p:pic>
      <p:sp>
        <p:nvSpPr>
          <p:cNvPr id="17" name="文本框 12">
            <a:extLst>
              <a:ext uri="{FF2B5EF4-FFF2-40B4-BE49-F238E27FC236}">
                <a16:creationId xmlns:a16="http://schemas.microsoft.com/office/drawing/2014/main" id="{9893DC42-9978-EFA7-8B2C-42503AAC21E2}"/>
              </a:ext>
            </a:extLst>
          </p:cNvPr>
          <p:cNvSpPr txBox="1"/>
          <p:nvPr/>
        </p:nvSpPr>
        <p:spPr>
          <a:xfrm>
            <a:off x="10611777" y="2768030"/>
            <a:ext cx="5373858" cy="707886"/>
          </a:xfrm>
          <a:prstGeom prst="rect">
            <a:avLst/>
          </a:prstGeom>
          <a:noFill/>
        </p:spPr>
        <p:txBody>
          <a:bodyPr wrap="square">
            <a:spAutoFit/>
          </a:bodyPr>
          <a:lstStyle/>
          <a:p>
            <a:pPr algn="ctr"/>
            <a:r>
              <a:rPr lang="en-US" altLang="zh-CN" sz="2000" b="1">
                <a:latin typeface="Arial Narrow" panose="020B0606020202030204" pitchFamily="34" charset="0"/>
              </a:rPr>
              <a:t>More patients received subsequent anti-cancer therapy in the PBC arm, including ADCs</a:t>
            </a:r>
            <a:endParaRPr lang="zh-CN" altLang="en-US" sz="2000" b="1">
              <a:latin typeface="Arial Narrow" panose="020B0606020202030204" pitchFamily="34" charset="0"/>
            </a:endParaRPr>
          </a:p>
        </p:txBody>
      </p:sp>
      <p:sp>
        <p:nvSpPr>
          <p:cNvPr id="2" name="Rectangle: Rounded Corners 1">
            <a:extLst>
              <a:ext uri="{FF2B5EF4-FFF2-40B4-BE49-F238E27FC236}">
                <a16:creationId xmlns:a16="http://schemas.microsoft.com/office/drawing/2014/main" id="{829ABC03-7276-6049-2261-284931501145}"/>
              </a:ext>
            </a:extLst>
          </p:cNvPr>
          <p:cNvSpPr/>
          <p:nvPr/>
        </p:nvSpPr>
        <p:spPr>
          <a:xfrm>
            <a:off x="9833319" y="4585710"/>
            <a:ext cx="1842867" cy="3123027"/>
          </a:xfrm>
          <a:prstGeom prst="round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space réservé du texte 1">
            <a:extLst>
              <a:ext uri="{FF2B5EF4-FFF2-40B4-BE49-F238E27FC236}">
                <a16:creationId xmlns:a16="http://schemas.microsoft.com/office/drawing/2014/main" id="{7A0B1640-3946-0C03-CA16-5AC47A7623D2}"/>
              </a:ext>
            </a:extLst>
          </p:cNvPr>
          <p:cNvSpPr txBox="1">
            <a:spLocks/>
          </p:cNvSpPr>
          <p:nvPr/>
        </p:nvSpPr>
        <p:spPr>
          <a:xfrm>
            <a:off x="720000" y="658800"/>
            <a:ext cx="10885846" cy="1005078"/>
          </a:xfrm>
          <a:prstGeom prst="rect">
            <a:avLst/>
          </a:prstGeom>
        </p:spPr>
        <p:txBody>
          <a:bodyPr/>
          <a:lstStyle>
            <a:lvl1pPr marL="0" indent="0" algn="l" defTabSz="914400" rtl="0" eaLnBrk="1" latinLnBrk="0" hangingPunct="1">
              <a:spcBef>
                <a:spcPct val="20000"/>
              </a:spcBef>
              <a:buFont typeface="Arial" pitchFamily="34" charset="0"/>
              <a:buNone/>
              <a:defRPr sz="563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OS: Key Secondary Endpoint</a:t>
            </a:r>
          </a:p>
        </p:txBody>
      </p:sp>
      <p:sp>
        <p:nvSpPr>
          <p:cNvPr id="11" name="TextBox 10">
            <a:extLst>
              <a:ext uri="{FF2B5EF4-FFF2-40B4-BE49-F238E27FC236}">
                <a16:creationId xmlns:a16="http://schemas.microsoft.com/office/drawing/2014/main" id="{D9A5128D-0034-0AAF-7156-B83D6EB364D0}"/>
              </a:ext>
            </a:extLst>
          </p:cNvPr>
          <p:cNvSpPr txBox="1"/>
          <p:nvPr/>
        </p:nvSpPr>
        <p:spPr>
          <a:xfrm>
            <a:off x="11605846" y="9183233"/>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15, 2026</a:t>
            </a:r>
          </a:p>
        </p:txBody>
      </p:sp>
    </p:spTree>
    <p:extLst>
      <p:ext uri="{BB962C8B-B14F-4D97-AF65-F5344CB8AC3E}">
        <p14:creationId xmlns:p14="http://schemas.microsoft.com/office/powerpoint/2010/main" val="3585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CA6B7-DA38-8BAC-767A-DAC24707BE18}"/>
            </a:ext>
          </a:extLst>
        </p:cNvPr>
        <p:cNvGrpSpPr/>
        <p:nvPr/>
      </p:nvGrpSpPr>
      <p:grpSpPr>
        <a:xfrm>
          <a:off x="0" y="0"/>
          <a:ext cx="0" cy="0"/>
          <a:chOff x="0" y="0"/>
          <a:chExt cx="0" cy="0"/>
        </a:xfrm>
      </p:grpSpPr>
      <p:pic>
        <p:nvPicPr>
          <p:cNvPr id="33" name="Picture 32">
            <a:extLst>
              <a:ext uri="{FF2B5EF4-FFF2-40B4-BE49-F238E27FC236}">
                <a16:creationId xmlns:a16="http://schemas.microsoft.com/office/drawing/2014/main" id="{F3237D2A-7565-696B-10CD-AED1B7D4BE41}"/>
              </a:ext>
            </a:extLst>
          </p:cNvPr>
          <p:cNvPicPr>
            <a:picLocks noChangeAspect="1"/>
          </p:cNvPicPr>
          <p:nvPr/>
        </p:nvPicPr>
        <p:blipFill>
          <a:blip r:embed="rId2"/>
          <a:stretch>
            <a:fillRect/>
          </a:stretch>
        </p:blipFill>
        <p:spPr>
          <a:xfrm>
            <a:off x="9121683" y="4974504"/>
            <a:ext cx="8769153" cy="3561550"/>
          </a:xfrm>
          <a:prstGeom prst="rect">
            <a:avLst/>
          </a:prstGeom>
        </p:spPr>
      </p:pic>
      <p:pic>
        <p:nvPicPr>
          <p:cNvPr id="31" name="Picture 30">
            <a:extLst>
              <a:ext uri="{FF2B5EF4-FFF2-40B4-BE49-F238E27FC236}">
                <a16:creationId xmlns:a16="http://schemas.microsoft.com/office/drawing/2014/main" id="{FF0B0C91-4CD0-17C5-96F7-A5BC14386855}"/>
              </a:ext>
            </a:extLst>
          </p:cNvPr>
          <p:cNvPicPr>
            <a:picLocks noChangeAspect="1"/>
          </p:cNvPicPr>
          <p:nvPr/>
        </p:nvPicPr>
        <p:blipFill>
          <a:blip r:embed="rId3"/>
          <a:srcRect/>
          <a:stretch/>
        </p:blipFill>
        <p:spPr>
          <a:xfrm>
            <a:off x="13488281" y="2203408"/>
            <a:ext cx="4218260" cy="2772000"/>
          </a:xfrm>
          <a:prstGeom prst="rect">
            <a:avLst/>
          </a:prstGeom>
        </p:spPr>
      </p:pic>
      <p:pic>
        <p:nvPicPr>
          <p:cNvPr id="27" name="Picture 26">
            <a:extLst>
              <a:ext uri="{FF2B5EF4-FFF2-40B4-BE49-F238E27FC236}">
                <a16:creationId xmlns:a16="http://schemas.microsoft.com/office/drawing/2014/main" id="{2FC83B61-3B17-5396-47D0-8E9D06C857F0}"/>
              </a:ext>
            </a:extLst>
          </p:cNvPr>
          <p:cNvPicPr>
            <a:picLocks noChangeAspect="1"/>
          </p:cNvPicPr>
          <p:nvPr/>
        </p:nvPicPr>
        <p:blipFill>
          <a:blip r:embed="rId4"/>
          <a:srcRect/>
          <a:stretch/>
        </p:blipFill>
        <p:spPr>
          <a:xfrm>
            <a:off x="9322671" y="2203408"/>
            <a:ext cx="4218262" cy="2772000"/>
          </a:xfrm>
          <a:prstGeom prst="rect">
            <a:avLst/>
          </a:prstGeom>
        </p:spPr>
      </p:pic>
      <p:sp>
        <p:nvSpPr>
          <p:cNvPr id="3" name="Text Placeholder 2">
            <a:extLst>
              <a:ext uri="{FF2B5EF4-FFF2-40B4-BE49-F238E27FC236}">
                <a16:creationId xmlns:a16="http://schemas.microsoft.com/office/drawing/2014/main" id="{1E96626C-70FD-B1E4-626E-CE63D3EB311F}"/>
              </a:ext>
            </a:extLst>
          </p:cNvPr>
          <p:cNvSpPr>
            <a:spLocks noGrp="1"/>
          </p:cNvSpPr>
          <p:nvPr>
            <p:ph type="body" sz="quarter" idx="12"/>
          </p:nvPr>
        </p:nvSpPr>
        <p:spPr/>
        <p:txBody>
          <a:bodyPr/>
          <a:lstStyle/>
          <a:p>
            <a:r>
              <a:rPr lang="en-US"/>
              <a:t>Li Zhang</a:t>
            </a:r>
          </a:p>
          <a:p>
            <a:endParaRPr lang="en-US"/>
          </a:p>
        </p:txBody>
      </p:sp>
      <p:graphicFrame>
        <p:nvGraphicFramePr>
          <p:cNvPr id="11" name="表格 6">
            <a:extLst>
              <a:ext uri="{FF2B5EF4-FFF2-40B4-BE49-F238E27FC236}">
                <a16:creationId xmlns:a16="http://schemas.microsoft.com/office/drawing/2014/main" id="{C6F6E6E5-9B06-5879-CBE4-9FF90A7A221A}"/>
              </a:ext>
            </a:extLst>
          </p:cNvPr>
          <p:cNvGraphicFramePr>
            <a:graphicFrameLocks noGrp="1"/>
          </p:cNvGraphicFramePr>
          <p:nvPr>
            <p:extLst>
              <p:ext uri="{D42A27DB-BD31-4B8C-83A1-F6EECF244321}">
                <p14:modId xmlns:p14="http://schemas.microsoft.com/office/powerpoint/2010/main" val="1085981563"/>
              </p:ext>
            </p:extLst>
          </p:nvPr>
        </p:nvGraphicFramePr>
        <p:xfrm>
          <a:off x="718812" y="2244566"/>
          <a:ext cx="8425188" cy="5330232"/>
        </p:xfrm>
        <a:graphic>
          <a:graphicData uri="http://schemas.openxmlformats.org/drawingml/2006/table">
            <a:tbl>
              <a:tblPr firstRow="1" bandRow="1">
                <a:tableStyleId>{C083E6E3-FA7D-4D7B-A595-EF9225AFEA82}</a:tableStyleId>
              </a:tblPr>
              <a:tblGrid>
                <a:gridCol w="3594375">
                  <a:extLst>
                    <a:ext uri="{9D8B030D-6E8A-4147-A177-3AD203B41FA5}">
                      <a16:colId xmlns:a16="http://schemas.microsoft.com/office/drawing/2014/main" val="536257095"/>
                    </a:ext>
                  </a:extLst>
                </a:gridCol>
                <a:gridCol w="2382718">
                  <a:extLst>
                    <a:ext uri="{9D8B030D-6E8A-4147-A177-3AD203B41FA5}">
                      <a16:colId xmlns:a16="http://schemas.microsoft.com/office/drawing/2014/main" val="3275645102"/>
                    </a:ext>
                  </a:extLst>
                </a:gridCol>
                <a:gridCol w="2448095">
                  <a:extLst>
                    <a:ext uri="{9D8B030D-6E8A-4147-A177-3AD203B41FA5}">
                      <a16:colId xmlns:a16="http://schemas.microsoft.com/office/drawing/2014/main" val="1532332005"/>
                    </a:ext>
                  </a:extLst>
                </a:gridCol>
              </a:tblGrid>
              <a:tr h="820034">
                <a:tc>
                  <a:txBody>
                    <a:bodyPr/>
                    <a:lstStyle/>
                    <a:p>
                      <a:endParaRPr lang="en-US" sz="2000" b="1" baseline="0" noProof="0">
                        <a:latin typeface="Arial Narrow" panose="020B0606020202030204" pitchFamily="34" charset="0"/>
                      </a:endParaRPr>
                    </a:p>
                  </a:txBody>
                  <a:tcPr marT="0"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noProof="0">
                          <a:solidFill>
                            <a:schemeClr val="bg1"/>
                          </a:solidFill>
                          <a:latin typeface="Arial Narrow" panose="020B0606020202030204" pitchFamily="34" charset="0"/>
                        </a:rPr>
                        <a:t>Iza-</a:t>
                      </a:r>
                      <a:r>
                        <a:rPr lang="en-US" sz="2000" baseline="0" noProof="0" err="1">
                          <a:solidFill>
                            <a:schemeClr val="bg1"/>
                          </a:solidFill>
                          <a:latin typeface="Arial Narrow" panose="020B0606020202030204" pitchFamily="34" charset="0"/>
                        </a:rPr>
                        <a:t>bren</a:t>
                      </a:r>
                      <a:endParaRPr lang="en-US" sz="2000" baseline="0" noProof="0">
                        <a:solidFill>
                          <a:schemeClr val="bg1"/>
                        </a:solidFill>
                        <a:latin typeface="Arial Narrow" panose="020B0606020202030204" pitchFamily="34" charset="0"/>
                      </a:endParaRPr>
                    </a:p>
                    <a:p>
                      <a:pPr algn="ctr"/>
                      <a:r>
                        <a:rPr lang="en-US" sz="2000" baseline="0" noProof="0">
                          <a:solidFill>
                            <a:schemeClr val="bg1"/>
                          </a:solidFill>
                          <a:latin typeface="Arial Narrow" panose="020B0606020202030204" pitchFamily="34" charset="0"/>
                        </a:rPr>
                        <a:t>(N=216)</a:t>
                      </a: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AD86"/>
                    </a:solidFill>
                  </a:tcPr>
                </a:tc>
                <a:tc>
                  <a:txBody>
                    <a:bodyPr/>
                    <a:lstStyle/>
                    <a:p>
                      <a:pPr marL="0" algn="ctr" defTabSz="914400" rtl="0" eaLnBrk="1" latinLnBrk="0" hangingPunct="1"/>
                      <a:r>
                        <a:rPr lang="en-US" sz="2000" b="1" kern="1200" baseline="0" noProof="0">
                          <a:solidFill>
                            <a:schemeClr val="bg1"/>
                          </a:solidFill>
                          <a:latin typeface="Arial Narrow" panose="020B0606020202030204" pitchFamily="34" charset="0"/>
                          <a:ea typeface="+mn-ea"/>
                          <a:cs typeface="+mn-cs"/>
                        </a:rPr>
                        <a:t>PBC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chemeClr val="bg1"/>
                          </a:solidFill>
                          <a:latin typeface="Arial Narrow" panose="020B0606020202030204" pitchFamily="34" charset="0"/>
                          <a:ea typeface="+mn-ea"/>
                          <a:cs typeface="+mn-cs"/>
                        </a:rPr>
                        <a:t>(N=206)</a:t>
                      </a: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9F2A"/>
                    </a:solidFill>
                  </a:tcPr>
                </a:tc>
                <a:extLst>
                  <a:ext uri="{0D108BD9-81ED-4DB2-BD59-A6C34878D82A}">
                    <a16:rowId xmlns:a16="http://schemas.microsoft.com/office/drawing/2014/main" val="3169664223"/>
                  </a:ext>
                </a:extLst>
              </a:tr>
              <a:tr h="410018">
                <a:tc>
                  <a:txBody>
                    <a:bodyPr/>
                    <a:lstStyle/>
                    <a:p>
                      <a:r>
                        <a:rPr lang="en-US" sz="2000" b="1" baseline="0" noProof="0">
                          <a:latin typeface="Arial Narrow" panose="020B0606020202030204" pitchFamily="34" charset="0"/>
                        </a:rPr>
                        <a:t>Best overall response, n (%)</a:t>
                      </a:r>
                    </a:p>
                  </a:txBody>
                  <a:tcPr marT="0" marB="0" anchor="ctr">
                    <a:lnT w="12700" cap="flat" cmpd="sng" algn="ctr">
                      <a:solidFill>
                        <a:schemeClr val="tx1"/>
                      </a:solidFill>
                      <a:prstDash val="solid"/>
                      <a:round/>
                      <a:headEnd type="none" w="med" len="med"/>
                      <a:tailEnd type="none" w="med" len="med"/>
                    </a:lnT>
                    <a:solidFill>
                      <a:srgbClr val="A5A5A5">
                        <a:alpha val="20000"/>
                      </a:srgbClr>
                    </a:solidFill>
                  </a:tcPr>
                </a:tc>
                <a:tc>
                  <a:txBody>
                    <a:bodyPr/>
                    <a:lstStyle/>
                    <a:p>
                      <a:pPr algn="ctr"/>
                      <a:endParaRPr lang="en-US" sz="2000" baseline="0" noProof="0">
                        <a:latin typeface="Arial Narrow" panose="020B0606020202030204" pitchFamily="34" charset="0"/>
                      </a:endParaRP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A5A5A5">
                        <a:alpha val="20000"/>
                      </a:srgbClr>
                    </a:solidFill>
                  </a:tcPr>
                </a:tc>
                <a:tc>
                  <a:txBody>
                    <a:bodyPr/>
                    <a:lstStyle/>
                    <a:p>
                      <a:pPr algn="ctr"/>
                      <a:endParaRPr lang="en-US" sz="2000" baseline="0" noProof="0">
                        <a:latin typeface="Arial Narrow" panose="020B0606020202030204" pitchFamily="34" charset="0"/>
                      </a:endParaRP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A5A5A5">
                        <a:alpha val="20000"/>
                      </a:srgbClr>
                    </a:solidFill>
                  </a:tcPr>
                </a:tc>
                <a:extLst>
                  <a:ext uri="{0D108BD9-81ED-4DB2-BD59-A6C34878D82A}">
                    <a16:rowId xmlns:a16="http://schemas.microsoft.com/office/drawing/2014/main" val="1525927011"/>
                  </a:ext>
                </a:extLst>
              </a:tr>
              <a:tr h="410018">
                <a:tc>
                  <a:txBody>
                    <a:bodyPr/>
                    <a:lstStyle/>
                    <a:p>
                      <a:pPr marL="0" indent="177800"/>
                      <a:r>
                        <a:rPr lang="en-US" sz="2000" b="1" baseline="0" noProof="0">
                          <a:latin typeface="Arial Narrow"/>
                        </a:rPr>
                        <a:t>CR</a:t>
                      </a:r>
                    </a:p>
                  </a:txBody>
                  <a:tcPr marT="0" marB="0" anchor="ctr">
                    <a:solidFill>
                      <a:schemeClr val="bg1"/>
                    </a:solidFill>
                  </a:tcPr>
                </a:tc>
                <a:tc>
                  <a:txBody>
                    <a:bodyPr/>
                    <a:lstStyle/>
                    <a:p>
                      <a:pPr algn="ctr"/>
                      <a:r>
                        <a:rPr lang="en-US" sz="2000" baseline="0" noProof="0">
                          <a:latin typeface="Arial Narrow" panose="020B0606020202030204" pitchFamily="34" charset="0"/>
                        </a:rPr>
                        <a:t>1 (0.5)</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a:latin typeface="Arial Narrow" panose="020B0606020202030204" pitchFamily="34" charset="0"/>
                        </a:rPr>
                        <a:t>0</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514905843"/>
                  </a:ext>
                </a:extLst>
              </a:tr>
              <a:tr h="410018">
                <a:tc>
                  <a:txBody>
                    <a:bodyPr/>
                    <a:lstStyle/>
                    <a:p>
                      <a:pPr marL="0" indent="177800" algn="l" defTabSz="914400" rtl="0" eaLnBrk="1" latinLnBrk="0" hangingPunct="1"/>
                      <a:r>
                        <a:rPr lang="en-US" sz="2000" b="1" kern="1200" baseline="0" noProof="0">
                          <a:solidFill>
                            <a:schemeClr val="tx1"/>
                          </a:solidFill>
                          <a:latin typeface="Arial Narrow"/>
                          <a:ea typeface="+mn-ea"/>
                          <a:cs typeface="+mn-cs"/>
                        </a:rPr>
                        <a:t>PR</a:t>
                      </a:r>
                    </a:p>
                  </a:txBody>
                  <a:tcPr marT="0" marB="0" anchor="ctr">
                    <a:solidFill>
                      <a:schemeClr val="bg1"/>
                    </a:solidFill>
                  </a:tcPr>
                </a:tc>
                <a:tc>
                  <a:txBody>
                    <a:bodyPr/>
                    <a:lstStyle/>
                    <a:p>
                      <a:pPr algn="ctr"/>
                      <a:r>
                        <a:rPr lang="en-US" sz="2000" baseline="0" noProof="0">
                          <a:latin typeface="Arial Narrow" panose="020B0606020202030204" pitchFamily="34" charset="0"/>
                        </a:rPr>
                        <a:t>129 (59.7)</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a:latin typeface="Arial Narrow"/>
                        </a:rPr>
                        <a:t>71 (34.5)</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978735856"/>
                  </a:ext>
                </a:extLst>
              </a:tr>
              <a:tr h="410018">
                <a:tc>
                  <a:txBody>
                    <a:bodyPr/>
                    <a:lstStyle/>
                    <a:p>
                      <a:pPr marL="0" indent="177800" algn="l" defTabSz="914400" rtl="0" eaLnBrk="1" latinLnBrk="0" hangingPunct="1"/>
                      <a:r>
                        <a:rPr lang="en-US" sz="2000" b="1" kern="1200" baseline="0">
                          <a:solidFill>
                            <a:schemeClr val="tx1"/>
                          </a:solidFill>
                          <a:latin typeface="Arial Narrow"/>
                          <a:ea typeface="+mn-ea"/>
                          <a:cs typeface="+mn-cs"/>
                        </a:rPr>
                        <a:t>Non-CR/Non-PD</a:t>
                      </a:r>
                      <a:endParaRPr lang="en-US" sz="2000" b="1" kern="1200" baseline="0" noProof="0">
                        <a:solidFill>
                          <a:schemeClr val="tx1"/>
                        </a:solidFill>
                        <a:latin typeface="Arial Narrow"/>
                        <a:ea typeface="+mn-ea"/>
                        <a:cs typeface="+mn-cs"/>
                      </a:endParaRPr>
                    </a:p>
                  </a:txBody>
                  <a:tcPr marT="0" marB="0" anchor="ctr">
                    <a:solidFill>
                      <a:schemeClr val="bg1"/>
                    </a:solidFill>
                  </a:tcPr>
                </a:tc>
                <a:tc>
                  <a:txBody>
                    <a:bodyPr/>
                    <a:lstStyle/>
                    <a:p>
                      <a:pPr algn="ctr"/>
                      <a:r>
                        <a:rPr lang="en-US" sz="2000" baseline="0" noProof="0">
                          <a:latin typeface="Arial Narrow" panose="020B0606020202030204" pitchFamily="34" charset="0"/>
                        </a:rPr>
                        <a:t>1 (0.5)</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a:latin typeface="Arial Narrow"/>
                        </a:rPr>
                        <a:t>2 (1.0)</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2759642900"/>
                  </a:ext>
                </a:extLst>
              </a:tr>
              <a:tr h="410018">
                <a:tc>
                  <a:txBody>
                    <a:bodyPr/>
                    <a:lstStyle/>
                    <a:p>
                      <a:pPr marL="0" indent="177800" algn="l" defTabSz="914400" rtl="0" eaLnBrk="1" latinLnBrk="0" hangingPunct="1"/>
                      <a:r>
                        <a:rPr lang="en-US" sz="2000" b="1" kern="1200" baseline="0" noProof="0" dirty="0">
                          <a:solidFill>
                            <a:schemeClr val="tx1"/>
                          </a:solidFill>
                          <a:latin typeface="Arial Narrow" panose="020B0606020202030204" pitchFamily="34" charset="0"/>
                          <a:ea typeface="+mn-ea"/>
                          <a:cs typeface="+mn-cs"/>
                        </a:rPr>
                        <a:t>SD</a:t>
                      </a:r>
                    </a:p>
                  </a:txBody>
                  <a:tcPr marT="0" marB="0" anchor="ctr">
                    <a:solidFill>
                      <a:schemeClr val="bg1"/>
                    </a:solidFill>
                  </a:tcPr>
                </a:tc>
                <a:tc>
                  <a:txBody>
                    <a:bodyPr/>
                    <a:lstStyle/>
                    <a:p>
                      <a:pPr algn="ctr"/>
                      <a:r>
                        <a:rPr lang="en-US" sz="2000" baseline="0" noProof="0">
                          <a:latin typeface="Arial Narrow" panose="020B0606020202030204" pitchFamily="34" charset="0"/>
                        </a:rPr>
                        <a:t>61 (28.2)</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a:latin typeface="Arial Narrow"/>
                        </a:rPr>
                        <a:t>102 (49.5)</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4276174830"/>
                  </a:ext>
                </a:extLst>
              </a:tr>
              <a:tr h="41001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chemeClr val="tx1"/>
                          </a:solidFill>
                          <a:latin typeface="Arial Narrow"/>
                          <a:ea typeface="+mn-ea"/>
                          <a:cs typeface="+mn-cs"/>
                        </a:rPr>
                        <a:t>PD</a:t>
                      </a:r>
                    </a:p>
                  </a:txBody>
                  <a:tcPr marT="0" marB="0" anchor="ctr">
                    <a:solidFill>
                      <a:schemeClr val="bg1"/>
                    </a:solidFill>
                  </a:tcPr>
                </a:tc>
                <a:tc>
                  <a:txBody>
                    <a:bodyPr/>
                    <a:lstStyle/>
                    <a:p>
                      <a:pPr algn="ctr"/>
                      <a:r>
                        <a:rPr lang="en-US" sz="2000" baseline="0" noProof="0" dirty="0">
                          <a:latin typeface="Arial Narrow"/>
                        </a:rPr>
                        <a:t>9 (4.2)</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a:latin typeface="Arial Narrow"/>
                        </a:rPr>
                        <a:t>25 (12.1)</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089430074"/>
                  </a:ext>
                </a:extLst>
              </a:tr>
              <a:tr h="41001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chemeClr val="tx1"/>
                          </a:solidFill>
                          <a:latin typeface="Arial Narrow" panose="020B0606020202030204" pitchFamily="34" charset="0"/>
                          <a:ea typeface="+mn-ea"/>
                          <a:cs typeface="+mn-cs"/>
                        </a:rPr>
                        <a:t>NE</a:t>
                      </a:r>
                    </a:p>
                  </a:txBody>
                  <a:tcPr marT="0" marB="0" anchor="ctr">
                    <a:solidFill>
                      <a:schemeClr val="bg1"/>
                    </a:solidFill>
                  </a:tcPr>
                </a:tc>
                <a:tc>
                  <a:txBody>
                    <a:bodyPr/>
                    <a:lstStyle/>
                    <a:p>
                      <a:pPr algn="ctr"/>
                      <a:r>
                        <a:rPr lang="en-US" sz="2000" baseline="0" noProof="0">
                          <a:latin typeface="Arial Narrow" panose="020B0606020202030204" pitchFamily="34" charset="0"/>
                        </a:rPr>
                        <a:t>15 (6.9)</a:t>
                      </a:r>
                    </a:p>
                  </a:txBody>
                  <a:tcPr marT="0" marB="0" anchor="ctr">
                    <a:lnR w="12700" cap="flat" cmpd="sng" algn="ctr">
                      <a:solidFill>
                        <a:schemeClr val="bg1"/>
                      </a:solidFill>
                      <a:prstDash val="solid"/>
                      <a:round/>
                      <a:headEnd type="none" w="med" len="med"/>
                      <a:tailEnd type="none" w="med" len="med"/>
                    </a:lnR>
                    <a:solidFill>
                      <a:schemeClr val="bg1"/>
                    </a:solidFill>
                  </a:tcPr>
                </a:tc>
                <a:tc>
                  <a:txBody>
                    <a:bodyPr/>
                    <a:lstStyle/>
                    <a:p>
                      <a:pPr algn="ctr"/>
                      <a:r>
                        <a:rPr lang="en-US" sz="2000" baseline="0" noProof="0">
                          <a:latin typeface="Arial Narrow"/>
                        </a:rPr>
                        <a:t>6 (2.9)</a:t>
                      </a:r>
                    </a:p>
                  </a:txBody>
                  <a:tcPr marT="0" marB="0"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168385667"/>
                  </a:ext>
                </a:extLst>
              </a:tr>
              <a:tr h="410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rgbClr val="17AD86"/>
                          </a:solidFill>
                          <a:latin typeface="Arial Narrow" panose="020B0606020202030204" pitchFamily="34" charset="0"/>
                          <a:ea typeface="+mn-ea"/>
                          <a:cs typeface="+mn-cs"/>
                        </a:rPr>
                        <a:t>Confirmed ORR, % (95% CI)</a:t>
                      </a:r>
                    </a:p>
                  </a:txBody>
                  <a:tcPr marT="0" marB="0" anchor="ctr">
                    <a:solidFill>
                      <a:srgbClr val="EDEDED"/>
                    </a:solidFill>
                  </a:tcPr>
                </a:tc>
                <a:tc>
                  <a:txBody>
                    <a:bodyPr/>
                    <a:lstStyle/>
                    <a:p>
                      <a:pPr algn="ctr"/>
                      <a:r>
                        <a:rPr lang="en-US" sz="2000" b="1" baseline="0" noProof="0">
                          <a:solidFill>
                            <a:srgbClr val="17AD86"/>
                          </a:solidFill>
                          <a:latin typeface="Arial Narrow" panose="020B0606020202030204" pitchFamily="34" charset="0"/>
                        </a:rPr>
                        <a:t>60.2</a:t>
                      </a:r>
                      <a:r>
                        <a:rPr lang="en-US" sz="2000" baseline="0" noProof="0">
                          <a:solidFill>
                            <a:srgbClr val="17AD86"/>
                          </a:solidFill>
                          <a:latin typeface="Arial Narrow" panose="020B0606020202030204" pitchFamily="34" charset="0"/>
                        </a:rPr>
                        <a:t> </a:t>
                      </a:r>
                      <a:r>
                        <a:rPr lang="en-US" sz="2000" baseline="0" noProof="0">
                          <a:latin typeface="Arial Narrow" panose="020B0606020202030204" pitchFamily="34" charset="0"/>
                        </a:rPr>
                        <a:t>(53.3, 66.8)</a:t>
                      </a:r>
                    </a:p>
                  </a:txBody>
                  <a:tcPr marT="0" marB="0" anchor="ctr">
                    <a:lnR w="12700" cap="flat" cmpd="sng" algn="ctr">
                      <a:solidFill>
                        <a:schemeClr val="bg1"/>
                      </a:solidFill>
                      <a:prstDash val="solid"/>
                      <a:round/>
                      <a:headEnd type="none" w="med" len="med"/>
                      <a:tailEnd type="none" w="med" len="med"/>
                    </a:lnR>
                    <a:solidFill>
                      <a:srgbClr val="EDEDED"/>
                    </a:solidFill>
                  </a:tcPr>
                </a:tc>
                <a:tc>
                  <a:txBody>
                    <a:bodyPr/>
                    <a:lstStyle/>
                    <a:p>
                      <a:pPr algn="ctr"/>
                      <a:r>
                        <a:rPr lang="en-US" sz="2000" b="1" baseline="0" noProof="0">
                          <a:solidFill>
                            <a:srgbClr val="17AD86"/>
                          </a:solidFill>
                          <a:latin typeface="Arial Narrow" panose="020B0606020202030204" pitchFamily="34" charset="0"/>
                        </a:rPr>
                        <a:t>34.5</a:t>
                      </a:r>
                      <a:r>
                        <a:rPr lang="en-US" sz="2000" baseline="0" noProof="0">
                          <a:solidFill>
                            <a:srgbClr val="17AD86"/>
                          </a:solidFill>
                          <a:latin typeface="Arial Narrow" panose="020B0606020202030204" pitchFamily="34" charset="0"/>
                        </a:rPr>
                        <a:t> </a:t>
                      </a:r>
                      <a:r>
                        <a:rPr lang="en-US" sz="2000" baseline="0" noProof="0">
                          <a:latin typeface="Arial Narrow" panose="020B0606020202030204" pitchFamily="34" charset="0"/>
                        </a:rPr>
                        <a:t>(28.0, 41.4)</a:t>
                      </a:r>
                    </a:p>
                  </a:txBody>
                  <a:tcPr marT="0" marB="0" anchor="ctr">
                    <a:lnL w="12700" cap="flat" cmpd="sng" algn="ctr">
                      <a:solidFill>
                        <a:schemeClr val="bg1"/>
                      </a:solidFill>
                      <a:prstDash val="solid"/>
                      <a:round/>
                      <a:headEnd type="none" w="med" len="med"/>
                      <a:tailEnd type="none" w="med" len="med"/>
                    </a:lnL>
                    <a:solidFill>
                      <a:srgbClr val="EDEDED"/>
                    </a:solidFill>
                  </a:tcPr>
                </a:tc>
                <a:extLst>
                  <a:ext uri="{0D108BD9-81ED-4DB2-BD59-A6C34878D82A}">
                    <a16:rowId xmlns:a16="http://schemas.microsoft.com/office/drawing/2014/main" val="1389291141"/>
                  </a:ext>
                </a:extLst>
              </a:tr>
              <a:tr h="41001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rgbClr val="17AD86"/>
                          </a:solidFill>
                          <a:latin typeface="Arial Narrow" panose="020B0606020202030204" pitchFamily="34" charset="0"/>
                          <a:ea typeface="+mn-ea"/>
                          <a:cs typeface="+mn-cs"/>
                        </a:rPr>
                        <a:t>Difference, % (95% CI)</a:t>
                      </a:r>
                    </a:p>
                  </a:txBody>
                  <a:tcPr marT="0" marB="0" anchor="ctr">
                    <a:solidFill>
                      <a:schemeClr val="bg1"/>
                    </a:solidFill>
                  </a:tcPr>
                </a:tc>
                <a:tc gridSpan="2">
                  <a:txBody>
                    <a:bodyPr/>
                    <a:lstStyle/>
                    <a:p>
                      <a:pPr algn="ctr"/>
                      <a:r>
                        <a:rPr lang="en-US" sz="2000" b="1" baseline="0" noProof="0" dirty="0">
                          <a:solidFill>
                            <a:srgbClr val="17AD86"/>
                          </a:solidFill>
                          <a:latin typeface="Arial Narrow"/>
                        </a:rPr>
                        <a:t>25.6 (16.2, 34.6) </a:t>
                      </a:r>
                      <a:endParaRPr lang="en-US" sz="2000" baseline="0" noProof="0" dirty="0">
                        <a:solidFill>
                          <a:srgbClr val="17AD86"/>
                        </a:solidFill>
                        <a:latin typeface="Arial Narrow" panose="020B0606020202030204" pitchFamily="34" charset="0"/>
                      </a:endParaRPr>
                    </a:p>
                  </a:txBody>
                  <a:tcPr marT="0" marB="0" anchor="ctr">
                    <a:solidFill>
                      <a:schemeClr val="bg1"/>
                    </a:solidFill>
                  </a:tcPr>
                </a:tc>
                <a:tc hMerge="1">
                  <a:txBody>
                    <a:bodyPr/>
                    <a:lstStyle/>
                    <a:p>
                      <a:endParaRPr lang="zh-CN" altLang="en-US"/>
                    </a:p>
                  </a:txBody>
                  <a:tcPr/>
                </a:tc>
                <a:extLst>
                  <a:ext uri="{0D108BD9-81ED-4DB2-BD59-A6C34878D82A}">
                    <a16:rowId xmlns:a16="http://schemas.microsoft.com/office/drawing/2014/main" val="2306240064"/>
                  </a:ext>
                </a:extLst>
              </a:tr>
              <a:tr h="410018">
                <a:tc>
                  <a:txBody>
                    <a:bodyPr/>
                    <a:lstStyle/>
                    <a:p>
                      <a:pPr marL="0" marR="0" lvl="0" indent="17780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rgbClr val="17AD86"/>
                          </a:solidFill>
                          <a:latin typeface="Arial Narrow" panose="020B0606020202030204" pitchFamily="34" charset="0"/>
                          <a:ea typeface="+mn-ea"/>
                          <a:cs typeface="+mn-cs"/>
                        </a:rPr>
                        <a:t>Odds ratio (95% CI)</a:t>
                      </a:r>
                    </a:p>
                  </a:txBody>
                  <a:tcPr marT="0" marB="0" anchor="ctr">
                    <a:solidFill>
                      <a:schemeClr val="bg1"/>
                    </a:solidFill>
                  </a:tcPr>
                </a:tc>
                <a:tc gridSpan="2">
                  <a:txBody>
                    <a:bodyPr/>
                    <a:lstStyle/>
                    <a:p>
                      <a:pPr algn="ctr"/>
                      <a:r>
                        <a:rPr lang="en-US" sz="2000" b="1" baseline="0" noProof="0">
                          <a:solidFill>
                            <a:srgbClr val="17AD86"/>
                          </a:solidFill>
                          <a:latin typeface="Arial Narrow" panose="020B0606020202030204" pitchFamily="34" charset="0"/>
                        </a:rPr>
                        <a:t>2.9 </a:t>
                      </a:r>
                      <a:r>
                        <a:rPr lang="en-US" sz="2000" baseline="0" noProof="0">
                          <a:latin typeface="Arial Narrow" panose="020B0606020202030204" pitchFamily="34" charset="0"/>
                        </a:rPr>
                        <a:t>(1.9, 4.3)</a:t>
                      </a:r>
                    </a:p>
                  </a:txBody>
                  <a:tcPr marT="0" marB="0" anchor="ctr">
                    <a:solidFill>
                      <a:schemeClr val="bg1"/>
                    </a:solidFill>
                  </a:tcPr>
                </a:tc>
                <a:tc hMerge="1">
                  <a:txBody>
                    <a:bodyPr/>
                    <a:lstStyle/>
                    <a:p>
                      <a:pPr algn="ctr"/>
                      <a:endParaRPr lang="zh-CN" altLang="en-US" sz="2000" baseline="0">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588459042"/>
                  </a:ext>
                </a:extLst>
              </a:tr>
              <a:tr h="4100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kern="1200" baseline="0" noProof="0">
                          <a:solidFill>
                            <a:schemeClr val="tx1"/>
                          </a:solidFill>
                          <a:latin typeface="Arial Narrow" panose="020B0606020202030204" pitchFamily="34" charset="0"/>
                          <a:ea typeface="+mn-ea"/>
                          <a:cs typeface="+mn-cs"/>
                        </a:rPr>
                        <a:t>DCR, % (95% CI)</a:t>
                      </a:r>
                    </a:p>
                  </a:txBody>
                  <a:tcPr marT="0" marB="0" anchor="ctr"/>
                </a:tc>
                <a:tc>
                  <a:txBody>
                    <a:bodyPr/>
                    <a:lstStyle/>
                    <a:p>
                      <a:pPr algn="ctr"/>
                      <a:r>
                        <a:rPr lang="en-US" sz="2000" baseline="0" noProof="0">
                          <a:latin typeface="Arial Narrow" panose="020B0606020202030204" pitchFamily="34" charset="0"/>
                        </a:rPr>
                        <a:t>88.9 (83.9, 92.8)</a:t>
                      </a:r>
                    </a:p>
                  </a:txBody>
                  <a:tcPr marT="0" marB="0" anchor="ctr">
                    <a:lnR w="12700" cap="flat" cmpd="sng" algn="ctr">
                      <a:solidFill>
                        <a:schemeClr val="bg1"/>
                      </a:solidFill>
                      <a:prstDash val="solid"/>
                      <a:round/>
                      <a:headEnd type="none" w="med" len="med"/>
                      <a:tailEnd type="none" w="med" len="med"/>
                    </a:lnR>
                  </a:tcPr>
                </a:tc>
                <a:tc>
                  <a:txBody>
                    <a:bodyPr/>
                    <a:lstStyle/>
                    <a:p>
                      <a:pPr algn="ctr"/>
                      <a:r>
                        <a:rPr lang="en-US" sz="2000" baseline="0" noProof="0" dirty="0">
                          <a:latin typeface="Arial Narrow" panose="020B0606020202030204" pitchFamily="34" charset="0"/>
                        </a:rPr>
                        <a:t>85.0 (79.3, 89.5)</a:t>
                      </a:r>
                    </a:p>
                  </a:txBody>
                  <a:tcPr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443293368"/>
                  </a:ext>
                </a:extLst>
              </a:tr>
            </a:tbl>
          </a:graphicData>
        </a:graphic>
      </p:graphicFrame>
      <p:sp>
        <p:nvSpPr>
          <p:cNvPr id="19" name="文本框 23">
            <a:extLst>
              <a:ext uri="{FF2B5EF4-FFF2-40B4-BE49-F238E27FC236}">
                <a16:creationId xmlns:a16="http://schemas.microsoft.com/office/drawing/2014/main" id="{E096BAA3-3026-DCAF-D93C-67922F3F109D}"/>
              </a:ext>
            </a:extLst>
          </p:cNvPr>
          <p:cNvSpPr txBox="1"/>
          <p:nvPr/>
        </p:nvSpPr>
        <p:spPr>
          <a:xfrm>
            <a:off x="718812" y="7584029"/>
            <a:ext cx="8424002" cy="923330"/>
          </a:xfrm>
          <a:prstGeom prst="rect">
            <a:avLst/>
          </a:prstGeom>
          <a:noFill/>
        </p:spPr>
        <p:txBody>
          <a:bodyPr wrap="square" rtlCol="0">
            <a:spAutoFit/>
          </a:bodyPr>
          <a:lstStyle>
            <a:lvl1pPr>
              <a:defRPr b="1" baseline="30000"/>
            </a:lvl1pPr>
          </a:lstStyle>
          <a:p>
            <a:r>
              <a:rPr lang="en-US" b="0" baseline="0" dirty="0">
                <a:latin typeface="Arial Narrow" panose="020B0606020202030204" pitchFamily="34" charset="0"/>
              </a:rPr>
              <a:t>In the </a:t>
            </a:r>
            <a:r>
              <a:rPr lang="en-US" b="0" baseline="0" dirty="0" err="1">
                <a:latin typeface="Arial Narrow" panose="020B0606020202030204" pitchFamily="34" charset="0"/>
              </a:rPr>
              <a:t>iza-bren</a:t>
            </a:r>
            <a:r>
              <a:rPr lang="en-US" b="0" baseline="0" dirty="0">
                <a:latin typeface="Arial Narrow" panose="020B0606020202030204" pitchFamily="34" charset="0"/>
              </a:rPr>
              <a:t> arm, 91.2% of patients (197/216) had tumor shrinkage and the median (range) shrinkage (%) was -46.8 (-100, -0.5); in the </a:t>
            </a:r>
            <a:r>
              <a:rPr lang="en-US" b="0" baseline="0" dirty="0" err="1">
                <a:latin typeface="Arial Narrow" panose="020B0606020202030204" pitchFamily="34" charset="0"/>
              </a:rPr>
              <a:t>PBC</a:t>
            </a:r>
            <a:r>
              <a:rPr lang="en-US" b="0" baseline="0" dirty="0">
                <a:latin typeface="Arial Narrow" panose="020B0606020202030204" pitchFamily="34" charset="0"/>
              </a:rPr>
              <a:t> arm, 78.6% of patients (162/206) had tumor shrinkage and the median (range) shrinkage (%) was -33.5 (-94.4, -0.5). </a:t>
            </a:r>
          </a:p>
        </p:txBody>
      </p:sp>
      <p:sp>
        <p:nvSpPr>
          <p:cNvPr id="28" name="TextBox 27">
            <a:extLst>
              <a:ext uri="{FF2B5EF4-FFF2-40B4-BE49-F238E27FC236}">
                <a16:creationId xmlns:a16="http://schemas.microsoft.com/office/drawing/2014/main" id="{2BEBD47B-7CDA-4BB3-2672-FB45EA6EDAF7}"/>
              </a:ext>
            </a:extLst>
          </p:cNvPr>
          <p:cNvSpPr txBox="1"/>
          <p:nvPr/>
        </p:nvSpPr>
        <p:spPr>
          <a:xfrm>
            <a:off x="10914510" y="2301547"/>
            <a:ext cx="1456625" cy="313350"/>
          </a:xfrm>
          <a:prstGeom prst="rect">
            <a:avLst/>
          </a:prstGeom>
          <a:solidFill>
            <a:srgbClr val="17AD86"/>
          </a:solidFill>
          <a:ln>
            <a:solidFill>
              <a:srgbClr val="17AD86"/>
            </a:solidFill>
          </a:ln>
        </p:spPr>
        <p:txBody>
          <a:bodyPr wrap="square" tIns="18000" bIns="1800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00" cap="none" spc="0" normalizeH="0" baseline="0" noProof="0">
                <a:ln>
                  <a:noFill/>
                </a:ln>
                <a:solidFill>
                  <a:schemeClr val="bg1"/>
                </a:solidFill>
                <a:effectLst/>
                <a:uLnTx/>
                <a:uFillTx/>
                <a:latin typeface="Arial Narrow"/>
                <a:ea typeface="DengXian"/>
                <a:cs typeface="+mn-cs"/>
              </a:rPr>
              <a:t>Iza-</a:t>
            </a:r>
            <a:r>
              <a:rPr kumimoji="0" lang="en-US" b="1" i="0" u="none" strike="noStrike" kern="100" cap="none" spc="0" normalizeH="0" baseline="0" noProof="0" err="1">
                <a:ln>
                  <a:noFill/>
                </a:ln>
                <a:solidFill>
                  <a:schemeClr val="bg1"/>
                </a:solidFill>
                <a:effectLst/>
                <a:uLnTx/>
                <a:uFillTx/>
                <a:latin typeface="Arial Narrow"/>
                <a:ea typeface="DengXian"/>
                <a:cs typeface="+mn-cs"/>
              </a:rPr>
              <a:t>bren</a:t>
            </a:r>
            <a:r>
              <a:rPr kumimoji="0" lang="en-US" b="1" i="0" u="none" strike="noStrike" kern="100" cap="none" spc="0" normalizeH="0" baseline="0" noProof="0">
                <a:ln>
                  <a:noFill/>
                </a:ln>
                <a:solidFill>
                  <a:schemeClr val="bg1"/>
                </a:solidFill>
                <a:effectLst/>
                <a:uLnTx/>
                <a:uFillTx/>
                <a:latin typeface="Arial Narrow"/>
                <a:ea typeface="DengXian"/>
                <a:cs typeface="+mn-cs"/>
              </a:rPr>
              <a:t> </a:t>
            </a:r>
          </a:p>
        </p:txBody>
      </p:sp>
      <p:sp>
        <p:nvSpPr>
          <p:cNvPr id="30" name="TextBox 29">
            <a:extLst>
              <a:ext uri="{FF2B5EF4-FFF2-40B4-BE49-F238E27FC236}">
                <a16:creationId xmlns:a16="http://schemas.microsoft.com/office/drawing/2014/main" id="{47118B4E-7500-4CBC-8B55-D6129FF873C9}"/>
              </a:ext>
            </a:extLst>
          </p:cNvPr>
          <p:cNvSpPr txBox="1"/>
          <p:nvPr/>
        </p:nvSpPr>
        <p:spPr>
          <a:xfrm>
            <a:off x="15080119" y="2301547"/>
            <a:ext cx="1456625" cy="313350"/>
          </a:xfrm>
          <a:prstGeom prst="rect">
            <a:avLst/>
          </a:prstGeom>
          <a:solidFill>
            <a:srgbClr val="D39F2A"/>
          </a:solidFill>
          <a:ln>
            <a:solidFill>
              <a:srgbClr val="D39F2A"/>
            </a:solidFill>
          </a:ln>
        </p:spPr>
        <p:txBody>
          <a:bodyPr wrap="square" tIns="18000" bIns="1800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00" cap="none" spc="0" normalizeH="0" baseline="0" noProof="0">
                <a:ln>
                  <a:noFill/>
                </a:ln>
                <a:solidFill>
                  <a:schemeClr val="bg1"/>
                </a:solidFill>
                <a:effectLst/>
                <a:uLnTx/>
                <a:uFillTx/>
                <a:latin typeface="Arial Narrow"/>
                <a:ea typeface="DengXian"/>
                <a:cs typeface="+mn-cs"/>
              </a:rPr>
              <a:t>PBC</a:t>
            </a:r>
          </a:p>
        </p:txBody>
      </p:sp>
      <p:sp>
        <p:nvSpPr>
          <p:cNvPr id="35" name="文本框 22">
            <a:extLst>
              <a:ext uri="{FF2B5EF4-FFF2-40B4-BE49-F238E27FC236}">
                <a16:creationId xmlns:a16="http://schemas.microsoft.com/office/drawing/2014/main" id="{F0841127-129A-4E46-8C1B-369E6862BF19}"/>
              </a:ext>
            </a:extLst>
          </p:cNvPr>
          <p:cNvSpPr txBox="1"/>
          <p:nvPr/>
        </p:nvSpPr>
        <p:spPr>
          <a:xfrm>
            <a:off x="738879" y="8582234"/>
            <a:ext cx="16807871" cy="307777"/>
          </a:xfrm>
          <a:prstGeom prst="rect">
            <a:avLst/>
          </a:prstGeom>
          <a:noFill/>
        </p:spPr>
        <p:txBody>
          <a:bodyPr wrap="square" rtlCol="0">
            <a:spAutoFit/>
          </a:bodyPr>
          <a:lstStyle/>
          <a:p>
            <a:r>
              <a:rPr lang="en-US" sz="1400" b="1" dirty="0">
                <a:latin typeface="Arial Narrow" panose="020B0606020202030204" pitchFamily="34" charset="0"/>
                <a:cs typeface="Arial" panose="020B0604020202020204" pitchFamily="34" charset="0"/>
              </a:rPr>
              <a:t>ORR</a:t>
            </a:r>
            <a:r>
              <a:rPr lang="en-US" sz="1400" dirty="0">
                <a:latin typeface="Arial Narrow" panose="020B0606020202030204" pitchFamily="34" charset="0"/>
                <a:cs typeface="Arial" panose="020B0604020202020204" pitchFamily="34" charset="0"/>
              </a:rPr>
              <a:t>, objective response rate (confirmed); </a:t>
            </a:r>
            <a:r>
              <a:rPr lang="en-US" sz="1400" b="1" dirty="0">
                <a:latin typeface="Arial Narrow" panose="020B0606020202030204" pitchFamily="34" charset="0"/>
                <a:cs typeface="Arial" panose="020B0604020202020204" pitchFamily="34" charset="0"/>
              </a:rPr>
              <a:t>DCR</a:t>
            </a:r>
            <a:r>
              <a:rPr lang="en-US" sz="1400" dirty="0">
                <a:latin typeface="Arial Narrow" panose="020B0606020202030204" pitchFamily="34" charset="0"/>
                <a:cs typeface="Arial" panose="020B0604020202020204" pitchFamily="34" charset="0"/>
              </a:rPr>
              <a:t>, disease control rate; </a:t>
            </a:r>
            <a:r>
              <a:rPr lang="en-US" sz="1400" b="1" dirty="0" err="1">
                <a:latin typeface="Arial Narrow" panose="020B0606020202030204" pitchFamily="34" charset="0"/>
                <a:cs typeface="Arial" panose="020B0604020202020204" pitchFamily="34" charset="0"/>
              </a:rPr>
              <a:t>DoR</a:t>
            </a:r>
            <a:r>
              <a:rPr lang="en-US" sz="1400" dirty="0">
                <a:latin typeface="Arial Narrow" panose="020B0606020202030204" pitchFamily="34" charset="0"/>
                <a:cs typeface="Arial" panose="020B0604020202020204" pitchFamily="34" charset="0"/>
              </a:rPr>
              <a:t>, duration of response; </a:t>
            </a:r>
            <a:r>
              <a:rPr lang="en-US" sz="1400" b="1" noProof="0" dirty="0">
                <a:latin typeface="Arial Narrow" panose="020B0606020202030204" pitchFamily="34" charset="0"/>
                <a:cs typeface="Arial" panose="020B0604020202020204" pitchFamily="34" charset="0"/>
              </a:rPr>
              <a:t>CR</a:t>
            </a:r>
            <a:r>
              <a:rPr lang="en-US" sz="1400" noProof="0" dirty="0">
                <a:latin typeface="Arial Narrow" panose="020B0606020202030204" pitchFamily="34" charset="0"/>
                <a:cs typeface="Arial" panose="020B0604020202020204" pitchFamily="34" charset="0"/>
              </a:rPr>
              <a:t>, complete response; </a:t>
            </a:r>
            <a:r>
              <a:rPr lang="en-US" sz="1400" b="1" dirty="0">
                <a:latin typeface="Arial Narrow" panose="020B0606020202030204" pitchFamily="34" charset="0"/>
                <a:cs typeface="Arial" panose="020B0604020202020204" pitchFamily="34" charset="0"/>
              </a:rPr>
              <a:t>PR</a:t>
            </a:r>
            <a:r>
              <a:rPr lang="en-US" sz="1400" dirty="0">
                <a:latin typeface="Arial Narrow" panose="020B0606020202030204" pitchFamily="34" charset="0"/>
                <a:cs typeface="Arial" panose="020B0604020202020204" pitchFamily="34" charset="0"/>
              </a:rPr>
              <a:t>, partial response; </a:t>
            </a:r>
            <a:r>
              <a:rPr lang="en-US" sz="1400" b="1" dirty="0">
                <a:latin typeface="Arial Narrow" panose="020B0606020202030204" pitchFamily="34" charset="0"/>
                <a:cs typeface="Arial" panose="020B0604020202020204" pitchFamily="34" charset="0"/>
              </a:rPr>
              <a:t>SD</a:t>
            </a:r>
            <a:r>
              <a:rPr lang="en-US" sz="1400" dirty="0">
                <a:latin typeface="Arial Narrow" panose="020B0606020202030204" pitchFamily="34" charset="0"/>
                <a:cs typeface="Arial" panose="020B0604020202020204" pitchFamily="34" charset="0"/>
              </a:rPr>
              <a:t>, stable disease; </a:t>
            </a:r>
            <a:r>
              <a:rPr lang="en-US" sz="1400" b="1" dirty="0">
                <a:latin typeface="Arial Narrow" panose="020B0606020202030204" pitchFamily="34" charset="0"/>
                <a:cs typeface="Arial" panose="020B0604020202020204" pitchFamily="34" charset="0"/>
              </a:rPr>
              <a:t>PD</a:t>
            </a:r>
            <a:r>
              <a:rPr lang="en-US" sz="1400" dirty="0">
                <a:latin typeface="Arial Narrow" panose="020B0606020202030204" pitchFamily="34" charset="0"/>
                <a:cs typeface="Arial" panose="020B0604020202020204" pitchFamily="34" charset="0"/>
              </a:rPr>
              <a:t>, progressive disease; </a:t>
            </a:r>
            <a:r>
              <a:rPr lang="en-US" sz="1400" b="1" noProof="0" dirty="0">
                <a:latin typeface="Arial Narrow" panose="020B0606020202030204" pitchFamily="34" charset="0"/>
                <a:cs typeface="Arial" panose="020B0604020202020204" pitchFamily="34" charset="0"/>
              </a:rPr>
              <a:t>NE</a:t>
            </a:r>
            <a:r>
              <a:rPr lang="en-US" sz="1400" noProof="0" dirty="0">
                <a:latin typeface="Arial Narrow" panose="020B0606020202030204" pitchFamily="34" charset="0"/>
                <a:cs typeface="Arial" panose="020B0604020202020204" pitchFamily="34" charset="0"/>
              </a:rPr>
              <a:t>, not evaluable. </a:t>
            </a:r>
          </a:p>
        </p:txBody>
      </p:sp>
      <p:sp>
        <p:nvSpPr>
          <p:cNvPr id="37" name="Espace réservé du texte 4">
            <a:extLst>
              <a:ext uri="{FF2B5EF4-FFF2-40B4-BE49-F238E27FC236}">
                <a16:creationId xmlns:a16="http://schemas.microsoft.com/office/drawing/2014/main" id="{07C3F4E1-C1EB-02E6-F1EB-ACB28B1BFD4A}"/>
              </a:ext>
            </a:extLst>
          </p:cNvPr>
          <p:cNvSpPr txBox="1">
            <a:spLocks/>
          </p:cNvSpPr>
          <p:nvPr/>
        </p:nvSpPr>
        <p:spPr>
          <a:xfrm>
            <a:off x="719998" y="1645483"/>
            <a:ext cx="16963102" cy="523220"/>
          </a:xfrm>
          <a:prstGeom prst="rect">
            <a:avLst/>
          </a:prstGeom>
          <a:solidFill>
            <a:srgbClr val="5B8DC3"/>
          </a:solidFill>
          <a:ln>
            <a:solidFill>
              <a:srgbClr val="5B8DC3"/>
            </a:solidFill>
          </a:ln>
        </p:spPr>
        <p:txBody>
          <a:bodyPr wrap="square">
            <a:spAutoFit/>
          </a:bodyPr>
          <a:lstStyle>
            <a:lvl1pPr algn="ctr">
              <a:defRPr sz="2600">
                <a:latin typeface="Arial Narrow" panose="020B060602020203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a:solidFill>
                  <a:schemeClr val="bg1"/>
                </a:solidFill>
              </a:rPr>
              <a:t>Iza-</a:t>
            </a:r>
            <a:r>
              <a:rPr lang="en-US" sz="2800" err="1">
                <a:solidFill>
                  <a:schemeClr val="bg1"/>
                </a:solidFill>
              </a:rPr>
              <a:t>bren</a:t>
            </a:r>
            <a:r>
              <a:rPr lang="en-US" sz="2800">
                <a:solidFill>
                  <a:schemeClr val="bg1"/>
                </a:solidFill>
              </a:rPr>
              <a:t> nearly doubled </a:t>
            </a:r>
            <a:r>
              <a:rPr lang="en-US" sz="2800" err="1">
                <a:solidFill>
                  <a:schemeClr val="bg1"/>
                </a:solidFill>
              </a:rPr>
              <a:t>cORR</a:t>
            </a:r>
            <a:r>
              <a:rPr lang="en-US" sz="2800">
                <a:solidFill>
                  <a:schemeClr val="bg1"/>
                </a:solidFill>
              </a:rPr>
              <a:t> by BICR versus PBC </a:t>
            </a:r>
            <a:r>
              <a:rPr lang="en-US" altLang="zh-CN" sz="2800">
                <a:solidFill>
                  <a:schemeClr val="bg1"/>
                </a:solidFill>
              </a:rPr>
              <a:t>with improved duration of response</a:t>
            </a:r>
            <a:r>
              <a:rPr lang="en-US" sz="2800">
                <a:solidFill>
                  <a:schemeClr val="bg1"/>
                </a:solidFill>
              </a:rPr>
              <a:t>.</a:t>
            </a:r>
          </a:p>
        </p:txBody>
      </p:sp>
      <p:graphicFrame>
        <p:nvGraphicFramePr>
          <p:cNvPr id="39" name="表格 6">
            <a:extLst>
              <a:ext uri="{FF2B5EF4-FFF2-40B4-BE49-F238E27FC236}">
                <a16:creationId xmlns:a16="http://schemas.microsoft.com/office/drawing/2014/main" id="{FEB5BEDB-D856-A914-CE4F-074061BF4C6C}"/>
              </a:ext>
            </a:extLst>
          </p:cNvPr>
          <p:cNvGraphicFramePr>
            <a:graphicFrameLocks noGrp="1"/>
          </p:cNvGraphicFramePr>
          <p:nvPr>
            <p:extLst>
              <p:ext uri="{D42A27DB-BD31-4B8C-83A1-F6EECF244321}">
                <p14:modId xmlns:p14="http://schemas.microsoft.com/office/powerpoint/2010/main" val="2581184428"/>
              </p:ext>
            </p:extLst>
          </p:nvPr>
        </p:nvGraphicFramePr>
        <p:xfrm>
          <a:off x="12651468" y="5169422"/>
          <a:ext cx="4998409" cy="947520"/>
        </p:xfrm>
        <a:graphic>
          <a:graphicData uri="http://schemas.openxmlformats.org/drawingml/2006/table">
            <a:tbl>
              <a:tblPr firstRow="1" bandRow="1">
                <a:tableStyleId>{C083E6E3-FA7D-4D7B-A595-EF9225AFEA82}</a:tableStyleId>
              </a:tblPr>
              <a:tblGrid>
                <a:gridCol w="2234391">
                  <a:extLst>
                    <a:ext uri="{9D8B030D-6E8A-4147-A177-3AD203B41FA5}">
                      <a16:colId xmlns:a16="http://schemas.microsoft.com/office/drawing/2014/main" val="536257095"/>
                    </a:ext>
                  </a:extLst>
                </a:gridCol>
                <a:gridCol w="1382009">
                  <a:extLst>
                    <a:ext uri="{9D8B030D-6E8A-4147-A177-3AD203B41FA5}">
                      <a16:colId xmlns:a16="http://schemas.microsoft.com/office/drawing/2014/main" val="3275645102"/>
                    </a:ext>
                  </a:extLst>
                </a:gridCol>
                <a:gridCol w="1382009">
                  <a:extLst>
                    <a:ext uri="{9D8B030D-6E8A-4147-A177-3AD203B41FA5}">
                      <a16:colId xmlns:a16="http://schemas.microsoft.com/office/drawing/2014/main" val="1532332005"/>
                    </a:ext>
                  </a:extLst>
                </a:gridCol>
              </a:tblGrid>
              <a:tr h="0">
                <a:tc>
                  <a:txBody>
                    <a:bodyPr/>
                    <a:lstStyle/>
                    <a:p>
                      <a:endParaRPr lang="en-US" sz="1600" b="1" baseline="0" noProof="0">
                        <a:latin typeface="Arial Narrow" panose="020B0606020202030204" pitchFamily="34" charset="0"/>
                      </a:endParaRPr>
                    </a:p>
                  </a:txBody>
                  <a:tcPr marT="36000" marB="3600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aseline="0" noProof="0">
                          <a:solidFill>
                            <a:schemeClr val="bg1"/>
                          </a:solidFill>
                          <a:latin typeface="Arial Narrow" panose="020B0606020202030204" pitchFamily="34" charset="0"/>
                        </a:rPr>
                        <a:t>Iza-</a:t>
                      </a:r>
                      <a:r>
                        <a:rPr lang="en-US" sz="1600" baseline="0" noProof="0" err="1">
                          <a:solidFill>
                            <a:schemeClr val="bg1"/>
                          </a:solidFill>
                          <a:latin typeface="Arial Narrow" panose="020B0606020202030204" pitchFamily="34" charset="0"/>
                        </a:rPr>
                        <a:t>bren</a:t>
                      </a:r>
                      <a:endParaRPr lang="en-US" sz="1600" baseline="0" noProof="0">
                        <a:solidFill>
                          <a:schemeClr val="bg1"/>
                        </a:solidFill>
                        <a:latin typeface="Arial Narrow" panose="020B0606020202030204" pitchFamily="34" charset="0"/>
                      </a:endParaRPr>
                    </a:p>
                  </a:txBody>
                  <a:tcPr marT="36000" marB="3600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AD86"/>
                    </a:solidFill>
                  </a:tcPr>
                </a:tc>
                <a:tc>
                  <a:txBody>
                    <a:bodyPr/>
                    <a:lstStyle/>
                    <a:p>
                      <a:pPr marL="0" algn="ctr" defTabSz="914400" rtl="0" eaLnBrk="1" latinLnBrk="0" hangingPunct="1"/>
                      <a:r>
                        <a:rPr lang="en-US" sz="1600" b="1" kern="1200" baseline="0" noProof="0">
                          <a:solidFill>
                            <a:schemeClr val="bg1"/>
                          </a:solidFill>
                          <a:latin typeface="Arial Narrow" panose="020B0606020202030204" pitchFamily="34" charset="0"/>
                          <a:ea typeface="+mn-ea"/>
                          <a:cs typeface="+mn-cs"/>
                        </a:rPr>
                        <a:t>PBC</a:t>
                      </a:r>
                    </a:p>
                  </a:txBody>
                  <a:tcPr marT="36000" marB="3600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9F2A"/>
                    </a:solidFill>
                  </a:tcPr>
                </a:tc>
                <a:extLst>
                  <a:ext uri="{0D108BD9-81ED-4DB2-BD59-A6C34878D82A}">
                    <a16:rowId xmlns:a16="http://schemas.microsoft.com/office/drawing/2014/main" val="3169664223"/>
                  </a:ext>
                </a:extLst>
              </a:tr>
              <a:tr h="0">
                <a:tc>
                  <a:txBody>
                    <a:bodyPr/>
                    <a:lstStyle/>
                    <a:p>
                      <a:pPr marL="0" indent="0"/>
                      <a:r>
                        <a:rPr lang="en-US" sz="1600" b="1" baseline="0" noProof="0">
                          <a:latin typeface="Arial Narrow" panose="020B0606020202030204" pitchFamily="34" charset="0"/>
                        </a:rPr>
                        <a:t>Median </a:t>
                      </a:r>
                      <a:r>
                        <a:rPr lang="en-US" sz="1600" b="1" baseline="0" noProof="0" err="1">
                          <a:latin typeface="Arial Narrow" panose="020B0606020202030204" pitchFamily="34" charset="0"/>
                        </a:rPr>
                        <a:t>DoR</a:t>
                      </a:r>
                      <a:r>
                        <a:rPr lang="en-US" sz="1600" b="1" baseline="0" noProof="0">
                          <a:latin typeface="Arial Narrow" panose="020B0606020202030204" pitchFamily="34" charset="0"/>
                        </a:rPr>
                        <a:t>, </a:t>
                      </a:r>
                      <a:r>
                        <a:rPr lang="en-US" sz="1600" b="1" baseline="0" noProof="0" err="1">
                          <a:latin typeface="Arial Narrow" panose="020B0606020202030204" pitchFamily="34" charset="0"/>
                        </a:rPr>
                        <a:t>mo</a:t>
                      </a:r>
                      <a:r>
                        <a:rPr lang="en-US" sz="1600" b="1" baseline="0" noProof="0">
                          <a:latin typeface="Arial Narrow" panose="020B0606020202030204" pitchFamily="34" charset="0"/>
                        </a:rPr>
                        <a:t> (95% CI)</a:t>
                      </a:r>
                    </a:p>
                  </a:txBody>
                  <a:tcPr marT="36000" marB="36000" anchor="ctr">
                    <a:lnT w="12700" cap="flat" cmpd="sng" algn="ctr">
                      <a:solidFill>
                        <a:schemeClr val="tx1"/>
                      </a:solidFill>
                      <a:prstDash val="solid"/>
                      <a:round/>
                      <a:headEnd type="none" w="med" len="med"/>
                      <a:tailEnd type="none" w="med" len="med"/>
                    </a:lnT>
                  </a:tcPr>
                </a:tc>
                <a:tc>
                  <a:txBody>
                    <a:bodyPr/>
                    <a:lstStyle/>
                    <a:p>
                      <a:pPr marL="0" indent="0" algn="ctr" defTabSz="914400" rtl="0" eaLnBrk="1" latinLnBrk="0" hangingPunct="1"/>
                      <a:r>
                        <a:rPr lang="en-US" sz="1600" b="0" kern="1200" baseline="0" noProof="0">
                          <a:solidFill>
                            <a:schemeClr val="tx1"/>
                          </a:solidFill>
                          <a:latin typeface="Arial Narrow" panose="020B0606020202030204" pitchFamily="34" charset="0"/>
                          <a:ea typeface="+mn-ea"/>
                          <a:cs typeface="+mn-cs"/>
                        </a:rPr>
                        <a:t>10.4 (9.2, 12.7)</a:t>
                      </a:r>
                    </a:p>
                  </a:txBody>
                  <a:tcPr marT="0" marB="0" anchor="ctr">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defTabSz="914400" rtl="0" eaLnBrk="1" latinLnBrk="0" hangingPunct="1"/>
                      <a:r>
                        <a:rPr lang="en-US" sz="1600" b="0" kern="1200" baseline="0" noProof="0">
                          <a:solidFill>
                            <a:schemeClr val="tx1"/>
                          </a:solidFill>
                          <a:latin typeface="Arial Narrow" panose="020B0606020202030204" pitchFamily="34" charset="0"/>
                          <a:ea typeface="+mn-ea"/>
                          <a:cs typeface="+mn-cs"/>
                        </a:rPr>
                        <a:t>5.7 (4.4, 7.1)</a:t>
                      </a:r>
                    </a:p>
                  </a:txBody>
                  <a:tcPr marT="0" marB="0" anchor="ctr">
                    <a:lnL w="12700" cap="flat" cmpd="sng" algn="ctr">
                      <a:solidFill>
                        <a:schemeClr val="bg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514905843"/>
                  </a:ext>
                </a:extLst>
              </a:tr>
              <a:tr h="0">
                <a:tc>
                  <a:txBody>
                    <a:bodyPr/>
                    <a:lstStyle/>
                    <a:p>
                      <a:pPr marL="0" indent="0"/>
                      <a:r>
                        <a:rPr lang="en-US" sz="1600" b="1" baseline="0" noProof="0">
                          <a:latin typeface="Arial Narrow" panose="020B0606020202030204" pitchFamily="34" charset="0"/>
                        </a:rPr>
                        <a:t>HR (95% CI)</a:t>
                      </a:r>
                    </a:p>
                  </a:txBody>
                  <a:tcPr marT="36000" marB="36000" anchor="ctr">
                    <a:lnB w="12700" cap="flat" cmpd="sng" algn="ctr">
                      <a:solidFill>
                        <a:schemeClr val="tx1"/>
                      </a:solidFill>
                      <a:prstDash val="solid"/>
                      <a:round/>
                      <a:headEnd type="none" w="med" len="med"/>
                      <a:tailEnd type="none" w="med" len="med"/>
                    </a:lnB>
                  </a:tcPr>
                </a:tc>
                <a:tc gridSpan="2">
                  <a:txBody>
                    <a:bodyPr/>
                    <a:lstStyle/>
                    <a:p>
                      <a:pPr algn="ctr"/>
                      <a:r>
                        <a:rPr lang="en-US" sz="1600" b="0" baseline="0" noProof="0" dirty="0">
                          <a:solidFill>
                            <a:schemeClr val="tx1"/>
                          </a:solidFill>
                          <a:latin typeface="Arial Narrow" panose="020B0606020202030204" pitchFamily="34" charset="0"/>
                        </a:rPr>
                        <a:t>0.41 </a:t>
                      </a:r>
                      <a:r>
                        <a:rPr lang="en-US" sz="1600" baseline="0" noProof="0" dirty="0">
                          <a:solidFill>
                            <a:schemeClr val="tx1"/>
                          </a:solidFill>
                          <a:latin typeface="Arial Narrow" panose="020B0606020202030204" pitchFamily="34" charset="0"/>
                        </a:rPr>
                        <a:t>(0.29, 0.60)</a:t>
                      </a:r>
                    </a:p>
                  </a:txBody>
                  <a:tcPr marT="36000" marB="36000" anchor="ctr">
                    <a:lnB w="12700" cap="flat" cmpd="sng" algn="ctr">
                      <a:solidFill>
                        <a:schemeClr val="tx1"/>
                      </a:solidFill>
                      <a:prstDash val="solid"/>
                      <a:round/>
                      <a:headEnd type="none" w="med" len="med"/>
                      <a:tailEnd type="none" w="med" len="med"/>
                    </a:lnB>
                  </a:tcPr>
                </a:tc>
                <a:tc hMerge="1">
                  <a:txBody>
                    <a:bodyPr/>
                    <a:lstStyle/>
                    <a:p>
                      <a:pPr algn="ctr"/>
                      <a:endParaRPr lang="zh-CN" altLang="en-US" sz="2000" baseline="0">
                        <a:latin typeface="Arial Narrow" panose="020B0606020202030204" pitchFamily="34" charset="0"/>
                      </a:endParaRPr>
                    </a:p>
                  </a:txBody>
                  <a:tcPr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54440838"/>
                  </a:ext>
                </a:extLst>
              </a:tr>
            </a:tbl>
          </a:graphicData>
        </a:graphic>
      </p:graphicFrame>
      <p:sp>
        <p:nvSpPr>
          <p:cNvPr id="4" name="TextBox 3">
            <a:extLst>
              <a:ext uri="{FF2B5EF4-FFF2-40B4-BE49-F238E27FC236}">
                <a16:creationId xmlns:a16="http://schemas.microsoft.com/office/drawing/2014/main" id="{302AB4B7-CB73-4175-B143-13E10996AD64}"/>
              </a:ext>
            </a:extLst>
          </p:cNvPr>
          <p:cNvSpPr txBox="1"/>
          <p:nvPr/>
        </p:nvSpPr>
        <p:spPr>
          <a:xfrm>
            <a:off x="10914510" y="9257493"/>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15, 2026</a:t>
            </a:r>
          </a:p>
        </p:txBody>
      </p:sp>
      <p:sp>
        <p:nvSpPr>
          <p:cNvPr id="7" name="Espace réservé du texte 1">
            <a:extLst>
              <a:ext uri="{FF2B5EF4-FFF2-40B4-BE49-F238E27FC236}">
                <a16:creationId xmlns:a16="http://schemas.microsoft.com/office/drawing/2014/main" id="{AC42BA1E-4F15-D00D-847F-2C21C4D625F2}"/>
              </a:ext>
            </a:extLst>
          </p:cNvPr>
          <p:cNvSpPr txBox="1">
            <a:spLocks/>
          </p:cNvSpPr>
          <p:nvPr/>
        </p:nvSpPr>
        <p:spPr>
          <a:xfrm>
            <a:off x="719999" y="658800"/>
            <a:ext cx="14219889" cy="1005078"/>
          </a:xfrm>
          <a:prstGeom prst="rect">
            <a:avLst/>
          </a:prstGeom>
        </p:spPr>
        <p:txBody>
          <a:bodyPr/>
          <a:lstStyle>
            <a:lvl1pPr marL="0" indent="0" algn="l" defTabSz="914400" rtl="0" eaLnBrk="1" latinLnBrk="0" hangingPunct="1">
              <a:spcBef>
                <a:spcPct val="20000"/>
              </a:spcBef>
              <a:buFont typeface="Arial" pitchFamily="34" charset="0"/>
              <a:buNone/>
              <a:defRPr sz="5630" b="1" i="0" kern="1200">
                <a:solidFill>
                  <a:srgbClr val="00305D"/>
                </a:solidFill>
                <a:latin typeface="Arial Narrow" panose="020B0604020202020204" pitchFamily="34" charset="0"/>
                <a:ea typeface="+mn-ea"/>
                <a:cs typeface="Arial Narrow"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ORR (</a:t>
            </a:r>
            <a:r>
              <a:rPr lang="en-US" altLang="zh-CN" dirty="0" err="1"/>
              <a:t>BICR</a:t>
            </a:r>
            <a:r>
              <a:rPr lang="en-US" altLang="zh-CN" dirty="0"/>
              <a:t>): Secondary Endpoint</a:t>
            </a:r>
            <a:endParaRPr lang="en-US" dirty="0"/>
          </a:p>
        </p:txBody>
      </p:sp>
    </p:spTree>
    <p:extLst>
      <p:ext uri="{BB962C8B-B14F-4D97-AF65-F5344CB8AC3E}">
        <p14:creationId xmlns:p14="http://schemas.microsoft.com/office/powerpoint/2010/main" val="601131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F919B-38D1-A828-91B4-C4C8F757AFA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1BC0E2F-880F-F446-17C4-28FFC8E72C26}"/>
              </a:ext>
            </a:extLst>
          </p:cNvPr>
          <p:cNvSpPr>
            <a:spLocks noGrp="1"/>
          </p:cNvSpPr>
          <p:nvPr>
            <p:ph type="body" sz="quarter" idx="12"/>
          </p:nvPr>
        </p:nvSpPr>
        <p:spPr/>
        <p:txBody>
          <a:bodyPr/>
          <a:lstStyle/>
          <a:p>
            <a:r>
              <a:rPr lang="en-US"/>
              <a:t>Li Zhang</a:t>
            </a:r>
          </a:p>
          <a:p>
            <a:endParaRPr lang="en-US"/>
          </a:p>
        </p:txBody>
      </p:sp>
      <p:sp>
        <p:nvSpPr>
          <p:cNvPr id="5" name="Espace réservé du texte 1">
            <a:extLst>
              <a:ext uri="{FF2B5EF4-FFF2-40B4-BE49-F238E27FC236}">
                <a16:creationId xmlns:a16="http://schemas.microsoft.com/office/drawing/2014/main" id="{44CD5E1B-0482-F962-6164-2B0D9C86E714}"/>
              </a:ext>
            </a:extLst>
          </p:cNvPr>
          <p:cNvSpPr>
            <a:spLocks noGrp="1"/>
          </p:cNvSpPr>
          <p:nvPr>
            <p:ph type="body" sz="quarter" idx="10"/>
          </p:nvPr>
        </p:nvSpPr>
        <p:spPr>
          <a:xfrm>
            <a:off x="719999" y="658800"/>
            <a:ext cx="13591745" cy="1005078"/>
          </a:xfrm>
          <a:noFill/>
        </p:spPr>
        <p:txBody>
          <a:bodyPr/>
          <a:lstStyle/>
          <a:p>
            <a:r>
              <a:rPr lang="en-US"/>
              <a:t>Safety Summary</a:t>
            </a:r>
          </a:p>
        </p:txBody>
      </p:sp>
      <p:graphicFrame>
        <p:nvGraphicFramePr>
          <p:cNvPr id="4" name="Table 3">
            <a:extLst>
              <a:ext uri="{FF2B5EF4-FFF2-40B4-BE49-F238E27FC236}">
                <a16:creationId xmlns:a16="http://schemas.microsoft.com/office/drawing/2014/main" id="{D646AB3F-78FA-0B6D-905A-D38CDD266ACD}"/>
              </a:ext>
            </a:extLst>
          </p:cNvPr>
          <p:cNvGraphicFramePr>
            <a:graphicFrameLocks noGrp="1"/>
          </p:cNvGraphicFramePr>
          <p:nvPr>
            <p:extLst>
              <p:ext uri="{D42A27DB-BD31-4B8C-83A1-F6EECF244321}">
                <p14:modId xmlns:p14="http://schemas.microsoft.com/office/powerpoint/2010/main" val="3720047392"/>
              </p:ext>
            </p:extLst>
          </p:nvPr>
        </p:nvGraphicFramePr>
        <p:xfrm>
          <a:off x="719998" y="1935322"/>
          <a:ext cx="7956000" cy="5789309"/>
        </p:xfrm>
        <a:graphic>
          <a:graphicData uri="http://schemas.openxmlformats.org/drawingml/2006/table">
            <a:tbl>
              <a:tblPr>
                <a:tableStyleId>{F5AB1C69-6EDB-4FF4-983F-18BD219EF322}</a:tableStyleId>
              </a:tblPr>
              <a:tblGrid>
                <a:gridCol w="3708000">
                  <a:extLst>
                    <a:ext uri="{9D8B030D-6E8A-4147-A177-3AD203B41FA5}">
                      <a16:colId xmlns:a16="http://schemas.microsoft.com/office/drawing/2014/main" val="2414111926"/>
                    </a:ext>
                  </a:extLst>
                </a:gridCol>
                <a:gridCol w="2124000">
                  <a:extLst>
                    <a:ext uri="{9D8B030D-6E8A-4147-A177-3AD203B41FA5}">
                      <a16:colId xmlns:a16="http://schemas.microsoft.com/office/drawing/2014/main" val="913582623"/>
                    </a:ext>
                  </a:extLst>
                </a:gridCol>
                <a:gridCol w="2124000">
                  <a:extLst>
                    <a:ext uri="{9D8B030D-6E8A-4147-A177-3AD203B41FA5}">
                      <a16:colId xmlns:a16="http://schemas.microsoft.com/office/drawing/2014/main" val="725831010"/>
                    </a:ext>
                  </a:extLst>
                </a:gridCol>
              </a:tblGrid>
              <a:tr h="979737">
                <a:tc>
                  <a:txBody>
                    <a:bodyPr/>
                    <a:lstStyle/>
                    <a:p>
                      <a:pPr marL="0" algn="l" defTabSz="914400" rtl="0" eaLnBrk="1" latinLnBrk="0" hangingPunct="1">
                        <a:lnSpc>
                          <a:spcPct val="100000"/>
                        </a:lnSpc>
                        <a:spcBef>
                          <a:spcPts val="0"/>
                        </a:spcBef>
                        <a:spcAft>
                          <a:spcPts val="0"/>
                        </a:spcAft>
                        <a:buNone/>
                      </a:pPr>
                      <a:endParaRPr sz="2000" b="1" kern="100">
                        <a:solidFill>
                          <a:schemeClr val="bg1"/>
                        </a:solidFill>
                        <a:effectLst/>
                        <a:latin typeface="Arial Narrow"/>
                        <a:ea typeface="DengXian"/>
                      </a:endParaRPr>
                    </a:p>
                  </a:txBody>
                  <a:tcPr marL="7613" marR="7613" marT="7613" marB="0" anchor="ctr">
                    <a:lnL w="12700" cap="flat" cmpd="sng" algn="ctr">
                      <a:noFill/>
                      <a:prstDash val="solid"/>
                      <a:round/>
                      <a:headEnd type="none" w="med" len="med"/>
                      <a:tailEnd type="none" w="med" len="med"/>
                    </a:lnL>
                    <a:lnR w="12700" cap="flat" cmpd="sng" algn="ctr">
                      <a:solidFill>
                        <a:schemeClr val="bg1"/>
                      </a:solidFill>
                      <a:prstDash val="sysDot"/>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lnSpc>
                          <a:spcPct val="100000"/>
                        </a:lnSpc>
                        <a:spcBef>
                          <a:spcPts val="0"/>
                        </a:spcBef>
                        <a:spcAft>
                          <a:spcPts val="0"/>
                        </a:spcAft>
                        <a:buNone/>
                      </a:pPr>
                      <a:r>
                        <a:rPr lang="en-US" sz="2000" b="1" kern="100">
                          <a:solidFill>
                            <a:schemeClr val="bg1"/>
                          </a:solidFill>
                          <a:effectLst/>
                          <a:latin typeface="Arial Narrow"/>
                          <a:ea typeface="DengXian"/>
                          <a:cs typeface="Courier"/>
                        </a:rPr>
                        <a:t>Iza-</a:t>
                      </a:r>
                      <a:r>
                        <a:rPr lang="en-US" sz="2000" b="1" kern="100" err="1">
                          <a:solidFill>
                            <a:schemeClr val="bg1"/>
                          </a:solidFill>
                          <a:effectLst/>
                          <a:latin typeface="Arial Narrow"/>
                          <a:ea typeface="DengXian"/>
                          <a:cs typeface="Courier"/>
                        </a:rPr>
                        <a:t>bren</a:t>
                      </a:r>
                      <a:br>
                        <a:rPr lang="en-US" sz="2000" b="1" kern="100">
                          <a:solidFill>
                            <a:srgbClr val="FFFFFF"/>
                          </a:solidFill>
                          <a:effectLst/>
                          <a:latin typeface="Arial Narrow"/>
                          <a:ea typeface="DengXian"/>
                          <a:cs typeface="Courier"/>
                        </a:rPr>
                      </a:br>
                      <a:r>
                        <a:rPr lang="en-US" sz="2000" b="1" kern="100">
                          <a:solidFill>
                            <a:schemeClr val="bg1"/>
                          </a:solidFill>
                          <a:effectLst/>
                          <a:latin typeface="Arial Narrow"/>
                          <a:ea typeface="DengXian"/>
                          <a:cs typeface="Courier"/>
                        </a:rPr>
                        <a:t>(N = 216)</a:t>
                      </a:r>
                      <a:endParaRPr lang="en-US" sz="2000" b="1" kern="100">
                        <a:solidFill>
                          <a:schemeClr val="bg1"/>
                        </a:solidFill>
                        <a:effectLst/>
                        <a:latin typeface="Arial Narrow"/>
                        <a:ea typeface="DengXian"/>
                      </a:endParaRPr>
                    </a:p>
                  </a:txBody>
                  <a:tcPr marL="6350" marR="6350" marT="0" marB="0" anchor="ctr">
                    <a:lnL w="12700" cap="flat" cmpd="sng" algn="ctr">
                      <a:solidFill>
                        <a:schemeClr val="bg1"/>
                      </a:solidFill>
                      <a:prstDash val="sysDot"/>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7AD86"/>
                    </a:solidFill>
                  </a:tcPr>
                </a:tc>
                <a:tc>
                  <a:txBody>
                    <a:bodyPr/>
                    <a:lstStyle/>
                    <a:p>
                      <a:pPr marL="0" algn="ctr" defTabSz="914400" rtl="0" eaLnBrk="1" latinLnBrk="0" hangingPunct="1">
                        <a:lnSpc>
                          <a:spcPct val="100000"/>
                        </a:lnSpc>
                        <a:spcBef>
                          <a:spcPts val="0"/>
                        </a:spcBef>
                        <a:spcAft>
                          <a:spcPts val="0"/>
                        </a:spcAft>
                        <a:buNone/>
                      </a:pPr>
                      <a:r>
                        <a:rPr lang="en-US" sz="2000" b="1" kern="100" dirty="0">
                          <a:solidFill>
                            <a:schemeClr val="bg1"/>
                          </a:solidFill>
                          <a:effectLst/>
                          <a:latin typeface="Arial Narrow"/>
                          <a:ea typeface="DengXian"/>
                          <a:cs typeface="Courier"/>
                        </a:rPr>
                        <a:t>PBC</a:t>
                      </a:r>
                      <a:br>
                        <a:rPr lang="en-US" sz="2000" b="1" kern="100" dirty="0">
                          <a:solidFill>
                            <a:schemeClr val="bg1"/>
                          </a:solidFill>
                          <a:effectLst/>
                          <a:latin typeface="Arial Narrow"/>
                          <a:ea typeface="DengXian"/>
                          <a:cs typeface="Courier"/>
                        </a:rPr>
                      </a:br>
                      <a:r>
                        <a:rPr lang="en-US" sz="2000" b="1" kern="100" dirty="0">
                          <a:solidFill>
                            <a:schemeClr val="bg1"/>
                          </a:solidFill>
                          <a:effectLst/>
                          <a:latin typeface="Arial Narrow"/>
                          <a:ea typeface="DengXian"/>
                          <a:cs typeface="Courier"/>
                        </a:rPr>
                        <a:t>(N = 206)</a:t>
                      </a:r>
                      <a:endParaRPr lang="en-US" sz="2000" b="1" kern="100" dirty="0">
                        <a:solidFill>
                          <a:schemeClr val="bg1"/>
                        </a:solidFill>
                        <a:effectLst/>
                        <a:latin typeface="Arial Narrow"/>
                        <a:ea typeface="DengXian"/>
                      </a:endParaRPr>
                    </a:p>
                  </a:txBody>
                  <a:tcPr marL="6350" marR="63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39F2A"/>
                    </a:solidFill>
                  </a:tcPr>
                </a:tc>
                <a:extLst>
                  <a:ext uri="{0D108BD9-81ED-4DB2-BD59-A6C34878D82A}">
                    <a16:rowId xmlns:a16="http://schemas.microsoft.com/office/drawing/2014/main" val="2976247530"/>
                  </a:ext>
                </a:extLst>
              </a:tr>
              <a:tr h="516731">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216 (100)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204 (99.0)</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037112844"/>
                  </a:ext>
                </a:extLst>
              </a:tr>
              <a:tr h="516731">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≥Grade 3 TRAEs,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170 (78.7)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128 (62.1)</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29390081"/>
                  </a:ext>
                </a:extLst>
              </a:tr>
              <a:tr h="516731">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Treatment-related SAEs,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92 (42.6)</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40 (19.4)</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82419533"/>
                  </a:ext>
                </a:extLst>
              </a:tr>
              <a:tr h="516731">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leading to death,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 (0.5)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 (0.5)</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1109411"/>
                  </a:ext>
                </a:extLst>
              </a:tr>
              <a:tr h="914216">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leading to treatment discontinuation,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4 (1.9)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4 (1.9)</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517286469"/>
                  </a:ext>
                </a:extLst>
              </a:tr>
              <a:tr h="914216">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leading to dose reduction,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130 (60.2)</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48 (23.3)</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5518946"/>
                  </a:ext>
                </a:extLst>
              </a:tr>
              <a:tr h="914216">
                <a:tc>
                  <a:txBody>
                    <a:bodyPr/>
                    <a:lstStyle/>
                    <a:p>
                      <a:pPr marL="108000" algn="l" defTabSz="914400" rtl="0" eaLnBrk="1" fontAlgn="ctr" latinLnBrk="0" hangingPunct="1">
                        <a:lnSpc>
                          <a:spcPct val="100000"/>
                        </a:lnSpc>
                        <a:spcBef>
                          <a:spcPts val="0"/>
                        </a:spcBef>
                        <a:spcAft>
                          <a:spcPts val="0"/>
                        </a:spcAft>
                      </a:pPr>
                      <a:r>
                        <a:rPr lang="en-US" sz="2000" b="1" i="0" u="none" strike="noStrike" kern="1200">
                          <a:solidFill>
                            <a:schemeClr val="tx1"/>
                          </a:solidFill>
                          <a:effectLst/>
                          <a:latin typeface="Arial Narrow"/>
                          <a:ea typeface="+mn-ea"/>
                          <a:cs typeface="+mn-cs"/>
                        </a:rPr>
                        <a:t>TRAEs leading to dose interruption, n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a:solidFill>
                            <a:schemeClr val="tx1"/>
                          </a:solidFill>
                          <a:effectLst/>
                          <a:latin typeface="Arial Narrow"/>
                          <a:ea typeface="+mn-ea"/>
                          <a:cs typeface="+mn-cs"/>
                        </a:rPr>
                        <a:t>116 (53.7)</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marL="0" algn="ctr" defTabSz="914400" rtl="0" eaLnBrk="1" fontAlgn="ctr" latinLnBrk="0" hangingPunct="1">
                        <a:lnSpc>
                          <a:spcPct val="100000"/>
                        </a:lnSpc>
                        <a:spcBef>
                          <a:spcPts val="0"/>
                        </a:spcBef>
                        <a:spcAft>
                          <a:spcPts val="0"/>
                        </a:spcAft>
                        <a:buNone/>
                      </a:pPr>
                      <a:r>
                        <a:rPr lang="en-US" sz="2000" b="0" i="0" u="none" strike="noStrike" kern="1200" dirty="0">
                          <a:solidFill>
                            <a:schemeClr val="tx1"/>
                          </a:solidFill>
                          <a:effectLst/>
                          <a:latin typeface="Arial Narrow"/>
                          <a:ea typeface="+mn-ea"/>
                          <a:cs typeface="+mn-cs"/>
                        </a:rPr>
                        <a:t>49 (23.8)</a:t>
                      </a:r>
                    </a:p>
                  </a:txBody>
                  <a:tcPr marL="12700" marR="127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960092087"/>
                  </a:ext>
                </a:extLst>
              </a:tr>
            </a:tbl>
          </a:graphicData>
        </a:graphic>
      </p:graphicFrame>
      <p:sp>
        <p:nvSpPr>
          <p:cNvPr id="7" name="Espace réservé du texte 4">
            <a:extLst>
              <a:ext uri="{FF2B5EF4-FFF2-40B4-BE49-F238E27FC236}">
                <a16:creationId xmlns:a16="http://schemas.microsoft.com/office/drawing/2014/main" id="{35E6E7ED-9B97-1254-26DB-74D97EAADB5F}"/>
              </a:ext>
            </a:extLst>
          </p:cNvPr>
          <p:cNvSpPr txBox="1">
            <a:spLocks/>
          </p:cNvSpPr>
          <p:nvPr/>
        </p:nvSpPr>
        <p:spPr>
          <a:xfrm>
            <a:off x="8783998" y="1935322"/>
            <a:ext cx="8784001" cy="3087054"/>
          </a:xfrm>
          <a:prstGeom prst="rect">
            <a:avLst/>
          </a:prstGeom>
          <a:solidFill>
            <a:srgbClr val="D9F0F9"/>
          </a:solidFill>
          <a:ln>
            <a:solidFill>
              <a:srgbClr val="D9F0F9"/>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20000"/>
              </a:lnSpc>
              <a:spcBef>
                <a:spcPts val="600"/>
              </a:spcBef>
              <a:buClr>
                <a:srgbClr val="5B8DC3"/>
              </a:buClr>
            </a:pPr>
            <a:r>
              <a:rPr lang="en-US" sz="2400" dirty="0">
                <a:latin typeface="Arial Narrow" panose="020B0606020202030204" pitchFamily="34" charset="0"/>
              </a:rPr>
              <a:t>Median (range) duration of treatment, </a:t>
            </a:r>
            <a:r>
              <a:rPr lang="en-US" sz="2400" dirty="0" err="1">
                <a:latin typeface="Arial Narrow" panose="020B0606020202030204" pitchFamily="34" charset="0"/>
              </a:rPr>
              <a:t>mo</a:t>
            </a:r>
            <a:r>
              <a:rPr lang="en-US" sz="2400" dirty="0">
                <a:latin typeface="Arial Narrow" panose="020B0606020202030204" pitchFamily="34" charset="0"/>
              </a:rPr>
              <a:t>:</a:t>
            </a:r>
          </a:p>
          <a:p>
            <a:pPr marL="684450" lvl="1" indent="-284400">
              <a:lnSpc>
                <a:spcPct val="120000"/>
              </a:lnSpc>
              <a:spcBef>
                <a:spcPts val="600"/>
              </a:spcBef>
              <a:buClr>
                <a:srgbClr val="5B8DC3"/>
              </a:buClr>
            </a:pPr>
            <a:r>
              <a:rPr lang="en-US" sz="2400" dirty="0">
                <a:latin typeface="Arial Narrow" panose="020B0606020202030204" pitchFamily="34" charset="0"/>
              </a:rPr>
              <a:t>Iza-</a:t>
            </a:r>
            <a:r>
              <a:rPr lang="en-US" sz="2400" dirty="0" err="1">
                <a:latin typeface="Arial Narrow" panose="020B0606020202030204" pitchFamily="34" charset="0"/>
              </a:rPr>
              <a:t>bren</a:t>
            </a:r>
            <a:r>
              <a:rPr lang="en-US" sz="2400" dirty="0">
                <a:latin typeface="Arial Narrow" panose="020B0606020202030204" pitchFamily="34" charset="0"/>
              </a:rPr>
              <a:t>: 10.3 (0.3, 22.7)</a:t>
            </a:r>
          </a:p>
          <a:p>
            <a:pPr marL="684450" lvl="1" indent="-284400">
              <a:lnSpc>
                <a:spcPct val="120000"/>
              </a:lnSpc>
              <a:spcBef>
                <a:spcPts val="600"/>
              </a:spcBef>
              <a:buClr>
                <a:srgbClr val="5B8DC3"/>
              </a:buClr>
            </a:pPr>
            <a:r>
              <a:rPr lang="en-US" sz="2400" dirty="0">
                <a:latin typeface="Arial Narrow" panose="020B0606020202030204" pitchFamily="34" charset="0"/>
              </a:rPr>
              <a:t>PBC: </a:t>
            </a:r>
            <a:r>
              <a:rPr lang="en-US" altLang="zh-CN" sz="2400" dirty="0">
                <a:latin typeface="Arial Narrow" panose="020B0606020202030204" pitchFamily="34" charset="0"/>
              </a:rPr>
              <a:t>Pemetrexed 5.7 </a:t>
            </a:r>
            <a:r>
              <a:rPr lang="en-US" sz="2400" dirty="0">
                <a:latin typeface="Arial Narrow" panose="020B0606020202030204" pitchFamily="34" charset="0"/>
              </a:rPr>
              <a:t>(0.2, 23.5);</a:t>
            </a:r>
            <a:r>
              <a:rPr lang="en-US" altLang="zh-CN" sz="2400" dirty="0">
                <a:latin typeface="Arial Narrow" panose="020B0606020202030204" pitchFamily="34" charset="0"/>
              </a:rPr>
              <a:t> Cisplatin/Carboplatin 3.1 </a:t>
            </a:r>
            <a:r>
              <a:rPr lang="en-US" sz="2400" dirty="0">
                <a:latin typeface="Arial Narrow" panose="020B0606020202030204" pitchFamily="34" charset="0"/>
              </a:rPr>
              <a:t>(0.2, 5.8) </a:t>
            </a:r>
          </a:p>
          <a:p>
            <a:pPr marL="284400" lvl="1" indent="-284400">
              <a:lnSpc>
                <a:spcPct val="120000"/>
              </a:lnSpc>
              <a:spcBef>
                <a:spcPts val="600"/>
              </a:spcBef>
              <a:buClr>
                <a:srgbClr val="5B8DC3"/>
              </a:buClr>
              <a:buFont typeface="Arial" pitchFamily="34" charset="0"/>
              <a:buChar char="•"/>
            </a:pPr>
            <a:r>
              <a:rPr lang="en-US" sz="2400" dirty="0">
                <a:latin typeface="Arial Narrow" panose="020B0606020202030204" pitchFamily="34" charset="0"/>
              </a:rPr>
              <a:t>Median (range) number of treatment cycles:</a:t>
            </a:r>
          </a:p>
          <a:p>
            <a:pPr marL="684450" lvl="1" indent="-284400">
              <a:lnSpc>
                <a:spcPct val="120000"/>
              </a:lnSpc>
              <a:spcBef>
                <a:spcPts val="600"/>
              </a:spcBef>
              <a:buClr>
                <a:srgbClr val="5B8DC3"/>
              </a:buClr>
            </a:pPr>
            <a:r>
              <a:rPr lang="en-US" sz="2400" dirty="0">
                <a:latin typeface="Arial Narrow" panose="020B0606020202030204" pitchFamily="34" charset="0"/>
              </a:rPr>
              <a:t>Iza-</a:t>
            </a:r>
            <a:r>
              <a:rPr lang="en-US" sz="2400" dirty="0" err="1">
                <a:latin typeface="Arial Narrow" panose="020B0606020202030204" pitchFamily="34" charset="0"/>
              </a:rPr>
              <a:t>bren</a:t>
            </a:r>
            <a:r>
              <a:rPr lang="en-US" sz="2400" dirty="0">
                <a:latin typeface="Arial Narrow" panose="020B0606020202030204" pitchFamily="34" charset="0"/>
              </a:rPr>
              <a:t>: 13 (1, 31)</a:t>
            </a:r>
          </a:p>
          <a:p>
            <a:pPr marL="684450" lvl="1" indent="-284400">
              <a:lnSpc>
                <a:spcPct val="120000"/>
              </a:lnSpc>
              <a:spcBef>
                <a:spcPts val="600"/>
              </a:spcBef>
              <a:buClr>
                <a:srgbClr val="5B8DC3"/>
              </a:buClr>
            </a:pPr>
            <a:r>
              <a:rPr lang="en-US" sz="2400" dirty="0">
                <a:latin typeface="Arial Narrow" panose="020B0606020202030204" pitchFamily="34" charset="0"/>
              </a:rPr>
              <a:t>PBC: </a:t>
            </a:r>
            <a:r>
              <a:rPr lang="en-US" altLang="zh-CN" sz="2400" dirty="0">
                <a:latin typeface="Arial Narrow" panose="020B0606020202030204" pitchFamily="34" charset="0"/>
              </a:rPr>
              <a:t>Pemetrexed 8 </a:t>
            </a:r>
            <a:r>
              <a:rPr lang="en-US" sz="2400" dirty="0">
                <a:latin typeface="Arial Narrow" panose="020B0606020202030204" pitchFamily="34" charset="0"/>
              </a:rPr>
              <a:t>(1, 33);</a:t>
            </a:r>
            <a:r>
              <a:rPr lang="en-US" altLang="zh-CN" sz="2400" dirty="0">
                <a:latin typeface="Arial Narrow" panose="020B0606020202030204" pitchFamily="34" charset="0"/>
              </a:rPr>
              <a:t> Cisplatin/Carboplatin 4 </a:t>
            </a:r>
            <a:r>
              <a:rPr lang="en-US" sz="2400" dirty="0">
                <a:latin typeface="Arial Narrow" panose="020B0606020202030204" pitchFamily="34" charset="0"/>
              </a:rPr>
              <a:t>(1, 7)</a:t>
            </a:r>
          </a:p>
        </p:txBody>
      </p:sp>
      <p:sp>
        <p:nvSpPr>
          <p:cNvPr id="12" name="TextBox 11">
            <a:extLst>
              <a:ext uri="{FF2B5EF4-FFF2-40B4-BE49-F238E27FC236}">
                <a16:creationId xmlns:a16="http://schemas.microsoft.com/office/drawing/2014/main" id="{0A145437-82D7-052B-C3D0-D2006307B4B7}"/>
              </a:ext>
            </a:extLst>
          </p:cNvPr>
          <p:cNvSpPr txBox="1"/>
          <p:nvPr/>
        </p:nvSpPr>
        <p:spPr>
          <a:xfrm>
            <a:off x="719998" y="7811589"/>
            <a:ext cx="16848000" cy="738664"/>
          </a:xfrm>
          <a:prstGeom prst="rect">
            <a:avLst/>
          </a:prstGeom>
          <a:noFill/>
        </p:spPr>
        <p:txBody>
          <a:bodyPr wrap="square">
            <a:spAutoFit/>
          </a:bodyPr>
          <a:lstStyle/>
          <a:p>
            <a:r>
              <a:rPr lang="en-US" sz="1400" b="1">
                <a:latin typeface="Arial Narrow" panose="020B0606020202030204" pitchFamily="34" charset="0"/>
              </a:rPr>
              <a:t>TRAE</a:t>
            </a:r>
            <a:r>
              <a:rPr lang="en-US" sz="1400">
                <a:latin typeface="Arial Narrow" panose="020B0606020202030204" pitchFamily="34" charset="0"/>
              </a:rPr>
              <a:t>, treatment related adverse events. </a:t>
            </a:r>
          </a:p>
          <a:p>
            <a:r>
              <a:rPr lang="en-US" sz="1400">
                <a:latin typeface="Arial Narrow" panose="020B0606020202030204" pitchFamily="34" charset="0"/>
              </a:rPr>
              <a:t>Safety data based on the safety analysis set. </a:t>
            </a:r>
          </a:p>
          <a:p>
            <a:r>
              <a:rPr lang="en-US" sz="1400">
                <a:latin typeface="Arial Narrow" panose="020B0606020202030204" pitchFamily="34" charset="0"/>
              </a:rPr>
              <a:t>TRAEs leading to death: </a:t>
            </a:r>
            <a:r>
              <a:rPr lang="en-US" sz="1400" err="1">
                <a:latin typeface="Arial Narrow" panose="020B0606020202030204" pitchFamily="34" charset="0"/>
              </a:rPr>
              <a:t>iza-bren</a:t>
            </a:r>
            <a:r>
              <a:rPr lang="en-US" sz="1400">
                <a:latin typeface="Arial Narrow" panose="020B0606020202030204" pitchFamily="34" charset="0"/>
              </a:rPr>
              <a:t> arm, 1 patient died due to sepsis; in </a:t>
            </a:r>
            <a:r>
              <a:rPr lang="en-US" sz="1400" err="1">
                <a:latin typeface="Arial Narrow" panose="020B0606020202030204" pitchFamily="34" charset="0"/>
              </a:rPr>
              <a:t>pbc</a:t>
            </a:r>
            <a:r>
              <a:rPr lang="en-US" sz="1400">
                <a:latin typeface="Arial Narrow" panose="020B0606020202030204" pitchFamily="34" charset="0"/>
              </a:rPr>
              <a:t> arm, 1 patient died due to unknown cause.</a:t>
            </a:r>
          </a:p>
        </p:txBody>
      </p:sp>
      <p:sp>
        <p:nvSpPr>
          <p:cNvPr id="2" name="Espace réservé du texte 4">
            <a:extLst>
              <a:ext uri="{FF2B5EF4-FFF2-40B4-BE49-F238E27FC236}">
                <a16:creationId xmlns:a16="http://schemas.microsoft.com/office/drawing/2014/main" id="{B5EB07EE-1361-35E5-41A0-8FAEB452F726}"/>
              </a:ext>
            </a:extLst>
          </p:cNvPr>
          <p:cNvSpPr txBox="1">
            <a:spLocks/>
          </p:cNvSpPr>
          <p:nvPr/>
        </p:nvSpPr>
        <p:spPr>
          <a:xfrm>
            <a:off x="8783997" y="5306980"/>
            <a:ext cx="8784001" cy="2409414"/>
          </a:xfrm>
          <a:prstGeom prst="rect">
            <a:avLst/>
          </a:prstGeom>
          <a:solidFill>
            <a:srgbClr val="E7E7E7"/>
          </a:solidFill>
          <a:ln>
            <a:solidFill>
              <a:srgbClr val="E7E7E7"/>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20000"/>
              </a:lnSpc>
              <a:spcBef>
                <a:spcPts val="600"/>
              </a:spcBef>
              <a:buClr>
                <a:srgbClr val="5B8DC3"/>
              </a:buClr>
            </a:pPr>
            <a:r>
              <a:rPr lang="en-US" sz="2400" dirty="0">
                <a:latin typeface="Arial Narrow" panose="020B0606020202030204" pitchFamily="34" charset="0"/>
              </a:rPr>
              <a:t>≥Grade 3 </a:t>
            </a:r>
            <a:r>
              <a:rPr lang="en-US" sz="2400" dirty="0" err="1">
                <a:latin typeface="Arial Narrow" panose="020B0606020202030204" pitchFamily="34" charset="0"/>
              </a:rPr>
              <a:t>TRAEs</a:t>
            </a:r>
            <a:r>
              <a:rPr lang="en-US" sz="2400" dirty="0">
                <a:latin typeface="Arial Narrow" panose="020B0606020202030204" pitchFamily="34" charset="0"/>
              </a:rPr>
              <a:t> and treatment-related </a:t>
            </a:r>
            <a:r>
              <a:rPr lang="en-US" sz="2400" dirty="0" err="1">
                <a:latin typeface="Arial Narrow" panose="020B0606020202030204" pitchFamily="34" charset="0"/>
              </a:rPr>
              <a:t>SAEs</a:t>
            </a:r>
            <a:r>
              <a:rPr lang="en-US" sz="2400" dirty="0">
                <a:latin typeface="Arial Narrow" panose="020B0606020202030204" pitchFamily="34" charset="0"/>
              </a:rPr>
              <a:t> </a:t>
            </a:r>
            <a:r>
              <a:rPr lang="en-US" altLang="zh-CN" sz="2400" dirty="0">
                <a:latin typeface="Arial Narrow" panose="020B0606020202030204" pitchFamily="34" charset="0"/>
              </a:rPr>
              <a:t>were higher in </a:t>
            </a:r>
            <a:r>
              <a:rPr lang="en-US" altLang="zh-CN" sz="2400" dirty="0" err="1">
                <a:latin typeface="Arial Narrow" panose="020B0606020202030204" pitchFamily="34" charset="0"/>
              </a:rPr>
              <a:t>iza-bren</a:t>
            </a:r>
            <a:r>
              <a:rPr lang="en-US" altLang="zh-CN" sz="2400" dirty="0">
                <a:latin typeface="Arial Narrow" panose="020B0606020202030204" pitchFamily="34" charset="0"/>
              </a:rPr>
              <a:t> group</a:t>
            </a:r>
            <a:r>
              <a:rPr lang="en-US" sz="2400" dirty="0">
                <a:latin typeface="Arial Narrow" panose="020B0606020202030204" pitchFamily="34" charset="0"/>
              </a:rPr>
              <a:t>; </a:t>
            </a:r>
            <a:r>
              <a:rPr lang="en-US" altLang="zh-CN" sz="2400" dirty="0">
                <a:latin typeface="Arial Narrow" panose="020B0606020202030204" pitchFamily="34" charset="0"/>
              </a:rPr>
              <a:t>the safety profile of </a:t>
            </a:r>
            <a:r>
              <a:rPr lang="en-US" altLang="zh-CN" sz="2400" dirty="0" err="1">
                <a:latin typeface="Arial Narrow" panose="020B0606020202030204" pitchFamily="34" charset="0"/>
              </a:rPr>
              <a:t>iza-bren</a:t>
            </a:r>
            <a:r>
              <a:rPr lang="en-US" altLang="zh-CN" sz="2400" dirty="0">
                <a:latin typeface="Arial Narrow" panose="020B0606020202030204" pitchFamily="34" charset="0"/>
              </a:rPr>
              <a:t> was manageable through standard supportive care including dose delay and dose reductions</a:t>
            </a:r>
            <a:r>
              <a:rPr lang="en-US" sz="2400" dirty="0">
                <a:latin typeface="Arial Narrow" panose="020B0606020202030204" pitchFamily="34" charset="0"/>
              </a:rPr>
              <a:t>. </a:t>
            </a:r>
          </a:p>
          <a:p>
            <a:pPr marL="284400" indent="-284400">
              <a:lnSpc>
                <a:spcPct val="120000"/>
              </a:lnSpc>
              <a:spcBef>
                <a:spcPts val="600"/>
              </a:spcBef>
              <a:buClr>
                <a:srgbClr val="5B8DC3"/>
              </a:buClr>
            </a:pPr>
            <a:r>
              <a:rPr lang="en-US" sz="2400" dirty="0">
                <a:latin typeface="Arial Narrow" panose="020B0606020202030204" pitchFamily="34" charset="0"/>
              </a:rPr>
              <a:t>The rate of treatment discontinuation due to </a:t>
            </a:r>
            <a:r>
              <a:rPr lang="en-US" sz="2400" dirty="0" err="1">
                <a:latin typeface="Arial Narrow" panose="020B0606020202030204" pitchFamily="34" charset="0"/>
              </a:rPr>
              <a:t>TRAEs</a:t>
            </a:r>
            <a:r>
              <a:rPr lang="en-US" sz="2400" dirty="0">
                <a:latin typeface="Arial Narrow" panose="020B0606020202030204" pitchFamily="34" charset="0"/>
              </a:rPr>
              <a:t> was low in both groups (1.9%).</a:t>
            </a:r>
          </a:p>
        </p:txBody>
      </p:sp>
      <p:sp>
        <p:nvSpPr>
          <p:cNvPr id="11" name="TextBox 10">
            <a:extLst>
              <a:ext uri="{FF2B5EF4-FFF2-40B4-BE49-F238E27FC236}">
                <a16:creationId xmlns:a16="http://schemas.microsoft.com/office/drawing/2014/main" id="{F606C031-A7D6-9C90-A07F-5A3E9C8F0E6C}"/>
              </a:ext>
            </a:extLst>
          </p:cNvPr>
          <p:cNvSpPr txBox="1"/>
          <p:nvPr/>
        </p:nvSpPr>
        <p:spPr>
          <a:xfrm>
            <a:off x="1428750" y="8869434"/>
            <a:ext cx="3135979" cy="369332"/>
          </a:xfrm>
          <a:prstGeom prst="rect">
            <a:avLst/>
          </a:prstGeom>
          <a:noFill/>
        </p:spPr>
        <p:txBody>
          <a:bodyPr wrap="square" rtlCol="0">
            <a:spAutoFit/>
          </a:bodyPr>
          <a:lstStyle/>
          <a:p>
            <a:r>
              <a:rPr lang="en-US" b="1" i="1">
                <a:latin typeface="Arial Narrow" panose="020B0606020202030204" pitchFamily="34" charset="0"/>
              </a:rPr>
              <a:t>Data cut off: July 15, 2026</a:t>
            </a:r>
          </a:p>
        </p:txBody>
      </p:sp>
    </p:spTree>
    <p:extLst>
      <p:ext uri="{BB962C8B-B14F-4D97-AF65-F5344CB8AC3E}">
        <p14:creationId xmlns:p14="http://schemas.microsoft.com/office/powerpoint/2010/main" val="4274540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9D848-4EB5-85DD-6C70-231A3E1AC7C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986B533-7E46-8E85-03FD-5C54011E6719}"/>
              </a:ext>
            </a:extLst>
          </p:cNvPr>
          <p:cNvSpPr>
            <a:spLocks noGrp="1"/>
          </p:cNvSpPr>
          <p:nvPr>
            <p:ph type="body" sz="quarter" idx="12"/>
          </p:nvPr>
        </p:nvSpPr>
        <p:spPr/>
        <p:txBody>
          <a:bodyPr/>
          <a:lstStyle/>
          <a:p>
            <a:r>
              <a:rPr lang="en-US"/>
              <a:t>Li Zhang</a:t>
            </a:r>
          </a:p>
          <a:p>
            <a:endParaRPr lang="en-US"/>
          </a:p>
        </p:txBody>
      </p:sp>
      <p:sp>
        <p:nvSpPr>
          <p:cNvPr id="5" name="Espace réservé du texte 1">
            <a:extLst>
              <a:ext uri="{FF2B5EF4-FFF2-40B4-BE49-F238E27FC236}">
                <a16:creationId xmlns:a16="http://schemas.microsoft.com/office/drawing/2014/main" id="{F5E04D6A-F8FA-9D60-EED6-5B1D610C402A}"/>
              </a:ext>
            </a:extLst>
          </p:cNvPr>
          <p:cNvSpPr>
            <a:spLocks noGrp="1"/>
          </p:cNvSpPr>
          <p:nvPr>
            <p:ph type="body" sz="quarter" idx="10"/>
          </p:nvPr>
        </p:nvSpPr>
        <p:spPr>
          <a:xfrm>
            <a:off x="719999" y="658800"/>
            <a:ext cx="13591745" cy="1005078"/>
          </a:xfrm>
          <a:noFill/>
        </p:spPr>
        <p:txBody>
          <a:bodyPr/>
          <a:lstStyle/>
          <a:p>
            <a:r>
              <a:rPr lang="en-US" dirty="0" err="1"/>
              <a:t>TRAEs</a:t>
            </a:r>
            <a:r>
              <a:rPr lang="en-US" dirty="0"/>
              <a:t> in ≥ 20% of Patients</a:t>
            </a:r>
          </a:p>
        </p:txBody>
      </p:sp>
      <p:sp>
        <p:nvSpPr>
          <p:cNvPr id="9" name="TextBox 8">
            <a:extLst>
              <a:ext uri="{FF2B5EF4-FFF2-40B4-BE49-F238E27FC236}">
                <a16:creationId xmlns:a16="http://schemas.microsoft.com/office/drawing/2014/main" id="{98C9B1C0-EFB3-A15F-6E65-6DB6563F63CF}"/>
              </a:ext>
            </a:extLst>
          </p:cNvPr>
          <p:cNvSpPr txBox="1"/>
          <p:nvPr/>
        </p:nvSpPr>
        <p:spPr>
          <a:xfrm>
            <a:off x="11719771" y="9258868"/>
            <a:ext cx="3135979" cy="369332"/>
          </a:xfrm>
          <a:prstGeom prst="rect">
            <a:avLst/>
          </a:prstGeom>
          <a:noFill/>
        </p:spPr>
        <p:txBody>
          <a:bodyPr wrap="square" rtlCol="0">
            <a:spAutoFit/>
          </a:bodyPr>
          <a:lstStyle/>
          <a:p>
            <a:r>
              <a:rPr lang="en-US" b="1" i="1" dirty="0">
                <a:latin typeface="Arial Narrow" panose="020B0606020202030204" pitchFamily="34" charset="0"/>
              </a:rPr>
              <a:t>Data cut off: July 15, 2026</a:t>
            </a:r>
          </a:p>
        </p:txBody>
      </p:sp>
      <p:grpSp>
        <p:nvGrpSpPr>
          <p:cNvPr id="2" name="Group 1">
            <a:extLst>
              <a:ext uri="{FF2B5EF4-FFF2-40B4-BE49-F238E27FC236}">
                <a16:creationId xmlns:a16="http://schemas.microsoft.com/office/drawing/2014/main" id="{D7453CFA-69E3-D451-E8A1-9A482D3DFAAC}"/>
              </a:ext>
            </a:extLst>
          </p:cNvPr>
          <p:cNvGrpSpPr/>
          <p:nvPr/>
        </p:nvGrpSpPr>
        <p:grpSpPr>
          <a:xfrm>
            <a:off x="154137" y="1916586"/>
            <a:ext cx="9007519" cy="6909866"/>
            <a:chOff x="463821" y="2466911"/>
            <a:chExt cx="8560478" cy="6566931"/>
          </a:xfrm>
        </p:grpSpPr>
        <p:pic>
          <p:nvPicPr>
            <p:cNvPr id="4" name="Picture 3">
              <a:extLst>
                <a:ext uri="{FF2B5EF4-FFF2-40B4-BE49-F238E27FC236}">
                  <a16:creationId xmlns:a16="http://schemas.microsoft.com/office/drawing/2014/main" id="{AF7105B7-D69F-D7EB-03B6-E882DDA12F3B}"/>
                </a:ext>
              </a:extLst>
            </p:cNvPr>
            <p:cNvPicPr>
              <a:picLocks noChangeAspect="1"/>
            </p:cNvPicPr>
            <p:nvPr/>
          </p:nvPicPr>
          <p:blipFill>
            <a:blip r:embed="rId3"/>
            <a:srcRect t="10503" b="-1"/>
            <a:stretch>
              <a:fillRect/>
            </a:stretch>
          </p:blipFill>
          <p:spPr>
            <a:xfrm>
              <a:off x="463821" y="2466911"/>
              <a:ext cx="8560478" cy="6566931"/>
            </a:xfrm>
            <a:prstGeom prst="rect">
              <a:avLst/>
            </a:prstGeom>
          </p:spPr>
        </p:pic>
        <p:sp>
          <p:nvSpPr>
            <p:cNvPr id="6" name="TextBox 5">
              <a:extLst>
                <a:ext uri="{FF2B5EF4-FFF2-40B4-BE49-F238E27FC236}">
                  <a16:creationId xmlns:a16="http://schemas.microsoft.com/office/drawing/2014/main" id="{41029FA4-D4C5-4227-2DF7-57AC98FF9CF1}"/>
                </a:ext>
              </a:extLst>
            </p:cNvPr>
            <p:cNvSpPr txBox="1"/>
            <p:nvPr/>
          </p:nvSpPr>
          <p:spPr>
            <a:xfrm>
              <a:off x="4357230" y="3323890"/>
              <a:ext cx="475861" cy="292502"/>
            </a:xfrm>
            <a:prstGeom prst="rect">
              <a:avLst/>
            </a:prstGeom>
            <a:noFill/>
          </p:spPr>
          <p:txBody>
            <a:bodyPr wrap="square" rtlCol="0">
              <a:spAutoFit/>
            </a:bodyPr>
            <a:lstStyle/>
            <a:p>
              <a:r>
                <a:rPr lang="en-US" sz="1400" b="1">
                  <a:latin typeface="Arial Narrow" panose="020B0606020202030204" pitchFamily="34" charset="0"/>
                </a:rPr>
                <a:t>46.3</a:t>
              </a:r>
            </a:p>
          </p:txBody>
        </p:sp>
        <p:sp>
          <p:nvSpPr>
            <p:cNvPr id="7" name="TextBox 6">
              <a:extLst>
                <a:ext uri="{FF2B5EF4-FFF2-40B4-BE49-F238E27FC236}">
                  <a16:creationId xmlns:a16="http://schemas.microsoft.com/office/drawing/2014/main" id="{BA2993D2-9F20-E045-355C-68BA816473D3}"/>
                </a:ext>
              </a:extLst>
            </p:cNvPr>
            <p:cNvSpPr txBox="1"/>
            <p:nvPr/>
          </p:nvSpPr>
          <p:spPr>
            <a:xfrm>
              <a:off x="4186993" y="3064021"/>
              <a:ext cx="475861" cy="292502"/>
            </a:xfrm>
            <a:prstGeom prst="rect">
              <a:avLst/>
            </a:prstGeom>
            <a:noFill/>
          </p:spPr>
          <p:txBody>
            <a:bodyPr wrap="square" rtlCol="0">
              <a:spAutoFit/>
            </a:bodyPr>
            <a:lstStyle/>
            <a:p>
              <a:r>
                <a:rPr lang="en-US" sz="1400" b="1">
                  <a:latin typeface="Arial Narrow" panose="020B0606020202030204" pitchFamily="34" charset="0"/>
                </a:rPr>
                <a:t>42.1</a:t>
              </a:r>
            </a:p>
          </p:txBody>
        </p:sp>
        <p:sp>
          <p:nvSpPr>
            <p:cNvPr id="8" name="TextBox 7">
              <a:extLst>
                <a:ext uri="{FF2B5EF4-FFF2-40B4-BE49-F238E27FC236}">
                  <a16:creationId xmlns:a16="http://schemas.microsoft.com/office/drawing/2014/main" id="{4E1744A5-218D-BB3F-DC76-E4C740066A93}"/>
                </a:ext>
              </a:extLst>
            </p:cNvPr>
            <p:cNvSpPr txBox="1"/>
            <p:nvPr/>
          </p:nvSpPr>
          <p:spPr>
            <a:xfrm>
              <a:off x="7150345" y="3323890"/>
              <a:ext cx="475861" cy="292502"/>
            </a:xfrm>
            <a:prstGeom prst="rect">
              <a:avLst/>
            </a:prstGeom>
            <a:noFill/>
          </p:spPr>
          <p:txBody>
            <a:bodyPr wrap="square" rtlCol="0">
              <a:spAutoFit/>
            </a:bodyPr>
            <a:lstStyle/>
            <a:p>
              <a:r>
                <a:rPr lang="en-US" sz="1400" b="1">
                  <a:latin typeface="Arial Narrow" panose="020B0606020202030204" pitchFamily="34" charset="0"/>
                </a:rPr>
                <a:t>37.4</a:t>
              </a:r>
            </a:p>
          </p:txBody>
        </p:sp>
        <p:sp>
          <p:nvSpPr>
            <p:cNvPr id="10" name="TextBox 9">
              <a:extLst>
                <a:ext uri="{FF2B5EF4-FFF2-40B4-BE49-F238E27FC236}">
                  <a16:creationId xmlns:a16="http://schemas.microsoft.com/office/drawing/2014/main" id="{DD11CEDE-4751-C99B-C583-40B9C4017EE7}"/>
                </a:ext>
              </a:extLst>
            </p:cNvPr>
            <p:cNvSpPr txBox="1"/>
            <p:nvPr/>
          </p:nvSpPr>
          <p:spPr>
            <a:xfrm>
              <a:off x="7381102" y="3064021"/>
              <a:ext cx="475861" cy="292502"/>
            </a:xfrm>
            <a:prstGeom prst="rect">
              <a:avLst/>
            </a:prstGeom>
            <a:noFill/>
          </p:spPr>
          <p:txBody>
            <a:bodyPr wrap="square" rtlCol="0">
              <a:spAutoFit/>
            </a:bodyPr>
            <a:lstStyle/>
            <a:p>
              <a:r>
                <a:rPr lang="en-US" sz="1400" b="1">
                  <a:latin typeface="Arial Narrow" panose="020B0606020202030204" pitchFamily="34" charset="0"/>
                </a:rPr>
                <a:t>19.9</a:t>
              </a:r>
            </a:p>
          </p:txBody>
        </p:sp>
        <p:sp>
          <p:nvSpPr>
            <p:cNvPr id="12" name="TextBox 11">
              <a:extLst>
                <a:ext uri="{FF2B5EF4-FFF2-40B4-BE49-F238E27FC236}">
                  <a16:creationId xmlns:a16="http://schemas.microsoft.com/office/drawing/2014/main" id="{8419E513-8E7D-33CF-E644-AE67E1837887}"/>
                </a:ext>
              </a:extLst>
            </p:cNvPr>
            <p:cNvSpPr txBox="1"/>
            <p:nvPr/>
          </p:nvSpPr>
          <p:spPr>
            <a:xfrm>
              <a:off x="4994529" y="2493651"/>
              <a:ext cx="475861" cy="292502"/>
            </a:xfrm>
            <a:prstGeom prst="rect">
              <a:avLst/>
            </a:prstGeom>
            <a:noFill/>
          </p:spPr>
          <p:txBody>
            <a:bodyPr wrap="square" rtlCol="0">
              <a:spAutoFit/>
            </a:bodyPr>
            <a:lstStyle/>
            <a:p>
              <a:r>
                <a:rPr lang="en-US" sz="1400" b="1">
                  <a:latin typeface="Arial Narrow" panose="020B0606020202030204" pitchFamily="34" charset="0"/>
                </a:rPr>
                <a:t>58.4</a:t>
              </a:r>
            </a:p>
          </p:txBody>
        </p:sp>
        <p:sp>
          <p:nvSpPr>
            <p:cNvPr id="13" name="TextBox 12">
              <a:extLst>
                <a:ext uri="{FF2B5EF4-FFF2-40B4-BE49-F238E27FC236}">
                  <a16:creationId xmlns:a16="http://schemas.microsoft.com/office/drawing/2014/main" id="{DD6F9116-425F-6C9A-B206-65E8C9854918}"/>
                </a:ext>
              </a:extLst>
            </p:cNvPr>
            <p:cNvSpPr txBox="1"/>
            <p:nvPr/>
          </p:nvSpPr>
          <p:spPr>
            <a:xfrm>
              <a:off x="3832107" y="2493651"/>
              <a:ext cx="475861" cy="292502"/>
            </a:xfrm>
            <a:prstGeom prst="rect">
              <a:avLst/>
            </a:prstGeom>
            <a:noFill/>
          </p:spPr>
          <p:txBody>
            <a:bodyPr wrap="square" rtlCol="0">
              <a:spAutoFit/>
            </a:bodyPr>
            <a:lstStyle/>
            <a:p>
              <a:r>
                <a:rPr lang="en-US" sz="1400" b="1">
                  <a:latin typeface="Arial Narrow" panose="020B0606020202030204" pitchFamily="34" charset="0"/>
                </a:rPr>
                <a:t>33.3</a:t>
              </a:r>
            </a:p>
          </p:txBody>
        </p:sp>
        <p:sp>
          <p:nvSpPr>
            <p:cNvPr id="14" name="TextBox 13">
              <a:extLst>
                <a:ext uri="{FF2B5EF4-FFF2-40B4-BE49-F238E27FC236}">
                  <a16:creationId xmlns:a16="http://schemas.microsoft.com/office/drawing/2014/main" id="{A91C779E-5652-E85B-ECE5-74325D0A94F4}"/>
                </a:ext>
              </a:extLst>
            </p:cNvPr>
            <p:cNvSpPr txBox="1"/>
            <p:nvPr/>
          </p:nvSpPr>
          <p:spPr>
            <a:xfrm>
              <a:off x="7832902" y="2493651"/>
              <a:ext cx="475861" cy="292502"/>
            </a:xfrm>
            <a:prstGeom prst="rect">
              <a:avLst/>
            </a:prstGeom>
            <a:noFill/>
          </p:spPr>
          <p:txBody>
            <a:bodyPr wrap="square" rtlCol="0">
              <a:spAutoFit/>
            </a:bodyPr>
            <a:lstStyle/>
            <a:p>
              <a:r>
                <a:rPr lang="en-US" sz="1400" b="1">
                  <a:latin typeface="Arial Narrow" panose="020B0606020202030204" pitchFamily="34" charset="0"/>
                </a:rPr>
                <a:t>18.0</a:t>
              </a:r>
            </a:p>
          </p:txBody>
        </p:sp>
        <p:sp>
          <p:nvSpPr>
            <p:cNvPr id="15" name="TextBox 14">
              <a:extLst>
                <a:ext uri="{FF2B5EF4-FFF2-40B4-BE49-F238E27FC236}">
                  <a16:creationId xmlns:a16="http://schemas.microsoft.com/office/drawing/2014/main" id="{1445E47B-4121-CC65-333C-506009AFBC61}"/>
                </a:ext>
              </a:extLst>
            </p:cNvPr>
            <p:cNvSpPr txBox="1"/>
            <p:nvPr/>
          </p:nvSpPr>
          <p:spPr>
            <a:xfrm>
              <a:off x="6705412" y="2493651"/>
              <a:ext cx="475861" cy="292502"/>
            </a:xfrm>
            <a:prstGeom prst="rect">
              <a:avLst/>
            </a:prstGeom>
            <a:noFill/>
          </p:spPr>
          <p:txBody>
            <a:bodyPr wrap="square" rtlCol="0">
              <a:spAutoFit/>
            </a:bodyPr>
            <a:lstStyle/>
            <a:p>
              <a:r>
                <a:rPr lang="en-US" sz="1400" b="1">
                  <a:latin typeface="Arial Narrow" panose="020B0606020202030204" pitchFamily="34" charset="0"/>
                </a:rPr>
                <a:t>71.8</a:t>
              </a:r>
            </a:p>
          </p:txBody>
        </p:sp>
        <p:sp>
          <p:nvSpPr>
            <p:cNvPr id="16" name="TextBox 15">
              <a:extLst>
                <a:ext uri="{FF2B5EF4-FFF2-40B4-BE49-F238E27FC236}">
                  <a16:creationId xmlns:a16="http://schemas.microsoft.com/office/drawing/2014/main" id="{24470CA9-71A0-87CD-8A33-09474A9E8BD3}"/>
                </a:ext>
              </a:extLst>
            </p:cNvPr>
            <p:cNvSpPr txBox="1"/>
            <p:nvPr/>
          </p:nvSpPr>
          <p:spPr>
            <a:xfrm>
              <a:off x="6215489" y="3323890"/>
              <a:ext cx="475861" cy="292502"/>
            </a:xfrm>
            <a:prstGeom prst="rect">
              <a:avLst/>
            </a:prstGeom>
            <a:noFill/>
          </p:spPr>
          <p:txBody>
            <a:bodyPr wrap="square" rtlCol="0">
              <a:spAutoFit/>
            </a:bodyPr>
            <a:lstStyle/>
            <a:p>
              <a:r>
                <a:rPr lang="en-US" sz="1400" b="1">
                  <a:latin typeface="Arial Narrow" panose="020B0606020202030204" pitchFamily="34" charset="0"/>
                </a:rPr>
                <a:t>36.4</a:t>
              </a:r>
            </a:p>
          </p:txBody>
        </p:sp>
        <p:sp>
          <p:nvSpPr>
            <p:cNvPr id="17" name="TextBox 16">
              <a:extLst>
                <a:ext uri="{FF2B5EF4-FFF2-40B4-BE49-F238E27FC236}">
                  <a16:creationId xmlns:a16="http://schemas.microsoft.com/office/drawing/2014/main" id="{DA6F2B50-64ED-0702-9529-D0A4DB343B33}"/>
                </a:ext>
              </a:extLst>
            </p:cNvPr>
            <p:cNvSpPr txBox="1"/>
            <p:nvPr/>
          </p:nvSpPr>
          <p:spPr>
            <a:xfrm>
              <a:off x="4155099" y="2774862"/>
              <a:ext cx="475861" cy="292502"/>
            </a:xfrm>
            <a:prstGeom prst="rect">
              <a:avLst/>
            </a:prstGeom>
            <a:noFill/>
          </p:spPr>
          <p:txBody>
            <a:bodyPr wrap="square" rtlCol="0">
              <a:spAutoFit/>
            </a:bodyPr>
            <a:lstStyle/>
            <a:p>
              <a:r>
                <a:rPr lang="en-US" sz="1400" b="1">
                  <a:latin typeface="Arial Narrow" panose="020B0606020202030204" pitchFamily="34" charset="0"/>
                </a:rPr>
                <a:t>38.4</a:t>
              </a:r>
            </a:p>
          </p:txBody>
        </p:sp>
        <p:sp>
          <p:nvSpPr>
            <p:cNvPr id="18" name="TextBox 17">
              <a:extLst>
                <a:ext uri="{FF2B5EF4-FFF2-40B4-BE49-F238E27FC236}">
                  <a16:creationId xmlns:a16="http://schemas.microsoft.com/office/drawing/2014/main" id="{4F364305-657A-28E7-97FF-9D5D354E1758}"/>
                </a:ext>
              </a:extLst>
            </p:cNvPr>
            <p:cNvSpPr txBox="1"/>
            <p:nvPr/>
          </p:nvSpPr>
          <p:spPr>
            <a:xfrm>
              <a:off x="6375326" y="2774862"/>
              <a:ext cx="475861" cy="292502"/>
            </a:xfrm>
            <a:prstGeom prst="rect">
              <a:avLst/>
            </a:prstGeom>
            <a:noFill/>
          </p:spPr>
          <p:txBody>
            <a:bodyPr wrap="square" rtlCol="0">
              <a:spAutoFit/>
            </a:bodyPr>
            <a:lstStyle/>
            <a:p>
              <a:r>
                <a:rPr lang="en-US" sz="1400" b="1">
                  <a:latin typeface="Arial Narrow" panose="020B0606020202030204" pitchFamily="34" charset="0"/>
                </a:rPr>
                <a:t>48.0</a:t>
              </a:r>
            </a:p>
          </p:txBody>
        </p:sp>
        <p:sp>
          <p:nvSpPr>
            <p:cNvPr id="19" name="TextBox 18">
              <a:extLst>
                <a:ext uri="{FF2B5EF4-FFF2-40B4-BE49-F238E27FC236}">
                  <a16:creationId xmlns:a16="http://schemas.microsoft.com/office/drawing/2014/main" id="{2AA65431-2D06-5BA3-FDA8-55FACE7A33A0}"/>
                </a:ext>
              </a:extLst>
            </p:cNvPr>
            <p:cNvSpPr txBox="1"/>
            <p:nvPr/>
          </p:nvSpPr>
          <p:spPr>
            <a:xfrm>
              <a:off x="5171585" y="2774862"/>
              <a:ext cx="475861" cy="292502"/>
            </a:xfrm>
            <a:prstGeom prst="rect">
              <a:avLst/>
            </a:prstGeom>
            <a:noFill/>
          </p:spPr>
          <p:txBody>
            <a:bodyPr wrap="square" rtlCol="0">
              <a:spAutoFit/>
            </a:bodyPr>
            <a:lstStyle/>
            <a:p>
              <a:r>
                <a:rPr lang="en-US" sz="1400" b="1">
                  <a:latin typeface="Arial Narrow" panose="020B0606020202030204" pitchFamily="34" charset="0"/>
                </a:rPr>
                <a:t>44.5</a:t>
              </a:r>
            </a:p>
          </p:txBody>
        </p:sp>
        <p:sp>
          <p:nvSpPr>
            <p:cNvPr id="20" name="TextBox 19">
              <a:extLst>
                <a:ext uri="{FF2B5EF4-FFF2-40B4-BE49-F238E27FC236}">
                  <a16:creationId xmlns:a16="http://schemas.microsoft.com/office/drawing/2014/main" id="{A98D1099-E0E0-E2DB-0180-4DDF94689864}"/>
                </a:ext>
              </a:extLst>
            </p:cNvPr>
            <p:cNvSpPr txBox="1"/>
            <p:nvPr/>
          </p:nvSpPr>
          <p:spPr>
            <a:xfrm>
              <a:off x="7258860" y="2774862"/>
              <a:ext cx="475861" cy="292502"/>
            </a:xfrm>
            <a:prstGeom prst="rect">
              <a:avLst/>
            </a:prstGeom>
            <a:noFill/>
          </p:spPr>
          <p:txBody>
            <a:bodyPr wrap="square" rtlCol="0">
              <a:spAutoFit/>
            </a:bodyPr>
            <a:lstStyle/>
            <a:p>
              <a:r>
                <a:rPr lang="en-US" sz="1400" b="1">
                  <a:latin typeface="Arial Narrow" panose="020B0606020202030204" pitchFamily="34" charset="0"/>
                </a:rPr>
                <a:t>20.9</a:t>
              </a:r>
            </a:p>
          </p:txBody>
        </p:sp>
        <p:sp>
          <p:nvSpPr>
            <p:cNvPr id="21" name="TextBox 20">
              <a:extLst>
                <a:ext uri="{FF2B5EF4-FFF2-40B4-BE49-F238E27FC236}">
                  <a16:creationId xmlns:a16="http://schemas.microsoft.com/office/drawing/2014/main" id="{8B900BAA-EA67-01CB-1505-66525BE8C3ED}"/>
                </a:ext>
              </a:extLst>
            </p:cNvPr>
            <p:cNvSpPr txBox="1"/>
            <p:nvPr/>
          </p:nvSpPr>
          <p:spPr>
            <a:xfrm>
              <a:off x="4983577" y="3894260"/>
              <a:ext cx="475861" cy="292502"/>
            </a:xfrm>
            <a:prstGeom prst="rect">
              <a:avLst/>
            </a:prstGeom>
            <a:noFill/>
          </p:spPr>
          <p:txBody>
            <a:bodyPr wrap="square" rtlCol="0">
              <a:spAutoFit/>
            </a:bodyPr>
            <a:lstStyle/>
            <a:p>
              <a:r>
                <a:rPr lang="en-US" sz="1400" b="1">
                  <a:latin typeface="Arial Narrow" panose="020B0606020202030204" pitchFamily="34" charset="0"/>
                </a:rPr>
                <a:t>61.1</a:t>
              </a:r>
            </a:p>
          </p:txBody>
        </p:sp>
        <p:sp>
          <p:nvSpPr>
            <p:cNvPr id="22" name="TextBox 21">
              <a:extLst>
                <a:ext uri="{FF2B5EF4-FFF2-40B4-BE49-F238E27FC236}">
                  <a16:creationId xmlns:a16="http://schemas.microsoft.com/office/drawing/2014/main" id="{629D5CF8-CE0B-485A-B31C-58F1C00D3FE9}"/>
                </a:ext>
              </a:extLst>
            </p:cNvPr>
            <p:cNvSpPr txBox="1"/>
            <p:nvPr/>
          </p:nvSpPr>
          <p:spPr>
            <a:xfrm>
              <a:off x="6331476" y="3894260"/>
              <a:ext cx="475861" cy="292502"/>
            </a:xfrm>
            <a:prstGeom prst="rect">
              <a:avLst/>
            </a:prstGeom>
            <a:noFill/>
          </p:spPr>
          <p:txBody>
            <a:bodyPr wrap="square" rtlCol="0">
              <a:spAutoFit/>
            </a:bodyPr>
            <a:lstStyle/>
            <a:p>
              <a:r>
                <a:rPr lang="en-US" sz="1400" b="1">
                  <a:latin typeface="Arial Narrow" panose="020B0606020202030204" pitchFamily="34" charset="0"/>
                </a:rPr>
                <a:t>44.6</a:t>
              </a:r>
            </a:p>
          </p:txBody>
        </p:sp>
        <p:sp>
          <p:nvSpPr>
            <p:cNvPr id="23" name="TextBox 22">
              <a:extLst>
                <a:ext uri="{FF2B5EF4-FFF2-40B4-BE49-F238E27FC236}">
                  <a16:creationId xmlns:a16="http://schemas.microsoft.com/office/drawing/2014/main" id="{762C9D19-2E20-348E-5E2F-089BBA06F64B}"/>
                </a:ext>
              </a:extLst>
            </p:cNvPr>
            <p:cNvSpPr txBox="1"/>
            <p:nvPr/>
          </p:nvSpPr>
          <p:spPr>
            <a:xfrm>
              <a:off x="4710692" y="3599400"/>
              <a:ext cx="475861" cy="292502"/>
            </a:xfrm>
            <a:prstGeom prst="rect">
              <a:avLst/>
            </a:prstGeom>
            <a:noFill/>
          </p:spPr>
          <p:txBody>
            <a:bodyPr wrap="square" rtlCol="0">
              <a:spAutoFit/>
            </a:bodyPr>
            <a:lstStyle/>
            <a:p>
              <a:r>
                <a:rPr lang="en-US" sz="1400" b="1">
                  <a:latin typeface="Arial Narrow" panose="020B0606020202030204" pitchFamily="34" charset="0"/>
                </a:rPr>
                <a:t>77.3</a:t>
              </a:r>
            </a:p>
          </p:txBody>
        </p:sp>
        <p:sp>
          <p:nvSpPr>
            <p:cNvPr id="24" name="TextBox 23">
              <a:extLst>
                <a:ext uri="{FF2B5EF4-FFF2-40B4-BE49-F238E27FC236}">
                  <a16:creationId xmlns:a16="http://schemas.microsoft.com/office/drawing/2014/main" id="{8252909D-80EF-583B-16E4-2EA9A530B7B7}"/>
                </a:ext>
              </a:extLst>
            </p:cNvPr>
            <p:cNvSpPr txBox="1"/>
            <p:nvPr/>
          </p:nvSpPr>
          <p:spPr>
            <a:xfrm>
              <a:off x="5944742" y="3599400"/>
              <a:ext cx="475861" cy="292502"/>
            </a:xfrm>
            <a:prstGeom prst="rect">
              <a:avLst/>
            </a:prstGeom>
            <a:noFill/>
          </p:spPr>
          <p:txBody>
            <a:bodyPr wrap="square" rtlCol="0">
              <a:spAutoFit/>
            </a:bodyPr>
            <a:lstStyle/>
            <a:p>
              <a:r>
                <a:rPr lang="en-US" sz="1400" b="1">
                  <a:latin typeface="Arial Narrow" panose="020B0606020202030204" pitchFamily="34" charset="0"/>
                </a:rPr>
                <a:t>14.6</a:t>
              </a:r>
            </a:p>
          </p:txBody>
        </p:sp>
        <p:sp>
          <p:nvSpPr>
            <p:cNvPr id="25" name="TextBox 24">
              <a:extLst>
                <a:ext uri="{FF2B5EF4-FFF2-40B4-BE49-F238E27FC236}">
                  <a16:creationId xmlns:a16="http://schemas.microsoft.com/office/drawing/2014/main" id="{846B37C6-1ADE-3A70-5227-82FD8FEEED6E}"/>
                </a:ext>
              </a:extLst>
            </p:cNvPr>
            <p:cNvSpPr txBox="1"/>
            <p:nvPr/>
          </p:nvSpPr>
          <p:spPr>
            <a:xfrm>
              <a:off x="5319076" y="3323890"/>
              <a:ext cx="475861" cy="292502"/>
            </a:xfrm>
            <a:prstGeom prst="rect">
              <a:avLst/>
            </a:prstGeom>
            <a:noFill/>
          </p:spPr>
          <p:txBody>
            <a:bodyPr wrap="square" rtlCol="0">
              <a:spAutoFit/>
            </a:bodyPr>
            <a:lstStyle/>
            <a:p>
              <a:r>
                <a:rPr lang="en-US" sz="1400" b="1">
                  <a:latin typeface="Arial Narrow" panose="020B0606020202030204" pitchFamily="34" charset="0"/>
                </a:rPr>
                <a:t>31.5</a:t>
              </a:r>
            </a:p>
          </p:txBody>
        </p:sp>
        <p:sp>
          <p:nvSpPr>
            <p:cNvPr id="26" name="TextBox 25">
              <a:extLst>
                <a:ext uri="{FF2B5EF4-FFF2-40B4-BE49-F238E27FC236}">
                  <a16:creationId xmlns:a16="http://schemas.microsoft.com/office/drawing/2014/main" id="{9D1F886E-2878-5EFF-E144-5D6DB9B3330E}"/>
                </a:ext>
              </a:extLst>
            </p:cNvPr>
            <p:cNvSpPr txBox="1"/>
            <p:nvPr/>
          </p:nvSpPr>
          <p:spPr>
            <a:xfrm>
              <a:off x="5235662" y="3064021"/>
              <a:ext cx="475861" cy="292502"/>
            </a:xfrm>
            <a:prstGeom prst="rect">
              <a:avLst/>
            </a:prstGeom>
            <a:noFill/>
          </p:spPr>
          <p:txBody>
            <a:bodyPr wrap="square" rtlCol="0">
              <a:spAutoFit/>
            </a:bodyPr>
            <a:lstStyle/>
            <a:p>
              <a:r>
                <a:rPr lang="en-US" sz="1400" b="1">
                  <a:latin typeface="Arial Narrow" panose="020B0606020202030204" pitchFamily="34" charset="0"/>
                </a:rPr>
                <a:t>39.8</a:t>
              </a:r>
            </a:p>
          </p:txBody>
        </p:sp>
        <p:sp>
          <p:nvSpPr>
            <p:cNvPr id="27" name="TextBox 26">
              <a:extLst>
                <a:ext uri="{FF2B5EF4-FFF2-40B4-BE49-F238E27FC236}">
                  <a16:creationId xmlns:a16="http://schemas.microsoft.com/office/drawing/2014/main" id="{CC580EA9-BCBF-DE4B-8B68-82843C250BE7}"/>
                </a:ext>
              </a:extLst>
            </p:cNvPr>
            <p:cNvSpPr txBox="1"/>
            <p:nvPr/>
          </p:nvSpPr>
          <p:spPr>
            <a:xfrm>
              <a:off x="6453414" y="3064021"/>
              <a:ext cx="475861" cy="292502"/>
            </a:xfrm>
            <a:prstGeom prst="rect">
              <a:avLst/>
            </a:prstGeom>
            <a:noFill/>
          </p:spPr>
          <p:txBody>
            <a:bodyPr wrap="square" rtlCol="0">
              <a:spAutoFit/>
            </a:bodyPr>
            <a:lstStyle/>
            <a:p>
              <a:r>
                <a:rPr lang="en-US" sz="1400" b="1">
                  <a:latin typeface="Arial Narrow" panose="020B0606020202030204" pitchFamily="34" charset="0"/>
                </a:rPr>
                <a:t>53.9</a:t>
              </a:r>
            </a:p>
          </p:txBody>
        </p:sp>
        <p:sp>
          <p:nvSpPr>
            <p:cNvPr id="28" name="TextBox 27">
              <a:extLst>
                <a:ext uri="{FF2B5EF4-FFF2-40B4-BE49-F238E27FC236}">
                  <a16:creationId xmlns:a16="http://schemas.microsoft.com/office/drawing/2014/main" id="{55BE8B46-AAF2-4BDE-33B6-BCA32249B24F}"/>
                </a:ext>
              </a:extLst>
            </p:cNvPr>
            <p:cNvSpPr txBox="1"/>
            <p:nvPr/>
          </p:nvSpPr>
          <p:spPr>
            <a:xfrm>
              <a:off x="4360427" y="4172890"/>
              <a:ext cx="475861" cy="292502"/>
            </a:xfrm>
            <a:prstGeom prst="rect">
              <a:avLst/>
            </a:prstGeom>
            <a:noFill/>
          </p:spPr>
          <p:txBody>
            <a:bodyPr wrap="square" rtlCol="0">
              <a:spAutoFit/>
            </a:bodyPr>
            <a:lstStyle/>
            <a:p>
              <a:r>
                <a:rPr lang="en-US" sz="1400" b="1">
                  <a:latin typeface="Arial Narrow" panose="020B0606020202030204" pitchFamily="34" charset="0"/>
                </a:rPr>
                <a:t>11.1</a:t>
              </a:r>
            </a:p>
          </p:txBody>
        </p:sp>
        <p:sp>
          <p:nvSpPr>
            <p:cNvPr id="29" name="TextBox 28">
              <a:extLst>
                <a:ext uri="{FF2B5EF4-FFF2-40B4-BE49-F238E27FC236}">
                  <a16:creationId xmlns:a16="http://schemas.microsoft.com/office/drawing/2014/main" id="{EE2691D7-61E7-63FB-92E7-E889F2F8DA68}"/>
                </a:ext>
              </a:extLst>
            </p:cNvPr>
            <p:cNvSpPr txBox="1"/>
            <p:nvPr/>
          </p:nvSpPr>
          <p:spPr>
            <a:xfrm>
              <a:off x="5076865" y="4172890"/>
              <a:ext cx="475861" cy="292502"/>
            </a:xfrm>
            <a:prstGeom prst="rect">
              <a:avLst/>
            </a:prstGeom>
            <a:noFill/>
          </p:spPr>
          <p:txBody>
            <a:bodyPr wrap="square" rtlCol="0">
              <a:spAutoFit/>
            </a:bodyPr>
            <a:lstStyle/>
            <a:p>
              <a:r>
                <a:rPr lang="en-US" sz="1400" b="1">
                  <a:latin typeface="Arial Narrow" panose="020B0606020202030204" pitchFamily="34" charset="0"/>
                </a:rPr>
                <a:t>50.9</a:t>
              </a:r>
            </a:p>
          </p:txBody>
        </p:sp>
        <p:sp>
          <p:nvSpPr>
            <p:cNvPr id="30" name="TextBox 29">
              <a:extLst>
                <a:ext uri="{FF2B5EF4-FFF2-40B4-BE49-F238E27FC236}">
                  <a16:creationId xmlns:a16="http://schemas.microsoft.com/office/drawing/2014/main" id="{B4CCFA0E-A604-D02A-9C86-B7E62162C76E}"/>
                </a:ext>
              </a:extLst>
            </p:cNvPr>
            <p:cNvSpPr txBox="1"/>
            <p:nvPr/>
          </p:nvSpPr>
          <p:spPr>
            <a:xfrm>
              <a:off x="6341138" y="4172890"/>
              <a:ext cx="475861" cy="292502"/>
            </a:xfrm>
            <a:prstGeom prst="rect">
              <a:avLst/>
            </a:prstGeom>
            <a:noFill/>
          </p:spPr>
          <p:txBody>
            <a:bodyPr wrap="square" rtlCol="0">
              <a:spAutoFit/>
            </a:bodyPr>
            <a:lstStyle/>
            <a:p>
              <a:r>
                <a:rPr lang="en-US" sz="1400" b="1">
                  <a:latin typeface="Arial Narrow" panose="020B0606020202030204" pitchFamily="34" charset="0"/>
                </a:rPr>
                <a:t>44.6</a:t>
              </a:r>
            </a:p>
          </p:txBody>
        </p:sp>
        <p:sp>
          <p:nvSpPr>
            <p:cNvPr id="31" name="TextBox 30">
              <a:extLst>
                <a:ext uri="{FF2B5EF4-FFF2-40B4-BE49-F238E27FC236}">
                  <a16:creationId xmlns:a16="http://schemas.microsoft.com/office/drawing/2014/main" id="{90D0020D-7AAC-5A6B-18E4-A13DF3A7D3E5}"/>
                </a:ext>
              </a:extLst>
            </p:cNvPr>
            <p:cNvSpPr txBox="1"/>
            <p:nvPr/>
          </p:nvSpPr>
          <p:spPr>
            <a:xfrm>
              <a:off x="6949765" y="4172890"/>
              <a:ext cx="475861" cy="292502"/>
            </a:xfrm>
            <a:prstGeom prst="rect">
              <a:avLst/>
            </a:prstGeom>
            <a:noFill/>
          </p:spPr>
          <p:txBody>
            <a:bodyPr wrap="square" rtlCol="0">
              <a:spAutoFit/>
            </a:bodyPr>
            <a:lstStyle/>
            <a:p>
              <a:r>
                <a:rPr lang="en-US" sz="1400" b="1">
                  <a:latin typeface="Arial Narrow" panose="020B0606020202030204" pitchFamily="34" charset="0"/>
                </a:rPr>
                <a:t>3.9</a:t>
              </a:r>
            </a:p>
          </p:txBody>
        </p:sp>
        <p:sp>
          <p:nvSpPr>
            <p:cNvPr id="32" name="TextBox 31">
              <a:extLst>
                <a:ext uri="{FF2B5EF4-FFF2-40B4-BE49-F238E27FC236}">
                  <a16:creationId xmlns:a16="http://schemas.microsoft.com/office/drawing/2014/main" id="{3DAB8844-5E3B-4520-9D3F-D8B775C2DE92}"/>
                </a:ext>
              </a:extLst>
            </p:cNvPr>
            <p:cNvSpPr txBox="1"/>
            <p:nvPr/>
          </p:nvSpPr>
          <p:spPr>
            <a:xfrm>
              <a:off x="4153119" y="3894260"/>
              <a:ext cx="475861" cy="292502"/>
            </a:xfrm>
            <a:prstGeom prst="rect">
              <a:avLst/>
            </a:prstGeom>
            <a:noFill/>
          </p:spPr>
          <p:txBody>
            <a:bodyPr wrap="square" rtlCol="0">
              <a:spAutoFit/>
            </a:bodyPr>
            <a:lstStyle/>
            <a:p>
              <a:r>
                <a:rPr lang="en-US" sz="1400" b="1">
                  <a:latin typeface="Arial Narrow" panose="020B0606020202030204" pitchFamily="34" charset="0"/>
                </a:rPr>
                <a:t>1.9</a:t>
              </a:r>
            </a:p>
          </p:txBody>
        </p:sp>
        <p:sp>
          <p:nvSpPr>
            <p:cNvPr id="33" name="TextBox 32">
              <a:extLst>
                <a:ext uri="{FF2B5EF4-FFF2-40B4-BE49-F238E27FC236}">
                  <a16:creationId xmlns:a16="http://schemas.microsoft.com/office/drawing/2014/main" id="{76AB90CB-45CC-E4E3-E84B-0EFE9235F889}"/>
                </a:ext>
              </a:extLst>
            </p:cNvPr>
            <p:cNvSpPr txBox="1"/>
            <p:nvPr/>
          </p:nvSpPr>
          <p:spPr>
            <a:xfrm>
              <a:off x="4717551" y="4733292"/>
              <a:ext cx="475861" cy="292502"/>
            </a:xfrm>
            <a:prstGeom prst="rect">
              <a:avLst/>
            </a:prstGeom>
            <a:noFill/>
          </p:spPr>
          <p:txBody>
            <a:bodyPr wrap="square" rtlCol="0">
              <a:spAutoFit/>
            </a:bodyPr>
            <a:lstStyle/>
            <a:p>
              <a:r>
                <a:rPr lang="en-US" sz="1400" b="1">
                  <a:latin typeface="Arial Narrow" panose="020B0606020202030204" pitchFamily="34" charset="0"/>
                </a:rPr>
                <a:t>1.4</a:t>
              </a:r>
            </a:p>
          </p:txBody>
        </p:sp>
        <p:sp>
          <p:nvSpPr>
            <p:cNvPr id="34" name="TextBox 33">
              <a:extLst>
                <a:ext uri="{FF2B5EF4-FFF2-40B4-BE49-F238E27FC236}">
                  <a16:creationId xmlns:a16="http://schemas.microsoft.com/office/drawing/2014/main" id="{7AE64FD6-259F-3018-DFAB-01D908232EA0}"/>
                </a:ext>
              </a:extLst>
            </p:cNvPr>
            <p:cNvSpPr txBox="1"/>
            <p:nvPr/>
          </p:nvSpPr>
          <p:spPr>
            <a:xfrm>
              <a:off x="5224701" y="4733292"/>
              <a:ext cx="475861" cy="292502"/>
            </a:xfrm>
            <a:prstGeom prst="rect">
              <a:avLst/>
            </a:prstGeom>
            <a:noFill/>
          </p:spPr>
          <p:txBody>
            <a:bodyPr wrap="square" rtlCol="0">
              <a:spAutoFit/>
            </a:bodyPr>
            <a:lstStyle/>
            <a:p>
              <a:r>
                <a:rPr lang="en-US" sz="1400" b="1">
                  <a:latin typeface="Arial Narrow" panose="020B0606020202030204" pitchFamily="34" charset="0"/>
                </a:rPr>
                <a:t>38.4</a:t>
              </a:r>
            </a:p>
          </p:txBody>
        </p:sp>
        <p:sp>
          <p:nvSpPr>
            <p:cNvPr id="35" name="TextBox 34">
              <a:extLst>
                <a:ext uri="{FF2B5EF4-FFF2-40B4-BE49-F238E27FC236}">
                  <a16:creationId xmlns:a16="http://schemas.microsoft.com/office/drawing/2014/main" id="{3B4BA1F1-1F46-B11F-76ED-3FCC2326C3F0}"/>
                </a:ext>
              </a:extLst>
            </p:cNvPr>
            <p:cNvSpPr txBox="1"/>
            <p:nvPr/>
          </p:nvSpPr>
          <p:spPr>
            <a:xfrm>
              <a:off x="6879544" y="4733292"/>
              <a:ext cx="475861" cy="292502"/>
            </a:xfrm>
            <a:prstGeom prst="rect">
              <a:avLst/>
            </a:prstGeom>
            <a:noFill/>
          </p:spPr>
          <p:txBody>
            <a:bodyPr wrap="square" rtlCol="0">
              <a:spAutoFit/>
            </a:bodyPr>
            <a:lstStyle/>
            <a:p>
              <a:r>
                <a:rPr lang="en-US" sz="1400" b="1">
                  <a:latin typeface="Arial Narrow" panose="020B0606020202030204" pitchFamily="34" charset="0"/>
                </a:rPr>
                <a:t>2.4</a:t>
              </a:r>
            </a:p>
          </p:txBody>
        </p:sp>
        <p:sp>
          <p:nvSpPr>
            <p:cNvPr id="36" name="TextBox 35">
              <a:extLst>
                <a:ext uri="{FF2B5EF4-FFF2-40B4-BE49-F238E27FC236}">
                  <a16:creationId xmlns:a16="http://schemas.microsoft.com/office/drawing/2014/main" id="{1BAAE545-F958-0B43-9043-9002AF4C65E8}"/>
                </a:ext>
              </a:extLst>
            </p:cNvPr>
            <p:cNvSpPr txBox="1"/>
            <p:nvPr/>
          </p:nvSpPr>
          <p:spPr>
            <a:xfrm>
              <a:off x="6232413" y="4733292"/>
              <a:ext cx="475861" cy="292502"/>
            </a:xfrm>
            <a:prstGeom prst="rect">
              <a:avLst/>
            </a:prstGeom>
            <a:noFill/>
          </p:spPr>
          <p:txBody>
            <a:bodyPr wrap="square" rtlCol="0">
              <a:spAutoFit/>
            </a:bodyPr>
            <a:lstStyle/>
            <a:p>
              <a:r>
                <a:rPr lang="en-US" sz="1400" b="1">
                  <a:latin typeface="Arial Narrow" panose="020B0606020202030204" pitchFamily="34" charset="0"/>
                </a:rPr>
                <a:t>39.8</a:t>
              </a:r>
            </a:p>
          </p:txBody>
        </p:sp>
        <p:sp>
          <p:nvSpPr>
            <p:cNvPr id="37" name="TextBox 36">
              <a:extLst>
                <a:ext uri="{FF2B5EF4-FFF2-40B4-BE49-F238E27FC236}">
                  <a16:creationId xmlns:a16="http://schemas.microsoft.com/office/drawing/2014/main" id="{0B437AF6-AAF0-8F3C-9043-AA85C7A615F3}"/>
                </a:ext>
              </a:extLst>
            </p:cNvPr>
            <p:cNvSpPr txBox="1"/>
            <p:nvPr/>
          </p:nvSpPr>
          <p:spPr>
            <a:xfrm>
              <a:off x="4439060" y="4451097"/>
              <a:ext cx="475861" cy="292502"/>
            </a:xfrm>
            <a:prstGeom prst="rect">
              <a:avLst/>
            </a:prstGeom>
            <a:noFill/>
          </p:spPr>
          <p:txBody>
            <a:bodyPr wrap="square" rtlCol="0">
              <a:spAutoFit/>
            </a:bodyPr>
            <a:lstStyle/>
            <a:p>
              <a:r>
                <a:rPr lang="en-US" sz="1400" b="1">
                  <a:latin typeface="Arial Narrow" panose="020B0606020202030204" pitchFamily="34" charset="0"/>
                </a:rPr>
                <a:t>2.8</a:t>
              </a:r>
            </a:p>
          </p:txBody>
        </p:sp>
        <p:sp>
          <p:nvSpPr>
            <p:cNvPr id="38" name="TextBox 37">
              <a:extLst>
                <a:ext uri="{FF2B5EF4-FFF2-40B4-BE49-F238E27FC236}">
                  <a16:creationId xmlns:a16="http://schemas.microsoft.com/office/drawing/2014/main" id="{12BDD286-527B-FB0F-6D32-2983E7DA1F03}"/>
                </a:ext>
              </a:extLst>
            </p:cNvPr>
            <p:cNvSpPr txBox="1"/>
            <p:nvPr/>
          </p:nvSpPr>
          <p:spPr>
            <a:xfrm>
              <a:off x="5091949" y="4451097"/>
              <a:ext cx="475861" cy="292502"/>
            </a:xfrm>
            <a:prstGeom prst="rect">
              <a:avLst/>
            </a:prstGeom>
            <a:noFill/>
          </p:spPr>
          <p:txBody>
            <a:bodyPr wrap="square" rtlCol="0">
              <a:spAutoFit/>
            </a:bodyPr>
            <a:lstStyle/>
            <a:p>
              <a:r>
                <a:rPr lang="en-US" sz="1400" b="1">
                  <a:latin typeface="Arial Narrow" panose="020B0606020202030204" pitchFamily="34" charset="0"/>
                </a:rPr>
                <a:t>49.1</a:t>
              </a:r>
            </a:p>
          </p:txBody>
        </p:sp>
        <p:sp>
          <p:nvSpPr>
            <p:cNvPr id="39" name="TextBox 38">
              <a:extLst>
                <a:ext uri="{FF2B5EF4-FFF2-40B4-BE49-F238E27FC236}">
                  <a16:creationId xmlns:a16="http://schemas.microsoft.com/office/drawing/2014/main" id="{F531CABD-E26D-6AA1-D0B8-64C6B9EC50FE}"/>
                </a:ext>
              </a:extLst>
            </p:cNvPr>
            <p:cNvSpPr txBox="1"/>
            <p:nvPr/>
          </p:nvSpPr>
          <p:spPr>
            <a:xfrm>
              <a:off x="6252807" y="4451097"/>
              <a:ext cx="475861" cy="292502"/>
            </a:xfrm>
            <a:prstGeom prst="rect">
              <a:avLst/>
            </a:prstGeom>
            <a:noFill/>
          </p:spPr>
          <p:txBody>
            <a:bodyPr wrap="square" rtlCol="0">
              <a:spAutoFit/>
            </a:bodyPr>
            <a:lstStyle/>
            <a:p>
              <a:r>
                <a:rPr lang="en-US" sz="1400" b="1">
                  <a:latin typeface="Arial Narrow" panose="020B0606020202030204" pitchFamily="34" charset="0"/>
                </a:rPr>
                <a:t>40.8</a:t>
              </a:r>
            </a:p>
          </p:txBody>
        </p:sp>
        <p:sp>
          <p:nvSpPr>
            <p:cNvPr id="40" name="TextBox 39">
              <a:extLst>
                <a:ext uri="{FF2B5EF4-FFF2-40B4-BE49-F238E27FC236}">
                  <a16:creationId xmlns:a16="http://schemas.microsoft.com/office/drawing/2014/main" id="{35DE7B3B-BFA9-A23A-33E5-287694C32A10}"/>
                </a:ext>
              </a:extLst>
            </p:cNvPr>
            <p:cNvSpPr txBox="1"/>
            <p:nvPr/>
          </p:nvSpPr>
          <p:spPr>
            <a:xfrm>
              <a:off x="5407054" y="5563358"/>
              <a:ext cx="475861" cy="292502"/>
            </a:xfrm>
            <a:prstGeom prst="rect">
              <a:avLst/>
            </a:prstGeom>
            <a:noFill/>
          </p:spPr>
          <p:txBody>
            <a:bodyPr wrap="square" rtlCol="0">
              <a:spAutoFit/>
            </a:bodyPr>
            <a:lstStyle/>
            <a:p>
              <a:r>
                <a:rPr lang="en-US" sz="1400" b="1">
                  <a:latin typeface="Arial Narrow" panose="020B0606020202030204" pitchFamily="34" charset="0"/>
                </a:rPr>
                <a:t>30.1</a:t>
              </a:r>
            </a:p>
          </p:txBody>
        </p:sp>
        <p:sp>
          <p:nvSpPr>
            <p:cNvPr id="41" name="TextBox 40">
              <a:extLst>
                <a:ext uri="{FF2B5EF4-FFF2-40B4-BE49-F238E27FC236}">
                  <a16:creationId xmlns:a16="http://schemas.microsoft.com/office/drawing/2014/main" id="{A870144C-F49B-710A-0FBA-1B3D388763AE}"/>
                </a:ext>
              </a:extLst>
            </p:cNvPr>
            <p:cNvSpPr txBox="1"/>
            <p:nvPr/>
          </p:nvSpPr>
          <p:spPr>
            <a:xfrm>
              <a:off x="5888686" y="5563358"/>
              <a:ext cx="475861" cy="292502"/>
            </a:xfrm>
            <a:prstGeom prst="rect">
              <a:avLst/>
            </a:prstGeom>
            <a:noFill/>
          </p:spPr>
          <p:txBody>
            <a:bodyPr wrap="square" rtlCol="0">
              <a:spAutoFit/>
            </a:bodyPr>
            <a:lstStyle/>
            <a:p>
              <a:r>
                <a:rPr lang="en-US" sz="1400" b="1">
                  <a:latin typeface="Arial Narrow" panose="020B0606020202030204" pitchFamily="34" charset="0"/>
                </a:rPr>
                <a:t>5.8</a:t>
              </a:r>
            </a:p>
          </p:txBody>
        </p:sp>
        <p:sp>
          <p:nvSpPr>
            <p:cNvPr id="42" name="TextBox 41">
              <a:extLst>
                <a:ext uri="{FF2B5EF4-FFF2-40B4-BE49-F238E27FC236}">
                  <a16:creationId xmlns:a16="http://schemas.microsoft.com/office/drawing/2014/main" id="{7A3304B1-A3FF-4817-5A88-96C32145A9F1}"/>
                </a:ext>
              </a:extLst>
            </p:cNvPr>
            <p:cNvSpPr txBox="1"/>
            <p:nvPr/>
          </p:nvSpPr>
          <p:spPr>
            <a:xfrm>
              <a:off x="4856813" y="5274363"/>
              <a:ext cx="475861" cy="292502"/>
            </a:xfrm>
            <a:prstGeom prst="rect">
              <a:avLst/>
            </a:prstGeom>
            <a:noFill/>
          </p:spPr>
          <p:txBody>
            <a:bodyPr wrap="square" rtlCol="0">
              <a:spAutoFit/>
            </a:bodyPr>
            <a:lstStyle/>
            <a:p>
              <a:r>
                <a:rPr lang="en-US" sz="1400" b="1">
                  <a:latin typeface="Arial Narrow" panose="020B0606020202030204" pitchFamily="34" charset="0"/>
                </a:rPr>
                <a:t>1.9</a:t>
              </a:r>
            </a:p>
          </p:txBody>
        </p:sp>
        <p:sp>
          <p:nvSpPr>
            <p:cNvPr id="43" name="TextBox 42">
              <a:extLst>
                <a:ext uri="{FF2B5EF4-FFF2-40B4-BE49-F238E27FC236}">
                  <a16:creationId xmlns:a16="http://schemas.microsoft.com/office/drawing/2014/main" id="{49C4B910-E6A5-3685-0847-469F4742B61A}"/>
                </a:ext>
              </a:extLst>
            </p:cNvPr>
            <p:cNvSpPr txBox="1"/>
            <p:nvPr/>
          </p:nvSpPr>
          <p:spPr>
            <a:xfrm>
              <a:off x="5372318" y="5274363"/>
              <a:ext cx="475861" cy="292502"/>
            </a:xfrm>
            <a:prstGeom prst="rect">
              <a:avLst/>
            </a:prstGeom>
            <a:noFill/>
          </p:spPr>
          <p:txBody>
            <a:bodyPr wrap="square" rtlCol="0">
              <a:spAutoFit/>
            </a:bodyPr>
            <a:lstStyle/>
            <a:p>
              <a:r>
                <a:rPr lang="en-US" sz="1400" b="1">
                  <a:latin typeface="Arial Narrow" panose="020B0606020202030204" pitchFamily="34" charset="0"/>
                </a:rPr>
                <a:t>32.8</a:t>
              </a:r>
            </a:p>
          </p:txBody>
        </p:sp>
        <p:sp>
          <p:nvSpPr>
            <p:cNvPr id="44" name="TextBox 43">
              <a:extLst>
                <a:ext uri="{FF2B5EF4-FFF2-40B4-BE49-F238E27FC236}">
                  <a16:creationId xmlns:a16="http://schemas.microsoft.com/office/drawing/2014/main" id="{B0D86DA7-152D-73A9-B4D0-AF56027AB244}"/>
                </a:ext>
              </a:extLst>
            </p:cNvPr>
            <p:cNvSpPr txBox="1"/>
            <p:nvPr/>
          </p:nvSpPr>
          <p:spPr>
            <a:xfrm>
              <a:off x="6266047" y="5274363"/>
              <a:ext cx="475861" cy="292502"/>
            </a:xfrm>
            <a:prstGeom prst="rect">
              <a:avLst/>
            </a:prstGeom>
            <a:noFill/>
          </p:spPr>
          <p:txBody>
            <a:bodyPr wrap="square" rtlCol="0">
              <a:spAutoFit/>
            </a:bodyPr>
            <a:lstStyle/>
            <a:p>
              <a:r>
                <a:rPr lang="en-US" sz="1400" b="1">
                  <a:latin typeface="Arial Narrow" panose="020B0606020202030204" pitchFamily="34" charset="0"/>
                </a:rPr>
                <a:t>42.2</a:t>
              </a:r>
            </a:p>
          </p:txBody>
        </p:sp>
        <p:sp>
          <p:nvSpPr>
            <p:cNvPr id="45" name="TextBox 44">
              <a:extLst>
                <a:ext uri="{FF2B5EF4-FFF2-40B4-BE49-F238E27FC236}">
                  <a16:creationId xmlns:a16="http://schemas.microsoft.com/office/drawing/2014/main" id="{F7BD2A14-2DBF-54A9-B809-F7EEDFFD52BC}"/>
                </a:ext>
              </a:extLst>
            </p:cNvPr>
            <p:cNvSpPr txBox="1"/>
            <p:nvPr/>
          </p:nvSpPr>
          <p:spPr>
            <a:xfrm>
              <a:off x="5247560" y="5013893"/>
              <a:ext cx="475861" cy="292502"/>
            </a:xfrm>
            <a:prstGeom prst="rect">
              <a:avLst/>
            </a:prstGeom>
            <a:noFill/>
          </p:spPr>
          <p:txBody>
            <a:bodyPr wrap="square" rtlCol="0">
              <a:spAutoFit/>
            </a:bodyPr>
            <a:lstStyle/>
            <a:p>
              <a:r>
                <a:rPr lang="en-US" sz="1400" b="1">
                  <a:latin typeface="Arial Narrow" panose="020B0606020202030204" pitchFamily="34" charset="0"/>
                </a:rPr>
                <a:t>38.9</a:t>
              </a:r>
            </a:p>
          </p:txBody>
        </p:sp>
        <p:sp>
          <p:nvSpPr>
            <p:cNvPr id="46" name="TextBox 45">
              <a:extLst>
                <a:ext uri="{FF2B5EF4-FFF2-40B4-BE49-F238E27FC236}">
                  <a16:creationId xmlns:a16="http://schemas.microsoft.com/office/drawing/2014/main" id="{8C432FF0-A840-D2B6-0BEC-9FBB2039BF31}"/>
                </a:ext>
              </a:extLst>
            </p:cNvPr>
            <p:cNvSpPr txBox="1"/>
            <p:nvPr/>
          </p:nvSpPr>
          <p:spPr>
            <a:xfrm>
              <a:off x="6105587" y="5013893"/>
              <a:ext cx="475861" cy="292502"/>
            </a:xfrm>
            <a:prstGeom prst="rect">
              <a:avLst/>
            </a:prstGeom>
            <a:noFill/>
          </p:spPr>
          <p:txBody>
            <a:bodyPr wrap="square" rtlCol="0">
              <a:spAutoFit/>
            </a:bodyPr>
            <a:lstStyle/>
            <a:p>
              <a:r>
                <a:rPr lang="en-US" sz="1400" b="1">
                  <a:latin typeface="Arial Narrow" panose="020B0606020202030204" pitchFamily="34" charset="0"/>
                </a:rPr>
                <a:t>27.7</a:t>
              </a:r>
            </a:p>
          </p:txBody>
        </p:sp>
        <p:sp>
          <p:nvSpPr>
            <p:cNvPr id="47" name="TextBox 46">
              <a:extLst>
                <a:ext uri="{FF2B5EF4-FFF2-40B4-BE49-F238E27FC236}">
                  <a16:creationId xmlns:a16="http://schemas.microsoft.com/office/drawing/2014/main" id="{22C85C92-BCC5-4C8D-8D9E-A565B6F4AF00}"/>
                </a:ext>
              </a:extLst>
            </p:cNvPr>
            <p:cNvSpPr txBox="1"/>
            <p:nvPr/>
          </p:nvSpPr>
          <p:spPr>
            <a:xfrm>
              <a:off x="6320342" y="6676420"/>
              <a:ext cx="475861" cy="292502"/>
            </a:xfrm>
            <a:prstGeom prst="rect">
              <a:avLst/>
            </a:prstGeom>
            <a:noFill/>
          </p:spPr>
          <p:txBody>
            <a:bodyPr wrap="square" rtlCol="0">
              <a:spAutoFit/>
            </a:bodyPr>
            <a:lstStyle/>
            <a:p>
              <a:r>
                <a:rPr lang="en-US" sz="1400" b="1">
                  <a:latin typeface="Arial Narrow" panose="020B0606020202030204" pitchFamily="34" charset="0"/>
                </a:rPr>
                <a:t>4.9</a:t>
              </a:r>
            </a:p>
          </p:txBody>
        </p:sp>
        <p:sp>
          <p:nvSpPr>
            <p:cNvPr id="48" name="TextBox 47">
              <a:extLst>
                <a:ext uri="{FF2B5EF4-FFF2-40B4-BE49-F238E27FC236}">
                  <a16:creationId xmlns:a16="http://schemas.microsoft.com/office/drawing/2014/main" id="{E8B38132-F617-6E96-42E0-AE4DD9BB0576}"/>
                </a:ext>
              </a:extLst>
            </p:cNvPr>
            <p:cNvSpPr txBox="1"/>
            <p:nvPr/>
          </p:nvSpPr>
          <p:spPr>
            <a:xfrm>
              <a:off x="5976582" y="6676420"/>
              <a:ext cx="475861" cy="292502"/>
            </a:xfrm>
            <a:prstGeom prst="rect">
              <a:avLst/>
            </a:prstGeom>
            <a:noFill/>
          </p:spPr>
          <p:txBody>
            <a:bodyPr wrap="square" rtlCol="0">
              <a:spAutoFit/>
            </a:bodyPr>
            <a:lstStyle/>
            <a:p>
              <a:r>
                <a:rPr lang="en-US" sz="1400" b="1">
                  <a:latin typeface="Arial Narrow" panose="020B0606020202030204" pitchFamily="34" charset="0"/>
                </a:rPr>
                <a:t>17.9</a:t>
              </a:r>
            </a:p>
          </p:txBody>
        </p:sp>
        <p:sp>
          <p:nvSpPr>
            <p:cNvPr id="49" name="TextBox 48">
              <a:extLst>
                <a:ext uri="{FF2B5EF4-FFF2-40B4-BE49-F238E27FC236}">
                  <a16:creationId xmlns:a16="http://schemas.microsoft.com/office/drawing/2014/main" id="{6AA333EF-0B74-63F4-B63C-DCAB45D2E954}"/>
                </a:ext>
              </a:extLst>
            </p:cNvPr>
            <p:cNvSpPr txBox="1"/>
            <p:nvPr/>
          </p:nvSpPr>
          <p:spPr>
            <a:xfrm>
              <a:off x="5876240" y="6396901"/>
              <a:ext cx="475861" cy="292502"/>
            </a:xfrm>
            <a:prstGeom prst="rect">
              <a:avLst/>
            </a:prstGeom>
            <a:noFill/>
          </p:spPr>
          <p:txBody>
            <a:bodyPr wrap="square" rtlCol="0">
              <a:spAutoFit/>
            </a:bodyPr>
            <a:lstStyle/>
            <a:p>
              <a:r>
                <a:rPr lang="en-US" sz="1400" b="1">
                  <a:latin typeface="Arial Narrow" panose="020B0606020202030204" pitchFamily="34" charset="0"/>
                </a:rPr>
                <a:t>4.4</a:t>
              </a:r>
            </a:p>
          </p:txBody>
        </p:sp>
        <p:sp>
          <p:nvSpPr>
            <p:cNvPr id="50" name="TextBox 49">
              <a:extLst>
                <a:ext uri="{FF2B5EF4-FFF2-40B4-BE49-F238E27FC236}">
                  <a16:creationId xmlns:a16="http://schemas.microsoft.com/office/drawing/2014/main" id="{2888F5E4-C94C-0E70-80AB-C3AFB2F373EF}"/>
                </a:ext>
              </a:extLst>
            </p:cNvPr>
            <p:cNvSpPr txBox="1"/>
            <p:nvPr/>
          </p:nvSpPr>
          <p:spPr>
            <a:xfrm>
              <a:off x="5876508" y="6120945"/>
              <a:ext cx="475861" cy="292502"/>
            </a:xfrm>
            <a:prstGeom prst="rect">
              <a:avLst/>
            </a:prstGeom>
            <a:noFill/>
          </p:spPr>
          <p:txBody>
            <a:bodyPr wrap="square" rtlCol="0">
              <a:spAutoFit/>
            </a:bodyPr>
            <a:lstStyle/>
            <a:p>
              <a:r>
                <a:rPr lang="en-US" sz="1400" b="1">
                  <a:latin typeface="Arial Narrow" panose="020B0606020202030204" pitchFamily="34" charset="0"/>
                </a:rPr>
                <a:t>7.8</a:t>
              </a:r>
            </a:p>
          </p:txBody>
        </p:sp>
        <p:sp>
          <p:nvSpPr>
            <p:cNvPr id="51" name="TextBox 50">
              <a:extLst>
                <a:ext uri="{FF2B5EF4-FFF2-40B4-BE49-F238E27FC236}">
                  <a16:creationId xmlns:a16="http://schemas.microsoft.com/office/drawing/2014/main" id="{38969120-6106-33AF-1F44-23C9683B1A38}"/>
                </a:ext>
              </a:extLst>
            </p:cNvPr>
            <p:cNvSpPr txBox="1"/>
            <p:nvPr/>
          </p:nvSpPr>
          <p:spPr>
            <a:xfrm>
              <a:off x="5952629" y="5836932"/>
              <a:ext cx="475861" cy="292502"/>
            </a:xfrm>
            <a:prstGeom prst="rect">
              <a:avLst/>
            </a:prstGeom>
            <a:noFill/>
          </p:spPr>
          <p:txBody>
            <a:bodyPr wrap="square" rtlCol="0">
              <a:spAutoFit/>
            </a:bodyPr>
            <a:lstStyle/>
            <a:p>
              <a:r>
                <a:rPr lang="en-US" sz="1400" b="1">
                  <a:latin typeface="Arial Narrow" panose="020B0606020202030204" pitchFamily="34" charset="0"/>
                </a:rPr>
                <a:t>16.0</a:t>
              </a:r>
            </a:p>
          </p:txBody>
        </p:sp>
        <p:sp>
          <p:nvSpPr>
            <p:cNvPr id="52" name="TextBox 51">
              <a:extLst>
                <a:ext uri="{FF2B5EF4-FFF2-40B4-BE49-F238E27FC236}">
                  <a16:creationId xmlns:a16="http://schemas.microsoft.com/office/drawing/2014/main" id="{00D98ECA-F022-FEF0-761E-D60E9D020C09}"/>
                </a:ext>
              </a:extLst>
            </p:cNvPr>
            <p:cNvSpPr txBox="1"/>
            <p:nvPr/>
          </p:nvSpPr>
          <p:spPr>
            <a:xfrm>
              <a:off x="5350979" y="5836932"/>
              <a:ext cx="475861" cy="292502"/>
            </a:xfrm>
            <a:prstGeom prst="rect">
              <a:avLst/>
            </a:prstGeom>
            <a:noFill/>
          </p:spPr>
          <p:txBody>
            <a:bodyPr wrap="square" rtlCol="0">
              <a:spAutoFit/>
            </a:bodyPr>
            <a:lstStyle/>
            <a:p>
              <a:r>
                <a:rPr lang="en-US" sz="1400" b="1">
                  <a:latin typeface="Arial Narrow" panose="020B0606020202030204" pitchFamily="34" charset="0"/>
                </a:rPr>
                <a:t>31.9</a:t>
              </a:r>
            </a:p>
          </p:txBody>
        </p:sp>
        <p:sp>
          <p:nvSpPr>
            <p:cNvPr id="53" name="TextBox 52">
              <a:extLst>
                <a:ext uri="{FF2B5EF4-FFF2-40B4-BE49-F238E27FC236}">
                  <a16:creationId xmlns:a16="http://schemas.microsoft.com/office/drawing/2014/main" id="{EBFAC4B2-276A-D907-D935-9951FB0302ED}"/>
                </a:ext>
              </a:extLst>
            </p:cNvPr>
            <p:cNvSpPr txBox="1"/>
            <p:nvPr/>
          </p:nvSpPr>
          <p:spPr>
            <a:xfrm>
              <a:off x="4926128" y="5563358"/>
              <a:ext cx="475861" cy="292502"/>
            </a:xfrm>
            <a:prstGeom prst="rect">
              <a:avLst/>
            </a:prstGeom>
            <a:noFill/>
          </p:spPr>
          <p:txBody>
            <a:bodyPr wrap="square" rtlCol="0">
              <a:spAutoFit/>
            </a:bodyPr>
            <a:lstStyle/>
            <a:p>
              <a:r>
                <a:rPr lang="en-US" sz="1400" b="1">
                  <a:latin typeface="Arial Narrow" panose="020B0606020202030204" pitchFamily="34" charset="0"/>
                </a:rPr>
                <a:t>3.2</a:t>
              </a:r>
            </a:p>
          </p:txBody>
        </p:sp>
        <p:sp>
          <p:nvSpPr>
            <p:cNvPr id="54" name="TextBox 53">
              <a:extLst>
                <a:ext uri="{FF2B5EF4-FFF2-40B4-BE49-F238E27FC236}">
                  <a16:creationId xmlns:a16="http://schemas.microsoft.com/office/drawing/2014/main" id="{9815E861-A030-1384-506B-095A932080C8}"/>
                </a:ext>
              </a:extLst>
            </p:cNvPr>
            <p:cNvSpPr txBox="1"/>
            <p:nvPr/>
          </p:nvSpPr>
          <p:spPr>
            <a:xfrm>
              <a:off x="4950408" y="6396901"/>
              <a:ext cx="475861" cy="292502"/>
            </a:xfrm>
            <a:prstGeom prst="rect">
              <a:avLst/>
            </a:prstGeom>
            <a:noFill/>
          </p:spPr>
          <p:txBody>
            <a:bodyPr wrap="square" rtlCol="0">
              <a:spAutoFit/>
            </a:bodyPr>
            <a:lstStyle/>
            <a:p>
              <a:r>
                <a:rPr lang="en-US" sz="1400" b="1">
                  <a:latin typeface="Arial Narrow" panose="020B0606020202030204" pitchFamily="34" charset="0"/>
                </a:rPr>
                <a:t>2.9</a:t>
              </a:r>
            </a:p>
          </p:txBody>
        </p:sp>
        <p:sp>
          <p:nvSpPr>
            <p:cNvPr id="55" name="TextBox 54">
              <a:extLst>
                <a:ext uri="{FF2B5EF4-FFF2-40B4-BE49-F238E27FC236}">
                  <a16:creationId xmlns:a16="http://schemas.microsoft.com/office/drawing/2014/main" id="{01D672F8-C6E9-7324-E41E-DF7A30A4D9F5}"/>
                </a:ext>
              </a:extLst>
            </p:cNvPr>
            <p:cNvSpPr txBox="1"/>
            <p:nvPr/>
          </p:nvSpPr>
          <p:spPr>
            <a:xfrm>
              <a:off x="5308608" y="6120945"/>
              <a:ext cx="475861" cy="292502"/>
            </a:xfrm>
            <a:prstGeom prst="rect">
              <a:avLst/>
            </a:prstGeom>
            <a:noFill/>
          </p:spPr>
          <p:txBody>
            <a:bodyPr wrap="square" rtlCol="0">
              <a:spAutoFit/>
            </a:bodyPr>
            <a:lstStyle/>
            <a:p>
              <a:r>
                <a:rPr lang="en-US" sz="1400" b="1">
                  <a:latin typeface="Arial Narrow" panose="020B0606020202030204" pitchFamily="34" charset="0"/>
                </a:rPr>
                <a:t>32.4</a:t>
              </a:r>
            </a:p>
          </p:txBody>
        </p:sp>
        <p:sp>
          <p:nvSpPr>
            <p:cNvPr id="56" name="TextBox 55">
              <a:extLst>
                <a:ext uri="{FF2B5EF4-FFF2-40B4-BE49-F238E27FC236}">
                  <a16:creationId xmlns:a16="http://schemas.microsoft.com/office/drawing/2014/main" id="{12A726D0-8117-A7F3-A3B5-3F714DDD29EA}"/>
                </a:ext>
              </a:extLst>
            </p:cNvPr>
            <p:cNvSpPr txBox="1"/>
            <p:nvPr/>
          </p:nvSpPr>
          <p:spPr>
            <a:xfrm>
              <a:off x="5351141" y="6396901"/>
              <a:ext cx="475861" cy="292502"/>
            </a:xfrm>
            <a:prstGeom prst="rect">
              <a:avLst/>
            </a:prstGeom>
            <a:noFill/>
          </p:spPr>
          <p:txBody>
            <a:bodyPr wrap="square" rtlCol="0">
              <a:spAutoFit/>
            </a:bodyPr>
            <a:lstStyle/>
            <a:p>
              <a:r>
                <a:rPr lang="en-US" sz="1400" b="1">
                  <a:latin typeface="Arial Narrow" panose="020B0606020202030204" pitchFamily="34" charset="0"/>
                </a:rPr>
                <a:t>29.1</a:t>
              </a:r>
            </a:p>
          </p:txBody>
        </p:sp>
        <p:sp>
          <p:nvSpPr>
            <p:cNvPr id="57" name="TextBox 56">
              <a:extLst>
                <a:ext uri="{FF2B5EF4-FFF2-40B4-BE49-F238E27FC236}">
                  <a16:creationId xmlns:a16="http://schemas.microsoft.com/office/drawing/2014/main" id="{17FA60C8-B64C-5691-C917-A63872889155}"/>
                </a:ext>
              </a:extLst>
            </p:cNvPr>
            <p:cNvSpPr txBox="1"/>
            <p:nvPr/>
          </p:nvSpPr>
          <p:spPr>
            <a:xfrm>
              <a:off x="5462679" y="6676420"/>
              <a:ext cx="475861" cy="292502"/>
            </a:xfrm>
            <a:prstGeom prst="rect">
              <a:avLst/>
            </a:prstGeom>
            <a:noFill/>
          </p:spPr>
          <p:txBody>
            <a:bodyPr wrap="square" rtlCol="0">
              <a:spAutoFit/>
            </a:bodyPr>
            <a:lstStyle/>
            <a:p>
              <a:r>
                <a:rPr lang="en-US" sz="1400" b="1">
                  <a:latin typeface="Arial Narrow" panose="020B0606020202030204" pitchFamily="34" charset="0"/>
                </a:rPr>
                <a:t>23.2</a:t>
              </a:r>
            </a:p>
          </p:txBody>
        </p:sp>
        <p:sp>
          <p:nvSpPr>
            <p:cNvPr id="58" name="TextBox 57">
              <a:extLst>
                <a:ext uri="{FF2B5EF4-FFF2-40B4-BE49-F238E27FC236}">
                  <a16:creationId xmlns:a16="http://schemas.microsoft.com/office/drawing/2014/main" id="{8149890D-F31A-D883-6059-A0E544217522}"/>
                </a:ext>
              </a:extLst>
            </p:cNvPr>
            <p:cNvSpPr txBox="1"/>
            <p:nvPr/>
          </p:nvSpPr>
          <p:spPr>
            <a:xfrm>
              <a:off x="5409836" y="6950420"/>
              <a:ext cx="475861" cy="292502"/>
            </a:xfrm>
            <a:prstGeom prst="rect">
              <a:avLst/>
            </a:prstGeom>
            <a:noFill/>
          </p:spPr>
          <p:txBody>
            <a:bodyPr wrap="square" rtlCol="0">
              <a:spAutoFit/>
            </a:bodyPr>
            <a:lstStyle/>
            <a:p>
              <a:r>
                <a:rPr lang="en-US" sz="1400" b="1">
                  <a:latin typeface="Arial Narrow" panose="020B0606020202030204" pitchFamily="34" charset="0"/>
                </a:rPr>
                <a:t>26.8</a:t>
              </a:r>
            </a:p>
          </p:txBody>
        </p:sp>
        <p:sp>
          <p:nvSpPr>
            <p:cNvPr id="59" name="TextBox 58">
              <a:extLst>
                <a:ext uri="{FF2B5EF4-FFF2-40B4-BE49-F238E27FC236}">
                  <a16:creationId xmlns:a16="http://schemas.microsoft.com/office/drawing/2014/main" id="{A0F4693C-317B-B35F-246F-A70A6D1E1C91}"/>
                </a:ext>
              </a:extLst>
            </p:cNvPr>
            <p:cNvSpPr txBox="1"/>
            <p:nvPr/>
          </p:nvSpPr>
          <p:spPr>
            <a:xfrm>
              <a:off x="6038744" y="6950420"/>
              <a:ext cx="475861" cy="292502"/>
            </a:xfrm>
            <a:prstGeom prst="rect">
              <a:avLst/>
            </a:prstGeom>
            <a:noFill/>
          </p:spPr>
          <p:txBody>
            <a:bodyPr wrap="square" rtlCol="0">
              <a:spAutoFit/>
            </a:bodyPr>
            <a:lstStyle/>
            <a:p>
              <a:r>
                <a:rPr lang="en-US" sz="1400" b="1">
                  <a:latin typeface="Arial Narrow" panose="020B0606020202030204" pitchFamily="34" charset="0"/>
                </a:rPr>
                <a:t>20.9</a:t>
              </a:r>
            </a:p>
          </p:txBody>
        </p:sp>
        <p:sp>
          <p:nvSpPr>
            <p:cNvPr id="60" name="TextBox 59">
              <a:extLst>
                <a:ext uri="{FF2B5EF4-FFF2-40B4-BE49-F238E27FC236}">
                  <a16:creationId xmlns:a16="http://schemas.microsoft.com/office/drawing/2014/main" id="{9AC6980F-BEA6-05A2-50C6-15276E13E34A}"/>
                </a:ext>
              </a:extLst>
            </p:cNvPr>
            <p:cNvSpPr txBox="1"/>
            <p:nvPr/>
          </p:nvSpPr>
          <p:spPr>
            <a:xfrm>
              <a:off x="5019016" y="6950420"/>
              <a:ext cx="475861" cy="292502"/>
            </a:xfrm>
            <a:prstGeom prst="rect">
              <a:avLst/>
            </a:prstGeom>
            <a:noFill/>
          </p:spPr>
          <p:txBody>
            <a:bodyPr wrap="square" rtlCol="0">
              <a:spAutoFit/>
            </a:bodyPr>
            <a:lstStyle/>
            <a:p>
              <a:r>
                <a:rPr lang="en-US" sz="1400" b="1">
                  <a:latin typeface="Arial Narrow" panose="020B0606020202030204" pitchFamily="34" charset="0"/>
                </a:rPr>
                <a:t>1.9</a:t>
              </a:r>
            </a:p>
          </p:txBody>
        </p:sp>
        <p:sp>
          <p:nvSpPr>
            <p:cNvPr id="61" name="TextBox 60">
              <a:extLst>
                <a:ext uri="{FF2B5EF4-FFF2-40B4-BE49-F238E27FC236}">
                  <a16:creationId xmlns:a16="http://schemas.microsoft.com/office/drawing/2014/main" id="{482557BB-87E2-244D-F15B-001D60D59D35}"/>
                </a:ext>
              </a:extLst>
            </p:cNvPr>
            <p:cNvSpPr txBox="1"/>
            <p:nvPr/>
          </p:nvSpPr>
          <p:spPr>
            <a:xfrm>
              <a:off x="5093148" y="6676420"/>
              <a:ext cx="475861" cy="292502"/>
            </a:xfrm>
            <a:prstGeom prst="rect">
              <a:avLst/>
            </a:prstGeom>
            <a:noFill/>
          </p:spPr>
          <p:txBody>
            <a:bodyPr wrap="square" rtlCol="0">
              <a:spAutoFit/>
            </a:bodyPr>
            <a:lstStyle/>
            <a:p>
              <a:r>
                <a:rPr lang="en-US" sz="1400" b="1">
                  <a:latin typeface="Arial Narrow" panose="020B0606020202030204" pitchFamily="34" charset="0"/>
                </a:rPr>
                <a:t>7.4</a:t>
              </a:r>
            </a:p>
          </p:txBody>
        </p:sp>
        <p:sp>
          <p:nvSpPr>
            <p:cNvPr id="62" name="TextBox 61">
              <a:extLst>
                <a:ext uri="{FF2B5EF4-FFF2-40B4-BE49-F238E27FC236}">
                  <a16:creationId xmlns:a16="http://schemas.microsoft.com/office/drawing/2014/main" id="{FDC15B25-93CA-FE6B-6756-B04C02B3AE91}"/>
                </a:ext>
              </a:extLst>
            </p:cNvPr>
            <p:cNvSpPr txBox="1"/>
            <p:nvPr/>
          </p:nvSpPr>
          <p:spPr>
            <a:xfrm>
              <a:off x="6958712" y="3894260"/>
              <a:ext cx="475861" cy="292502"/>
            </a:xfrm>
            <a:prstGeom prst="rect">
              <a:avLst/>
            </a:prstGeom>
            <a:noFill/>
          </p:spPr>
          <p:txBody>
            <a:bodyPr wrap="square" rtlCol="0">
              <a:spAutoFit/>
            </a:bodyPr>
            <a:lstStyle/>
            <a:p>
              <a:r>
                <a:rPr lang="en-US" sz="1400" b="1">
                  <a:latin typeface="Arial Narrow" panose="020B0606020202030204" pitchFamily="34" charset="0"/>
                </a:rPr>
                <a:t>1.0</a:t>
              </a:r>
            </a:p>
          </p:txBody>
        </p:sp>
        <p:sp>
          <p:nvSpPr>
            <p:cNvPr id="63" name="TextBox 62">
              <a:extLst>
                <a:ext uri="{FF2B5EF4-FFF2-40B4-BE49-F238E27FC236}">
                  <a16:creationId xmlns:a16="http://schemas.microsoft.com/office/drawing/2014/main" id="{A7A2D40B-6B0C-A618-A7D6-B5B8E9BB6E04}"/>
                </a:ext>
              </a:extLst>
            </p:cNvPr>
            <p:cNvSpPr txBox="1"/>
            <p:nvPr/>
          </p:nvSpPr>
          <p:spPr>
            <a:xfrm>
              <a:off x="4723540" y="5013893"/>
              <a:ext cx="475861" cy="292502"/>
            </a:xfrm>
            <a:prstGeom prst="rect">
              <a:avLst/>
            </a:prstGeom>
            <a:noFill/>
          </p:spPr>
          <p:txBody>
            <a:bodyPr wrap="square" rtlCol="0">
              <a:spAutoFit/>
            </a:bodyPr>
            <a:lstStyle/>
            <a:p>
              <a:r>
                <a:rPr lang="en-US" sz="1400" b="1">
                  <a:latin typeface="Arial Narrow" panose="020B0606020202030204" pitchFamily="34" charset="0"/>
                </a:rPr>
                <a:t>0.5</a:t>
              </a:r>
            </a:p>
          </p:txBody>
        </p:sp>
        <p:sp>
          <p:nvSpPr>
            <p:cNvPr id="64" name="TextBox 63">
              <a:extLst>
                <a:ext uri="{FF2B5EF4-FFF2-40B4-BE49-F238E27FC236}">
                  <a16:creationId xmlns:a16="http://schemas.microsoft.com/office/drawing/2014/main" id="{94232D83-60B7-7417-2C80-1BB3E7BD4C74}"/>
                </a:ext>
              </a:extLst>
            </p:cNvPr>
            <p:cNvSpPr txBox="1"/>
            <p:nvPr/>
          </p:nvSpPr>
          <p:spPr>
            <a:xfrm>
              <a:off x="6927273" y="5274363"/>
              <a:ext cx="475861" cy="292502"/>
            </a:xfrm>
            <a:prstGeom prst="rect">
              <a:avLst/>
            </a:prstGeom>
            <a:noFill/>
          </p:spPr>
          <p:txBody>
            <a:bodyPr wrap="square" rtlCol="0">
              <a:spAutoFit/>
            </a:bodyPr>
            <a:lstStyle/>
            <a:p>
              <a:r>
                <a:rPr lang="en-US" sz="1400" b="1">
                  <a:latin typeface="Arial Narrow" panose="020B0606020202030204" pitchFamily="34" charset="0"/>
                </a:rPr>
                <a:t>0.5</a:t>
              </a:r>
            </a:p>
          </p:txBody>
        </p:sp>
        <p:sp>
          <p:nvSpPr>
            <p:cNvPr id="65" name="TextBox 64">
              <a:extLst>
                <a:ext uri="{FF2B5EF4-FFF2-40B4-BE49-F238E27FC236}">
                  <a16:creationId xmlns:a16="http://schemas.microsoft.com/office/drawing/2014/main" id="{48DE9C8D-5140-BB37-1F51-8078561CC3A7}"/>
                </a:ext>
              </a:extLst>
            </p:cNvPr>
            <p:cNvSpPr txBox="1"/>
            <p:nvPr/>
          </p:nvSpPr>
          <p:spPr>
            <a:xfrm>
              <a:off x="6116759" y="5563358"/>
              <a:ext cx="475861" cy="292502"/>
            </a:xfrm>
            <a:prstGeom prst="rect">
              <a:avLst/>
            </a:prstGeom>
            <a:noFill/>
          </p:spPr>
          <p:txBody>
            <a:bodyPr wrap="square" rtlCol="0">
              <a:spAutoFit/>
            </a:bodyPr>
            <a:lstStyle/>
            <a:p>
              <a:r>
                <a:rPr lang="en-US" sz="1400" b="1">
                  <a:latin typeface="Arial Narrow" panose="020B0606020202030204" pitchFamily="34" charset="0"/>
                </a:rPr>
                <a:t>0.5</a:t>
              </a:r>
            </a:p>
          </p:txBody>
        </p:sp>
        <p:sp>
          <p:nvSpPr>
            <p:cNvPr id="66" name="TextBox 65">
              <a:extLst>
                <a:ext uri="{FF2B5EF4-FFF2-40B4-BE49-F238E27FC236}">
                  <a16:creationId xmlns:a16="http://schemas.microsoft.com/office/drawing/2014/main" id="{4E52D271-8CEF-291B-419E-A176C9BEC853}"/>
                </a:ext>
              </a:extLst>
            </p:cNvPr>
            <p:cNvSpPr txBox="1"/>
            <p:nvPr/>
          </p:nvSpPr>
          <p:spPr>
            <a:xfrm>
              <a:off x="4894768" y="5836932"/>
              <a:ext cx="475861" cy="292502"/>
            </a:xfrm>
            <a:prstGeom prst="rect">
              <a:avLst/>
            </a:prstGeom>
            <a:noFill/>
          </p:spPr>
          <p:txBody>
            <a:bodyPr wrap="square" rtlCol="0">
              <a:spAutoFit/>
            </a:bodyPr>
            <a:lstStyle/>
            <a:p>
              <a:r>
                <a:rPr lang="en-US" sz="1400" b="1">
                  <a:latin typeface="Arial Narrow" panose="020B0606020202030204" pitchFamily="34" charset="0"/>
                </a:rPr>
                <a:t>0.5</a:t>
              </a:r>
            </a:p>
          </p:txBody>
        </p:sp>
        <p:sp>
          <p:nvSpPr>
            <p:cNvPr id="67" name="TextBox 66">
              <a:extLst>
                <a:ext uri="{FF2B5EF4-FFF2-40B4-BE49-F238E27FC236}">
                  <a16:creationId xmlns:a16="http://schemas.microsoft.com/office/drawing/2014/main" id="{7551DA21-424B-BA7C-2DE5-A7902BC7DB8F}"/>
                </a:ext>
              </a:extLst>
            </p:cNvPr>
            <p:cNvSpPr txBox="1"/>
            <p:nvPr/>
          </p:nvSpPr>
          <p:spPr>
            <a:xfrm>
              <a:off x="6393624" y="6950420"/>
              <a:ext cx="475861" cy="292502"/>
            </a:xfrm>
            <a:prstGeom prst="rect">
              <a:avLst/>
            </a:prstGeom>
            <a:noFill/>
          </p:spPr>
          <p:txBody>
            <a:bodyPr wrap="square" rtlCol="0">
              <a:spAutoFit/>
            </a:bodyPr>
            <a:lstStyle/>
            <a:p>
              <a:r>
                <a:rPr lang="en-US" sz="1400" b="1">
                  <a:latin typeface="Arial Narrow" panose="020B0606020202030204" pitchFamily="34" charset="0"/>
                </a:rPr>
                <a:t>0.5</a:t>
              </a:r>
            </a:p>
          </p:txBody>
        </p:sp>
      </p:grpSp>
      <p:sp>
        <p:nvSpPr>
          <p:cNvPr id="11" name="Espace réservé du texte 4">
            <a:extLst>
              <a:ext uri="{FF2B5EF4-FFF2-40B4-BE49-F238E27FC236}">
                <a16:creationId xmlns:a16="http://schemas.microsoft.com/office/drawing/2014/main" id="{84FE30B1-E6D2-DBBB-7E6B-95B76D1F23C5}"/>
              </a:ext>
            </a:extLst>
          </p:cNvPr>
          <p:cNvSpPr txBox="1">
            <a:spLocks/>
          </p:cNvSpPr>
          <p:nvPr/>
        </p:nvSpPr>
        <p:spPr>
          <a:xfrm>
            <a:off x="9007522" y="1663878"/>
            <a:ext cx="8560479" cy="7157856"/>
          </a:xfrm>
          <a:prstGeom prst="rect">
            <a:avLst/>
          </a:prstGeom>
          <a:solidFill>
            <a:srgbClr val="E7E7E7"/>
          </a:solidFill>
          <a:ln>
            <a:solidFill>
              <a:srgbClr val="E7E7E7"/>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120000"/>
              </a:lnSpc>
              <a:spcBef>
                <a:spcPts val="0"/>
              </a:spcBef>
              <a:buClr>
                <a:srgbClr val="5B8DC3"/>
              </a:buClr>
              <a:buSzPct val="100000"/>
            </a:pPr>
            <a:r>
              <a:rPr lang="en-US" altLang="zh-CN" sz="2400" dirty="0">
                <a:latin typeface="Arial Narrow" panose="020B0606020202030204" pitchFamily="34" charset="0"/>
              </a:rPr>
              <a:t>Most common TRAEs were hematologic toxicities, which were effectively managed with standard supportive care including growth factor support, dose delay and reductions, which allowed majority of patients to continue iza-bren treatment with a low discontinuation rate. Primary G-CSF prophylaxis was not mandatory.</a:t>
            </a:r>
          </a:p>
          <a:p>
            <a:pPr marL="284400" indent="-284400">
              <a:lnSpc>
                <a:spcPct val="120000"/>
              </a:lnSpc>
              <a:spcBef>
                <a:spcPts val="0"/>
              </a:spcBef>
              <a:buClr>
                <a:srgbClr val="5B8DC3"/>
              </a:buClr>
              <a:buSzPct val="100000"/>
            </a:pPr>
            <a:endParaRPr lang="en-US" sz="2400" dirty="0">
              <a:latin typeface="Arial Narrow" panose="020B0606020202030204" pitchFamily="34" charset="0"/>
            </a:endParaRPr>
          </a:p>
          <a:p>
            <a:pPr marL="284400" indent="-284400">
              <a:lnSpc>
                <a:spcPct val="120000"/>
              </a:lnSpc>
              <a:spcBef>
                <a:spcPts val="0"/>
              </a:spcBef>
              <a:buClr>
                <a:srgbClr val="5B8DC3"/>
              </a:buClr>
            </a:pPr>
            <a:r>
              <a:rPr lang="en-US" altLang="zh-CN" sz="2400" dirty="0">
                <a:latin typeface="Arial Narrow" panose="020B0606020202030204" pitchFamily="34" charset="0"/>
              </a:rPr>
              <a:t>In the </a:t>
            </a:r>
            <a:r>
              <a:rPr lang="en-US" altLang="zh-CN" sz="2400" dirty="0" err="1">
                <a:latin typeface="Arial Narrow" panose="020B0606020202030204" pitchFamily="34" charset="0"/>
              </a:rPr>
              <a:t>iza-bren</a:t>
            </a:r>
            <a:r>
              <a:rPr lang="en-US" altLang="zh-CN" sz="2400" dirty="0">
                <a:latin typeface="Arial Narrow" panose="020B0606020202030204" pitchFamily="34" charset="0"/>
              </a:rPr>
              <a:t> arm, </a:t>
            </a:r>
            <a:r>
              <a:rPr lang="en-US" sz="2400" dirty="0">
                <a:latin typeface="Arial Narrow" panose="020B0606020202030204" pitchFamily="34" charset="0"/>
              </a:rPr>
              <a:t>Grade ≥3 anemia resolved in a median of 8.0 days; Grade ≥3 neutropenia and thrombocytopenia generally resolved within 2.0 to 3.0 days. The incidence of febrile neutropenia was low (6.0%). </a:t>
            </a:r>
          </a:p>
          <a:p>
            <a:pPr marL="284400" indent="-284400">
              <a:lnSpc>
                <a:spcPct val="120000"/>
              </a:lnSpc>
              <a:spcBef>
                <a:spcPts val="0"/>
              </a:spcBef>
              <a:buClr>
                <a:srgbClr val="5B8DC3"/>
              </a:buClr>
            </a:pPr>
            <a:endParaRPr lang="en-US" sz="2400" dirty="0">
              <a:latin typeface="Arial Narrow" panose="020B0606020202030204" pitchFamily="34" charset="0"/>
            </a:endParaRPr>
          </a:p>
          <a:p>
            <a:pPr marL="284400" indent="-284400">
              <a:lnSpc>
                <a:spcPct val="120000"/>
              </a:lnSpc>
              <a:spcBef>
                <a:spcPts val="0"/>
              </a:spcBef>
              <a:buClr>
                <a:srgbClr val="5B8DC3"/>
              </a:buClr>
            </a:pPr>
            <a:r>
              <a:rPr lang="en-US" altLang="zh-CN" sz="2400" dirty="0">
                <a:latin typeface="Arial Narrow" panose="020B0606020202030204" pitchFamily="34" charset="0"/>
              </a:rPr>
              <a:t>Non-hematologic AEs were mostly low grade; asthenia was the most common grade ≥ 3 non-hematologic AEs in both groups (11.1% with </a:t>
            </a:r>
            <a:r>
              <a:rPr lang="en-US" altLang="zh-CN" sz="2400" dirty="0" err="1">
                <a:latin typeface="Arial Narrow" panose="020B0606020202030204" pitchFamily="34" charset="0"/>
              </a:rPr>
              <a:t>iza-bren</a:t>
            </a:r>
            <a:r>
              <a:rPr lang="en-US" altLang="zh-CN" sz="2400" dirty="0">
                <a:latin typeface="Arial Narrow" panose="020B0606020202030204" pitchFamily="34" charset="0"/>
              </a:rPr>
              <a:t> and 3.9% with PBC).</a:t>
            </a:r>
          </a:p>
          <a:p>
            <a:pPr marL="284400" indent="-284400">
              <a:lnSpc>
                <a:spcPct val="120000"/>
              </a:lnSpc>
              <a:spcBef>
                <a:spcPts val="0"/>
              </a:spcBef>
              <a:buClr>
                <a:srgbClr val="5B8DC3"/>
              </a:buClr>
            </a:pPr>
            <a:endParaRPr lang="en-US" sz="2400" dirty="0">
              <a:latin typeface="Arial Narrow" panose="020B0606020202030204" pitchFamily="34" charset="0"/>
            </a:endParaRPr>
          </a:p>
          <a:p>
            <a:pPr marL="284400" indent="-284400">
              <a:lnSpc>
                <a:spcPct val="120000"/>
              </a:lnSpc>
              <a:spcBef>
                <a:spcPts val="0"/>
              </a:spcBef>
              <a:buClr>
                <a:srgbClr val="5B8DC3"/>
              </a:buClr>
            </a:pPr>
            <a:r>
              <a:rPr lang="en-US" sz="2400" dirty="0">
                <a:latin typeface="Arial Narrow" panose="020B0606020202030204" pitchFamily="34" charset="0"/>
              </a:rPr>
              <a:t>Treatment-related ILD occurred in </a:t>
            </a:r>
            <a:r>
              <a:rPr lang="en-GB" sz="2400" dirty="0">
                <a:latin typeface="Arial Narrow" panose="020B0606020202030204" pitchFamily="34" charset="0"/>
              </a:rPr>
              <a:t>two patients (0.9%) in the </a:t>
            </a:r>
            <a:r>
              <a:rPr lang="en-GB" sz="2400" dirty="0" err="1">
                <a:latin typeface="Arial Narrow" panose="020B0606020202030204" pitchFamily="34" charset="0"/>
              </a:rPr>
              <a:t>iza-bren</a:t>
            </a:r>
            <a:r>
              <a:rPr lang="en-GB" sz="2400" dirty="0">
                <a:latin typeface="Arial Narrow" panose="020B0606020202030204" pitchFamily="34" charset="0"/>
              </a:rPr>
              <a:t> arm (one grade 1 and one grade 3). None in the </a:t>
            </a:r>
            <a:r>
              <a:rPr lang="en-GB" sz="2400" dirty="0" err="1">
                <a:latin typeface="Arial Narrow" panose="020B0606020202030204" pitchFamily="34" charset="0"/>
              </a:rPr>
              <a:t>PBC</a:t>
            </a:r>
            <a:r>
              <a:rPr lang="en-GB" sz="2400" dirty="0">
                <a:latin typeface="Arial Narrow" panose="020B0606020202030204" pitchFamily="34" charset="0"/>
              </a:rPr>
              <a:t> arm.</a:t>
            </a:r>
            <a:endParaRPr lang="en-US" sz="2000" dirty="0">
              <a:latin typeface="Arial Narrow" panose="020B0606020202030204" pitchFamily="34" charset="0"/>
            </a:endParaRPr>
          </a:p>
        </p:txBody>
      </p:sp>
    </p:spTree>
    <p:extLst>
      <p:ext uri="{BB962C8B-B14F-4D97-AF65-F5344CB8AC3E}">
        <p14:creationId xmlns:p14="http://schemas.microsoft.com/office/powerpoint/2010/main" val="848007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0527E-D785-59A9-46BC-A99A0DC59EC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9F2859C-BE3F-6F6B-43A0-F13500583180}"/>
              </a:ext>
            </a:extLst>
          </p:cNvPr>
          <p:cNvSpPr>
            <a:spLocks noGrp="1"/>
          </p:cNvSpPr>
          <p:nvPr>
            <p:ph type="body" sz="quarter" idx="12"/>
          </p:nvPr>
        </p:nvSpPr>
        <p:spPr/>
        <p:txBody>
          <a:bodyPr/>
          <a:lstStyle/>
          <a:p>
            <a:r>
              <a:rPr lang="en-US"/>
              <a:t>Li Zhang</a:t>
            </a:r>
          </a:p>
          <a:p>
            <a:endParaRPr lang="en-US"/>
          </a:p>
        </p:txBody>
      </p:sp>
      <p:sp>
        <p:nvSpPr>
          <p:cNvPr id="5" name="Espace réservé du texte 1">
            <a:extLst>
              <a:ext uri="{FF2B5EF4-FFF2-40B4-BE49-F238E27FC236}">
                <a16:creationId xmlns:a16="http://schemas.microsoft.com/office/drawing/2014/main" id="{D872A413-871A-6A7B-6A30-33974067F678}"/>
              </a:ext>
            </a:extLst>
          </p:cNvPr>
          <p:cNvSpPr>
            <a:spLocks noGrp="1"/>
          </p:cNvSpPr>
          <p:nvPr>
            <p:ph type="body" sz="quarter" idx="10"/>
          </p:nvPr>
        </p:nvSpPr>
        <p:spPr>
          <a:xfrm>
            <a:off x="719999" y="658800"/>
            <a:ext cx="13591745" cy="1005078"/>
          </a:xfrm>
          <a:noFill/>
        </p:spPr>
        <p:txBody>
          <a:bodyPr/>
          <a:lstStyle/>
          <a:p>
            <a:r>
              <a:rPr lang="en-US" dirty="0"/>
              <a:t>Conclusions</a:t>
            </a:r>
          </a:p>
        </p:txBody>
      </p:sp>
      <p:sp>
        <p:nvSpPr>
          <p:cNvPr id="4" name="Espace réservé du texte 4">
            <a:extLst>
              <a:ext uri="{FF2B5EF4-FFF2-40B4-BE49-F238E27FC236}">
                <a16:creationId xmlns:a16="http://schemas.microsoft.com/office/drawing/2014/main" id="{FD1EBA62-9BE4-847E-5F71-C3C215651EFE}"/>
              </a:ext>
            </a:extLst>
          </p:cNvPr>
          <p:cNvSpPr txBox="1">
            <a:spLocks/>
          </p:cNvSpPr>
          <p:nvPr/>
        </p:nvSpPr>
        <p:spPr>
          <a:xfrm>
            <a:off x="719999" y="1770441"/>
            <a:ext cx="8756510" cy="5056057"/>
          </a:xfrm>
          <a:prstGeom prst="rect">
            <a:avLst/>
          </a:prstGeom>
          <a:solidFill>
            <a:srgbClr val="E7E7E7"/>
          </a:solidFill>
          <a:ln>
            <a:solidFill>
              <a:srgbClr val="E7E7E7"/>
            </a:solidFill>
          </a:ln>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spcBef>
                <a:spcPts val="0"/>
              </a:spcBef>
              <a:spcAft>
                <a:spcPts val="1200"/>
              </a:spcAft>
              <a:buClr>
                <a:srgbClr val="5B8DC3"/>
              </a:buClr>
            </a:pPr>
            <a:r>
              <a:rPr lang="en-US" sz="2800" b="1" dirty="0">
                <a:latin typeface="Arial Narrow" panose="020B0606020202030204" pitchFamily="34" charset="0"/>
              </a:rPr>
              <a:t>Iza-</a:t>
            </a:r>
            <a:r>
              <a:rPr lang="en-US" sz="2800" b="1" dirty="0" err="1">
                <a:latin typeface="Arial Narrow" panose="020B0606020202030204" pitchFamily="34" charset="0"/>
              </a:rPr>
              <a:t>bren</a:t>
            </a:r>
            <a:r>
              <a:rPr lang="en-US" sz="2800" b="1" dirty="0">
                <a:latin typeface="Arial Narrow" panose="020B0606020202030204" pitchFamily="34" charset="0"/>
              </a:rPr>
              <a:t> demonstrated a statistically significant and clinically meaningful improvement in PFS vs PBC in patients with EGFR-mutant non-squamous NSCLC after progression on a 3rd generation EGFR TKI</a:t>
            </a:r>
          </a:p>
          <a:p>
            <a:pPr marL="284400" indent="-284400">
              <a:spcBef>
                <a:spcPts val="0"/>
              </a:spcBef>
              <a:spcAft>
                <a:spcPts val="1200"/>
              </a:spcAft>
              <a:buClr>
                <a:srgbClr val="5B8DC3"/>
              </a:buClr>
            </a:pPr>
            <a:r>
              <a:rPr lang="en-US" sz="2800" b="1" dirty="0">
                <a:latin typeface="Arial Narrow" panose="020B0606020202030204" pitchFamily="34" charset="0"/>
              </a:rPr>
              <a:t>A</a:t>
            </a:r>
            <a:r>
              <a:rPr lang="en-US" altLang="zh-CN" sz="2800" b="1" dirty="0">
                <a:latin typeface="Arial Narrow" panose="020B0606020202030204" pitchFamily="34" charset="0"/>
              </a:rPr>
              <a:t>t</a:t>
            </a:r>
            <a:r>
              <a:rPr lang="en-US" sz="2800" b="1" dirty="0">
                <a:latin typeface="Arial Narrow" panose="020B0606020202030204" pitchFamily="34" charset="0"/>
              </a:rPr>
              <a:t> this interim analysis, OS remained immature and a trend towards OS improvement with </a:t>
            </a:r>
            <a:r>
              <a:rPr lang="en-US" sz="2800" b="1" dirty="0" err="1">
                <a:latin typeface="Arial Narrow" panose="020B0606020202030204" pitchFamily="34" charset="0"/>
              </a:rPr>
              <a:t>iza-bren</a:t>
            </a:r>
            <a:r>
              <a:rPr lang="en-US" sz="2800" b="1" dirty="0">
                <a:latin typeface="Arial Narrow" panose="020B0606020202030204" pitchFamily="34" charset="0"/>
              </a:rPr>
              <a:t> was observed. </a:t>
            </a:r>
          </a:p>
          <a:p>
            <a:pPr marL="284400" indent="-284400">
              <a:spcBef>
                <a:spcPts val="0"/>
              </a:spcBef>
              <a:spcAft>
                <a:spcPts val="1200"/>
              </a:spcAft>
              <a:buClr>
                <a:srgbClr val="5B8DC3"/>
              </a:buClr>
            </a:pPr>
            <a:r>
              <a:rPr lang="en-US" sz="2800" b="1" dirty="0">
                <a:latin typeface="Arial Narrow" panose="020B0606020202030204" pitchFamily="34" charset="0"/>
              </a:rPr>
              <a:t>Iza-</a:t>
            </a:r>
            <a:r>
              <a:rPr lang="en-US" sz="2800" b="1" dirty="0" err="1">
                <a:latin typeface="Arial Narrow" panose="020B0606020202030204" pitchFamily="34" charset="0"/>
              </a:rPr>
              <a:t>bren</a:t>
            </a:r>
            <a:r>
              <a:rPr lang="en-US" sz="2800" b="1" dirty="0">
                <a:latin typeface="Arial Narrow" panose="020B0606020202030204" pitchFamily="34" charset="0"/>
              </a:rPr>
              <a:t> demonstrated an improved response rate with durable response vs. </a:t>
            </a:r>
            <a:r>
              <a:rPr lang="en-US" sz="2800" b="1" dirty="0" err="1">
                <a:latin typeface="Arial Narrow" panose="020B0606020202030204" pitchFamily="34" charset="0"/>
              </a:rPr>
              <a:t>PBC</a:t>
            </a:r>
            <a:r>
              <a:rPr lang="en-US" sz="2800" b="1" dirty="0">
                <a:latin typeface="Arial Narrow" panose="020B0606020202030204" pitchFamily="34" charset="0"/>
              </a:rPr>
              <a:t>.</a:t>
            </a:r>
          </a:p>
          <a:p>
            <a:pPr marL="284400" indent="-284400">
              <a:spcBef>
                <a:spcPts val="0"/>
              </a:spcBef>
              <a:spcAft>
                <a:spcPts val="1200"/>
              </a:spcAft>
              <a:buClr>
                <a:srgbClr val="5B8DC3"/>
              </a:buClr>
            </a:pPr>
            <a:r>
              <a:rPr lang="en-US" sz="2800" b="1" dirty="0">
                <a:latin typeface="Arial Narrow" panose="020B0606020202030204" pitchFamily="34" charset="0"/>
              </a:rPr>
              <a:t>The safety profile of </a:t>
            </a:r>
            <a:r>
              <a:rPr lang="en-US" sz="2800" b="1" dirty="0" err="1">
                <a:latin typeface="Arial Narrow" panose="020B0606020202030204" pitchFamily="34" charset="0"/>
              </a:rPr>
              <a:t>iza-bren</a:t>
            </a:r>
            <a:r>
              <a:rPr lang="en-US" sz="2800" b="1" dirty="0">
                <a:latin typeface="Arial Narrow" panose="020B0606020202030204" pitchFamily="34" charset="0"/>
              </a:rPr>
              <a:t> was manageable and consistent with previous studies. </a:t>
            </a:r>
          </a:p>
        </p:txBody>
      </p:sp>
      <p:sp>
        <p:nvSpPr>
          <p:cNvPr id="2" name="TextBox 15">
            <a:extLst>
              <a:ext uri="{FF2B5EF4-FFF2-40B4-BE49-F238E27FC236}">
                <a16:creationId xmlns:a16="http://schemas.microsoft.com/office/drawing/2014/main" id="{73B79BD1-943C-6C38-D35B-551D7F66BA4A}"/>
              </a:ext>
            </a:extLst>
          </p:cNvPr>
          <p:cNvSpPr txBox="1"/>
          <p:nvPr/>
        </p:nvSpPr>
        <p:spPr>
          <a:xfrm>
            <a:off x="719998" y="6933061"/>
            <a:ext cx="16846201" cy="2007870"/>
          </a:xfrm>
          <a:prstGeom prst="roundRect">
            <a:avLst>
              <a:gd name="adj" fmla="val 4041"/>
            </a:avLst>
          </a:prstGeom>
          <a:solidFill>
            <a:srgbClr val="5B8DC3"/>
          </a:solidFill>
          <a:ln>
            <a:solidFill>
              <a:srgbClr val="5B8DC3"/>
            </a:solidFill>
          </a:ln>
        </p:spPr>
        <p:txBody>
          <a:bodyPr wrap="square" anchor="ctr">
            <a:spAutoFit/>
          </a:bodyPr>
          <a:lstStyle/>
          <a:p>
            <a:pPr marL="361950" indent="-361950">
              <a:spcAft>
                <a:spcPts val="1200"/>
              </a:spcAft>
              <a:buClr>
                <a:schemeClr val="bg1"/>
              </a:buClr>
              <a:buSzPct val="80000"/>
              <a:buFont typeface="Wingdings" panose="05000000000000000000" pitchFamily="2" charset="2"/>
              <a:buChar char="Ø"/>
            </a:pPr>
            <a:r>
              <a:rPr lang="en-US" altLang="zh-CN" sz="2800" b="1" dirty="0">
                <a:solidFill>
                  <a:schemeClr val="bg1"/>
                </a:solidFill>
                <a:latin typeface="Arial Narrow" panose="020B0606020202030204" pitchFamily="34" charset="0"/>
              </a:rPr>
              <a:t>These results support </a:t>
            </a:r>
            <a:r>
              <a:rPr lang="en-US" altLang="zh-CN" sz="2800" b="1" dirty="0" err="1">
                <a:solidFill>
                  <a:schemeClr val="bg1"/>
                </a:solidFill>
                <a:latin typeface="Arial Narrow" panose="020B0606020202030204" pitchFamily="34" charset="0"/>
              </a:rPr>
              <a:t>iza-bren</a:t>
            </a:r>
            <a:r>
              <a:rPr lang="en-US" altLang="zh-CN" sz="2800" b="1" dirty="0">
                <a:solidFill>
                  <a:schemeClr val="bg1"/>
                </a:solidFill>
                <a:latin typeface="Arial Narrow" panose="020B0606020202030204" pitchFamily="34" charset="0"/>
              </a:rPr>
              <a:t> as a promising new treatment option for EGFR-mutant NSCLC patients with EGFR TKI resistance.</a:t>
            </a:r>
          </a:p>
          <a:p>
            <a:pPr marL="361950" indent="-361950">
              <a:spcAft>
                <a:spcPts val="1200"/>
              </a:spcAft>
              <a:buClr>
                <a:schemeClr val="bg1"/>
              </a:buClr>
              <a:buSzPct val="80000"/>
              <a:buFont typeface="Wingdings" panose="05000000000000000000" pitchFamily="2" charset="2"/>
              <a:buChar char="Ø"/>
            </a:pPr>
            <a:r>
              <a:rPr lang="en-US" altLang="zh-CN" sz="2800" b="1" dirty="0">
                <a:solidFill>
                  <a:schemeClr val="bg1"/>
                </a:solidFill>
                <a:latin typeface="Arial Narrow" panose="020B0606020202030204" pitchFamily="34" charset="0"/>
              </a:rPr>
              <a:t> Global registrational studies in EGFR-mutant NSCLC patients after progression on a third-generation EGFR TKI and in the first line setting are ongoing (IZABRIGHT-Lung01, NCT07100080;</a:t>
            </a:r>
            <a:r>
              <a:rPr lang="zh-CN" altLang="en-US" sz="2800" b="1" dirty="0">
                <a:solidFill>
                  <a:schemeClr val="bg1"/>
                </a:solidFill>
                <a:latin typeface="Arial Narrow" panose="020B0606020202030204" pitchFamily="34" charset="0"/>
              </a:rPr>
              <a:t>  </a:t>
            </a:r>
            <a:r>
              <a:rPr lang="en-US" altLang="zh-CN" sz="2800" b="1" dirty="0">
                <a:solidFill>
                  <a:schemeClr val="bg1"/>
                </a:solidFill>
                <a:latin typeface="Arial Narrow" panose="020B0606020202030204" pitchFamily="34" charset="0"/>
              </a:rPr>
              <a:t>IZABRIGHT-Lung02, NCT 07680790).</a:t>
            </a:r>
          </a:p>
        </p:txBody>
      </p:sp>
      <p:pic>
        <p:nvPicPr>
          <p:cNvPr id="7" name="Picture 6">
            <a:extLst>
              <a:ext uri="{FF2B5EF4-FFF2-40B4-BE49-F238E27FC236}">
                <a16:creationId xmlns:a16="http://schemas.microsoft.com/office/drawing/2014/main" id="{3C4A724B-6957-8FC3-024C-9755E27ADBF0}"/>
              </a:ext>
            </a:extLst>
          </p:cNvPr>
          <p:cNvPicPr>
            <a:picLocks noChangeAspect="1"/>
          </p:cNvPicPr>
          <p:nvPr/>
        </p:nvPicPr>
        <p:blipFill>
          <a:blip r:embed="rId2"/>
          <a:srcRect/>
          <a:stretch/>
        </p:blipFill>
        <p:spPr>
          <a:xfrm>
            <a:off x="9476509" y="1770441"/>
            <a:ext cx="8089690" cy="5056057"/>
          </a:xfrm>
          <a:prstGeom prst="rect">
            <a:avLst/>
          </a:prstGeom>
        </p:spPr>
      </p:pic>
    </p:spTree>
    <p:extLst>
      <p:ext uri="{BB962C8B-B14F-4D97-AF65-F5344CB8AC3E}">
        <p14:creationId xmlns:p14="http://schemas.microsoft.com/office/powerpoint/2010/main" val="3391464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7">
            <a:extLst>
              <a:ext uri="{FF2B5EF4-FFF2-40B4-BE49-F238E27FC236}">
                <a16:creationId xmlns:a16="http://schemas.microsoft.com/office/drawing/2014/main" id="{8D7D5C66-43A6-42C8-BC02-A624CC682CB0}"/>
              </a:ext>
            </a:extLst>
          </p:cNvPr>
          <p:cNvSpPr txBox="1"/>
          <p:nvPr/>
        </p:nvSpPr>
        <p:spPr>
          <a:xfrm>
            <a:off x="932701" y="7583439"/>
            <a:ext cx="10416078" cy="461665"/>
          </a:xfrm>
          <a:prstGeom prst="rect">
            <a:avLst/>
          </a:prstGeom>
          <a:noFill/>
        </p:spPr>
        <p:txBody>
          <a:bodyPr wrap="square">
            <a:spAutoFit/>
          </a:bodyPr>
          <a:lstStyle/>
          <a:p>
            <a:r>
              <a:rPr lang="en-GB" sz="2400" dirty="0">
                <a:solidFill>
                  <a:srgbClr val="000000"/>
                </a:solidFill>
                <a:latin typeface="Arial Narrow" panose="020B0606020202030204" pitchFamily="34" charset="0"/>
              </a:rPr>
              <a:t>https://doi.org/10.1016/S0140-6736(26)02026-X.</a:t>
            </a:r>
          </a:p>
        </p:txBody>
      </p:sp>
      <p:pic>
        <p:nvPicPr>
          <p:cNvPr id="9" name="图片 8">
            <a:extLst>
              <a:ext uri="{FF2B5EF4-FFF2-40B4-BE49-F238E27FC236}">
                <a16:creationId xmlns:a16="http://schemas.microsoft.com/office/drawing/2014/main" id="{F4D9BA51-22E3-4DA4-B026-68D5C213576E}"/>
              </a:ext>
            </a:extLst>
          </p:cNvPr>
          <p:cNvPicPr>
            <a:picLocks noChangeAspect="1"/>
          </p:cNvPicPr>
          <p:nvPr/>
        </p:nvPicPr>
        <p:blipFill rotWithShape="1">
          <a:blip r:embed="rId2"/>
          <a:srcRect l="10521"/>
          <a:stretch/>
        </p:blipFill>
        <p:spPr>
          <a:xfrm>
            <a:off x="13097256" y="1563556"/>
            <a:ext cx="3477346" cy="914400"/>
          </a:xfrm>
          <a:prstGeom prst="rect">
            <a:avLst/>
          </a:prstGeom>
        </p:spPr>
      </p:pic>
      <p:sp>
        <p:nvSpPr>
          <p:cNvPr id="14" name="Espace réservé du texte 1">
            <a:extLst>
              <a:ext uri="{FF2B5EF4-FFF2-40B4-BE49-F238E27FC236}">
                <a16:creationId xmlns:a16="http://schemas.microsoft.com/office/drawing/2014/main" id="{072C65B3-72D8-469D-B144-B947F5385B61}"/>
              </a:ext>
            </a:extLst>
          </p:cNvPr>
          <p:cNvSpPr>
            <a:spLocks noGrp="1"/>
          </p:cNvSpPr>
          <p:nvPr>
            <p:ph type="body" sz="quarter" idx="10"/>
          </p:nvPr>
        </p:nvSpPr>
        <p:spPr>
          <a:xfrm>
            <a:off x="720000" y="658800"/>
            <a:ext cx="17460037" cy="1005078"/>
          </a:xfrm>
          <a:noFill/>
        </p:spPr>
        <p:txBody>
          <a:bodyPr/>
          <a:lstStyle/>
          <a:p>
            <a:r>
              <a:rPr lang="en-US" altLang="zh-CN" dirty="0"/>
              <a:t>Publication</a:t>
            </a:r>
            <a:endParaRPr lang="en-US" dirty="0"/>
          </a:p>
        </p:txBody>
      </p:sp>
      <p:pic>
        <p:nvPicPr>
          <p:cNvPr id="3" name="图片 2">
            <a:extLst>
              <a:ext uri="{FF2B5EF4-FFF2-40B4-BE49-F238E27FC236}">
                <a16:creationId xmlns:a16="http://schemas.microsoft.com/office/drawing/2014/main" id="{B9A58989-8CEF-4818-9531-CAC0092265D8}"/>
              </a:ext>
            </a:extLst>
          </p:cNvPr>
          <p:cNvPicPr>
            <a:picLocks noChangeAspect="1"/>
          </p:cNvPicPr>
          <p:nvPr/>
        </p:nvPicPr>
        <p:blipFill>
          <a:blip r:embed="rId3"/>
          <a:stretch>
            <a:fillRect/>
          </a:stretch>
        </p:blipFill>
        <p:spPr>
          <a:xfrm>
            <a:off x="12333819" y="2477956"/>
            <a:ext cx="5004220" cy="5004220"/>
          </a:xfrm>
          <a:prstGeom prst="rect">
            <a:avLst/>
          </a:prstGeom>
        </p:spPr>
      </p:pic>
      <p:sp>
        <p:nvSpPr>
          <p:cNvPr id="11" name="Text Placeholder 2">
            <a:extLst>
              <a:ext uri="{FF2B5EF4-FFF2-40B4-BE49-F238E27FC236}">
                <a16:creationId xmlns:a16="http://schemas.microsoft.com/office/drawing/2014/main" id="{C31A983C-C7ED-4251-8DF9-5D8EF7E994E9}"/>
              </a:ext>
            </a:extLst>
          </p:cNvPr>
          <p:cNvSpPr>
            <a:spLocks noGrp="1"/>
          </p:cNvSpPr>
          <p:nvPr>
            <p:ph type="body" sz="quarter" idx="12"/>
          </p:nvPr>
        </p:nvSpPr>
        <p:spPr>
          <a:xfrm>
            <a:off x="1428750" y="9238766"/>
            <a:ext cx="5751513" cy="361449"/>
          </a:xfrm>
        </p:spPr>
        <p:txBody>
          <a:bodyPr/>
          <a:lstStyle/>
          <a:p>
            <a:r>
              <a:rPr lang="en-US" dirty="0"/>
              <a:t>Li Zhang</a:t>
            </a:r>
          </a:p>
          <a:p>
            <a:endParaRPr lang="en-US" dirty="0"/>
          </a:p>
        </p:txBody>
      </p:sp>
      <p:pic>
        <p:nvPicPr>
          <p:cNvPr id="4" name="图片 3">
            <a:extLst>
              <a:ext uri="{FF2B5EF4-FFF2-40B4-BE49-F238E27FC236}">
                <a16:creationId xmlns:a16="http://schemas.microsoft.com/office/drawing/2014/main" id="{A5541C05-2284-4937-8976-1FF1EC364C46}"/>
              </a:ext>
            </a:extLst>
          </p:cNvPr>
          <p:cNvPicPr>
            <a:picLocks noChangeAspect="1"/>
          </p:cNvPicPr>
          <p:nvPr/>
        </p:nvPicPr>
        <p:blipFill>
          <a:blip r:embed="rId4"/>
          <a:stretch>
            <a:fillRect/>
          </a:stretch>
        </p:blipFill>
        <p:spPr>
          <a:xfrm>
            <a:off x="932701" y="2173740"/>
            <a:ext cx="11431771" cy="5069898"/>
          </a:xfrm>
          <a:prstGeom prst="rect">
            <a:avLst/>
          </a:prstGeom>
        </p:spPr>
      </p:pic>
    </p:spTree>
    <p:extLst>
      <p:ext uri="{BB962C8B-B14F-4D97-AF65-F5344CB8AC3E}">
        <p14:creationId xmlns:p14="http://schemas.microsoft.com/office/powerpoint/2010/main" val="3392740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8DDDA-AD25-88F1-1DFB-345C7E26E05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3C14E82-4861-1A47-8EA0-80C1DF3EA5D6}"/>
              </a:ext>
            </a:extLst>
          </p:cNvPr>
          <p:cNvSpPr>
            <a:spLocks noGrp="1"/>
          </p:cNvSpPr>
          <p:nvPr>
            <p:ph type="body" sz="quarter" idx="12"/>
          </p:nvPr>
        </p:nvSpPr>
        <p:spPr/>
        <p:txBody>
          <a:bodyPr/>
          <a:lstStyle/>
          <a:p>
            <a:r>
              <a:rPr lang="en-US"/>
              <a:t>Li Zhang</a:t>
            </a:r>
          </a:p>
          <a:p>
            <a:endParaRPr lang="en-US"/>
          </a:p>
        </p:txBody>
      </p:sp>
      <p:sp>
        <p:nvSpPr>
          <p:cNvPr id="5" name="Espace réservé du texte 1">
            <a:extLst>
              <a:ext uri="{FF2B5EF4-FFF2-40B4-BE49-F238E27FC236}">
                <a16:creationId xmlns:a16="http://schemas.microsoft.com/office/drawing/2014/main" id="{5649CC15-2D11-F6DD-7C87-8DE6176AECCC}"/>
              </a:ext>
            </a:extLst>
          </p:cNvPr>
          <p:cNvSpPr>
            <a:spLocks noGrp="1"/>
          </p:cNvSpPr>
          <p:nvPr>
            <p:ph type="body" sz="quarter" idx="10"/>
          </p:nvPr>
        </p:nvSpPr>
        <p:spPr>
          <a:xfrm>
            <a:off x="719999" y="658800"/>
            <a:ext cx="13591745" cy="1005078"/>
          </a:xfrm>
          <a:noFill/>
        </p:spPr>
        <p:txBody>
          <a:bodyPr/>
          <a:lstStyle/>
          <a:p>
            <a:r>
              <a:rPr lang="en-US" dirty="0"/>
              <a:t>Acknowledgments</a:t>
            </a:r>
          </a:p>
          <a:p>
            <a:endParaRPr lang="en-US" dirty="0"/>
          </a:p>
          <a:p>
            <a:endParaRPr lang="en-US" dirty="0"/>
          </a:p>
          <a:p>
            <a:endParaRPr lang="en-US" dirty="0"/>
          </a:p>
        </p:txBody>
      </p:sp>
      <p:sp>
        <p:nvSpPr>
          <p:cNvPr id="4" name="Espace réservé du texte 4">
            <a:extLst>
              <a:ext uri="{FF2B5EF4-FFF2-40B4-BE49-F238E27FC236}">
                <a16:creationId xmlns:a16="http://schemas.microsoft.com/office/drawing/2014/main" id="{6D9C2B3D-A3AF-F302-C651-7FBA6C75EA2B}"/>
              </a:ext>
            </a:extLst>
          </p:cNvPr>
          <p:cNvSpPr txBox="1">
            <a:spLocks/>
          </p:cNvSpPr>
          <p:nvPr/>
        </p:nvSpPr>
        <p:spPr>
          <a:xfrm>
            <a:off x="720001" y="1663878"/>
            <a:ext cx="16848000" cy="6512319"/>
          </a:xfrm>
          <a:prstGeom prst="rect">
            <a:avLst/>
          </a:prstGeom>
          <a:solidFill>
            <a:srgbClr val="E7E7E7"/>
          </a:solidFill>
          <a:ln>
            <a:solidFill>
              <a:srgbClr val="E7E7E7"/>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4400" indent="-284400">
              <a:lnSpc>
                <a:spcPct val="200000"/>
              </a:lnSpc>
              <a:spcBef>
                <a:spcPts val="600"/>
              </a:spcBef>
              <a:buClr>
                <a:srgbClr val="5B8DC3"/>
              </a:buClr>
            </a:pPr>
            <a:r>
              <a:rPr lang="en-US" sz="3600">
                <a:latin typeface="Arial Narrow" panose="020B0606020202030204" pitchFamily="34" charset="0"/>
              </a:rPr>
              <a:t>Thank all patients who participated in this study, their families, and their caregivers.</a:t>
            </a:r>
          </a:p>
          <a:p>
            <a:pPr marL="284400" indent="-284400">
              <a:lnSpc>
                <a:spcPct val="200000"/>
              </a:lnSpc>
              <a:spcBef>
                <a:spcPts val="600"/>
              </a:spcBef>
              <a:buClr>
                <a:srgbClr val="5B8DC3"/>
              </a:buClr>
            </a:pPr>
            <a:r>
              <a:rPr lang="en-US" sz="3600">
                <a:latin typeface="Arial Narrow" panose="020B0606020202030204" pitchFamily="34" charset="0"/>
              </a:rPr>
              <a:t>Thank all investigators and research staff in this study.</a:t>
            </a:r>
          </a:p>
          <a:p>
            <a:pPr marL="284400" indent="-284400">
              <a:lnSpc>
                <a:spcPct val="200000"/>
              </a:lnSpc>
              <a:spcBef>
                <a:spcPts val="600"/>
              </a:spcBef>
              <a:buClr>
                <a:srgbClr val="5B8DC3"/>
              </a:buClr>
            </a:pPr>
            <a:r>
              <a:rPr lang="en-US" sz="3600">
                <a:latin typeface="Arial Narrow" panose="020B0606020202030204" pitchFamily="34" charset="0"/>
              </a:rPr>
              <a:t>Thank 2026 ESMO Congress Organization Committee.</a:t>
            </a:r>
          </a:p>
        </p:txBody>
      </p:sp>
    </p:spTree>
    <p:extLst>
      <p:ext uri="{BB962C8B-B14F-4D97-AF65-F5344CB8AC3E}">
        <p14:creationId xmlns:p14="http://schemas.microsoft.com/office/powerpoint/2010/main" val="4280225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efc680b-ef18-4dff-b739-5e132b231d5e">
      <Terms xmlns="http://schemas.microsoft.com/office/infopath/2007/PartnerControls"/>
    </lcf76f155ced4ddcb4097134ff3c332f>
    <TaxCatchAll xmlns="db96f5ad-38c8-4573-b00f-66b42b5dbe3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CF64DD43493CE40B9473D2AFB2CB396" ma:contentTypeVersion="17" ma:contentTypeDescription="Create a new document." ma:contentTypeScope="" ma:versionID="590fb5223dd46cb825da7402ca470e29">
  <xsd:schema xmlns:xsd="http://www.w3.org/2001/XMLSchema" xmlns:xs="http://www.w3.org/2001/XMLSchema" xmlns:p="http://schemas.microsoft.com/office/2006/metadata/properties" xmlns:ns2="8efc680b-ef18-4dff-b739-5e132b231d5e" xmlns:ns3="db96f5ad-38c8-4573-b00f-66b42b5dbe32" targetNamespace="http://schemas.microsoft.com/office/2006/metadata/properties" ma:root="true" ma:fieldsID="4c587434d57473b009430064d1df4fd0" ns2:_="" ns3:_="">
    <xsd:import namespace="8efc680b-ef18-4dff-b739-5e132b231d5e"/>
    <xsd:import namespace="db96f5ad-38c8-4573-b00f-66b42b5dbe3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fc680b-ef18-4dff-b739-5e132b231d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138e8a7-a63a-4c57-a626-6b25e60d9b8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MediaServiceDateTaken" ma:index="24" nillable="true" ma:displayName="MediaServiceDateTaken" ma:descriptio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b96f5ad-38c8-4573-b00f-66b42b5dbe3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b68e878-c325-4812-8a56-85eeff764110}" ma:internalName="TaxCatchAll" ma:showField="CatchAllData" ma:web="db96f5ad-38c8-4573-b00f-66b42b5dbe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E8684B-81D9-446A-AE46-0BA0231B0293}">
  <ds:schemaRefs>
    <ds:schemaRef ds:uri="http://schemas.microsoft.com/sharepoint/v3/contenttype/forms"/>
  </ds:schemaRefs>
</ds:datastoreItem>
</file>

<file path=customXml/itemProps2.xml><?xml version="1.0" encoding="utf-8"?>
<ds:datastoreItem xmlns:ds="http://schemas.openxmlformats.org/officeDocument/2006/customXml" ds:itemID="{D9BE5E90-4BC5-4BA9-8FB8-B1C3CB0B4206}">
  <ds:schemaRefs>
    <ds:schemaRef ds:uri="8efc680b-ef18-4dff-b739-5e132b231d5e"/>
    <ds:schemaRef ds:uri="db96f5ad-38c8-4573-b00f-66b42b5dbe3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C6B2DFF-3D00-4D9E-A5B2-9E806BB3C075}">
  <ds:schemaRefs>
    <ds:schemaRef ds:uri="8efc680b-ef18-4dff-b739-5e132b231d5e"/>
    <ds:schemaRef ds:uri="db96f5ad-38c8-4573-b00f-66b42b5dbe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c9aecb86-1434-4be7-9bfd-6a22b1e43670}" enabled="1" method="Privileged" siteId="{71e34cb8-3a56-4fd5-a259-4acadab6e4ac}" contentBits="2" removed="0"/>
</clbl:labelList>
</file>

<file path=docProps/app.xml><?xml version="1.0" encoding="utf-8"?>
<Properties xmlns="http://schemas.openxmlformats.org/officeDocument/2006/extended-properties" xmlns:vt="http://schemas.openxmlformats.org/officeDocument/2006/docPropsVTypes">
  <TotalTime>631</TotalTime>
  <Words>3246</Words>
  <Application>Microsoft Office PowerPoint</Application>
  <PresentationFormat>Custom</PresentationFormat>
  <Paragraphs>549</Paragraphs>
  <Slides>16</Slides>
  <Notes>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Aptos</vt:lpstr>
      <vt:lpstr>Aptos Display</vt:lpstr>
      <vt:lpstr>Arial</vt:lpstr>
      <vt:lpstr>Arial Narrow</vt:lpstr>
      <vt:lpstr>Arial Narrow Bold</vt:lpstr>
      <vt:lpstr>Arial Narrow Regular</vt:lpstr>
      <vt:lpstr>Calibri</vt:lpstr>
      <vt:lpstr>Noto Sans Symbols</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Harrell, T'yanna</cp:lastModifiedBy>
  <cp:revision>20</cp:revision>
  <dcterms:created xsi:type="dcterms:W3CDTF">2024-11-14T13:41:09Z</dcterms:created>
  <dcterms:modified xsi:type="dcterms:W3CDTF">2026-10-25T15:46:27Z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0x010100BCF64DD43493CE40B9473D2AFB2CB396</vt:lpwstr>
  </property>
  <property fmtid="{D5CDD505-2E9C-101B-9397-08002B2CF9AE}" pid="3" name="MediaServiceImageTags">
    <vt:lpwstr/>
  </property>
  <property fmtid="{D5CDD505-2E9C-101B-9397-08002B2CF9AE}" pid="4" name="_dlc_DocIdItemGuid">
    <vt:lpwstr>f0751fb1-4574-4067-b2bb-251574fd483e</vt:lpwstr>
  </property>
  <property fmtid="{D5CDD505-2E9C-101B-9397-08002B2CF9AE}" pid="5" name="ClassificationContentMarkingFooterLocations">
    <vt:lpwstr>Office Theme:3</vt:lpwstr>
  </property>
  <property fmtid="{D5CDD505-2E9C-101B-9397-08002B2CF9AE}" pid="6" name="ClassificationContentMarkingFooterText">
    <vt:lpwstr>BMS Confidential</vt:lpwstr>
  </property>
</Properties>
</file>